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6"/>
  </p:notesMasterIdLst>
  <p:sldIdLst>
    <p:sldId id="257" r:id="rId2"/>
    <p:sldId id="265" r:id="rId3"/>
    <p:sldId id="495" r:id="rId4"/>
    <p:sldId id="473" r:id="rId5"/>
    <p:sldId id="267" r:id="rId6"/>
    <p:sldId id="277" r:id="rId7"/>
    <p:sldId id="279" r:id="rId8"/>
    <p:sldId id="278" r:id="rId9"/>
    <p:sldId id="270" r:id="rId10"/>
    <p:sldId id="280" r:id="rId11"/>
    <p:sldId id="281" r:id="rId12"/>
    <p:sldId id="273" r:id="rId13"/>
    <p:sldId id="474" r:id="rId14"/>
    <p:sldId id="335" r:id="rId15"/>
    <p:sldId id="344" r:id="rId16"/>
    <p:sldId id="347" r:id="rId17"/>
    <p:sldId id="477" r:id="rId18"/>
    <p:sldId id="475" r:id="rId19"/>
    <p:sldId id="478" r:id="rId20"/>
    <p:sldId id="460" r:id="rId21"/>
    <p:sldId id="348" r:id="rId22"/>
    <p:sldId id="349" r:id="rId23"/>
    <p:sldId id="357" r:id="rId24"/>
    <p:sldId id="371" r:id="rId25"/>
    <p:sldId id="365" r:id="rId26"/>
    <p:sldId id="366" r:id="rId27"/>
    <p:sldId id="367" r:id="rId28"/>
    <p:sldId id="368" r:id="rId29"/>
    <p:sldId id="362" r:id="rId30"/>
    <p:sldId id="363" r:id="rId31"/>
    <p:sldId id="508" r:id="rId32"/>
    <p:sldId id="484" r:id="rId33"/>
    <p:sldId id="424" r:id="rId34"/>
    <p:sldId id="339" r:id="rId35"/>
    <p:sldId id="461" r:id="rId36"/>
    <p:sldId id="274" r:id="rId37"/>
    <p:sldId id="480" r:id="rId38"/>
    <p:sldId id="435" r:id="rId39"/>
    <p:sldId id="428" r:id="rId40"/>
    <p:sldId id="470" r:id="rId41"/>
    <p:sldId id="471" r:id="rId42"/>
    <p:sldId id="308" r:id="rId43"/>
    <p:sldId id="306" r:id="rId44"/>
    <p:sldId id="307" r:id="rId45"/>
    <p:sldId id="309" r:id="rId46"/>
    <p:sldId id="505" r:id="rId47"/>
    <p:sldId id="310" r:id="rId48"/>
    <p:sldId id="311" r:id="rId49"/>
    <p:sldId id="304" r:id="rId50"/>
    <p:sldId id="507" r:id="rId51"/>
    <p:sldId id="504" r:id="rId52"/>
    <p:sldId id="305" r:id="rId53"/>
    <p:sldId id="312" r:id="rId54"/>
    <p:sldId id="485" r:id="rId55"/>
    <p:sldId id="290" r:id="rId56"/>
    <p:sldId id="294" r:id="rId57"/>
    <p:sldId id="320" r:id="rId58"/>
    <p:sldId id="494" r:id="rId59"/>
    <p:sldId id="503" r:id="rId60"/>
    <p:sldId id="482" r:id="rId61"/>
    <p:sldId id="313" r:id="rId62"/>
    <p:sldId id="315" r:id="rId63"/>
    <p:sldId id="317" r:id="rId64"/>
    <p:sldId id="296" r:id="rId65"/>
    <p:sldId id="297" r:id="rId66"/>
    <p:sldId id="298" r:id="rId67"/>
    <p:sldId id="496" r:id="rId68"/>
    <p:sldId id="293" r:id="rId69"/>
    <p:sldId id="287" r:id="rId70"/>
    <p:sldId id="493" r:id="rId71"/>
    <p:sldId id="330" r:id="rId72"/>
    <p:sldId id="351" r:id="rId73"/>
    <p:sldId id="442" r:id="rId74"/>
    <p:sldId id="352" r:id="rId75"/>
    <p:sldId id="439" r:id="rId76"/>
    <p:sldId id="487" r:id="rId77"/>
    <p:sldId id="488" r:id="rId78"/>
    <p:sldId id="497" r:id="rId79"/>
    <p:sldId id="286" r:id="rId80"/>
    <p:sldId id="490" r:id="rId81"/>
    <p:sldId id="492" r:id="rId82"/>
    <p:sldId id="500" r:id="rId83"/>
    <p:sldId id="446" r:id="rId84"/>
    <p:sldId id="444"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9"/>
    <p:restoredTop sz="71565"/>
  </p:normalViewPr>
  <p:slideViewPr>
    <p:cSldViewPr snapToGrid="0" snapToObjects="1">
      <p:cViewPr varScale="1">
        <p:scale>
          <a:sx n="90" d="100"/>
          <a:sy n="90" d="100"/>
        </p:scale>
        <p:origin x="376" y="184"/>
      </p:cViewPr>
      <p:guideLst/>
    </p:cSldViewPr>
  </p:slideViewPr>
  <p:notesTextViewPr>
    <p:cViewPr>
      <p:scale>
        <a:sx n="120" d="100"/>
        <a:sy n="1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01ED0-3192-7C4B-B382-C189E5661B1C}" type="doc">
      <dgm:prSet loTypeId="urn:microsoft.com/office/officeart/2005/8/layout/venn1" loCatId="relationship" qsTypeId="urn:microsoft.com/office/officeart/2005/8/quickstyle/simple1" qsCatId="simple" csTypeId="urn:microsoft.com/office/officeart/2005/8/colors/accent1_2" csCatId="accent1" phldr="1"/>
      <dgm:spPr/>
    </dgm:pt>
    <dgm:pt modelId="{73EE5C70-1606-1E46-B8B5-84ECF54C8C23}">
      <dgm:prSet phldrT="[Text]"/>
      <dgm:spPr/>
      <dgm:t>
        <a:bodyPr/>
        <a:lstStyle/>
        <a:p>
          <a:r>
            <a:rPr lang="en-GB" dirty="0"/>
            <a:t>Physical</a:t>
          </a:r>
        </a:p>
      </dgm:t>
    </dgm:pt>
    <dgm:pt modelId="{35525BCA-8B40-0F46-9565-76E1955F1EB4}" type="parTrans" cxnId="{59ADAFE8-97A6-8044-B58D-565AEAD21116}">
      <dgm:prSet/>
      <dgm:spPr/>
      <dgm:t>
        <a:bodyPr/>
        <a:lstStyle/>
        <a:p>
          <a:endParaRPr lang="en-GB"/>
        </a:p>
      </dgm:t>
    </dgm:pt>
    <dgm:pt modelId="{484DD1F3-C193-5649-B90F-E9809279F1C3}" type="sibTrans" cxnId="{59ADAFE8-97A6-8044-B58D-565AEAD21116}">
      <dgm:prSet/>
      <dgm:spPr/>
      <dgm:t>
        <a:bodyPr/>
        <a:lstStyle/>
        <a:p>
          <a:endParaRPr lang="en-GB"/>
        </a:p>
      </dgm:t>
    </dgm:pt>
    <dgm:pt modelId="{26C32FED-85B0-154A-8345-FE99CDD8F1D0}">
      <dgm:prSet phldrT="[Text]"/>
      <dgm:spPr/>
      <dgm:t>
        <a:bodyPr/>
        <a:lstStyle/>
        <a:p>
          <a:r>
            <a:rPr lang="en-GB" dirty="0"/>
            <a:t>Moral</a:t>
          </a:r>
        </a:p>
      </dgm:t>
    </dgm:pt>
    <dgm:pt modelId="{99C9A6D2-F497-3C4C-ACD6-3975BFAE7572}" type="parTrans" cxnId="{B607A690-214B-D445-9133-76226F9FD13E}">
      <dgm:prSet/>
      <dgm:spPr/>
      <dgm:t>
        <a:bodyPr/>
        <a:lstStyle/>
        <a:p>
          <a:endParaRPr lang="en-GB"/>
        </a:p>
      </dgm:t>
    </dgm:pt>
    <dgm:pt modelId="{2389BD5B-4622-8B41-9D3E-916D2CB8B9CF}" type="sibTrans" cxnId="{B607A690-214B-D445-9133-76226F9FD13E}">
      <dgm:prSet/>
      <dgm:spPr/>
      <dgm:t>
        <a:bodyPr/>
        <a:lstStyle/>
        <a:p>
          <a:endParaRPr lang="en-GB"/>
        </a:p>
      </dgm:t>
    </dgm:pt>
    <dgm:pt modelId="{60B9B8FC-536E-4B4A-9ACD-D716D0D9739E}">
      <dgm:prSet phldrT="[Text]"/>
      <dgm:spPr/>
      <dgm:t>
        <a:bodyPr/>
        <a:lstStyle/>
        <a:p>
          <a:r>
            <a:rPr lang="en-GB" dirty="0"/>
            <a:t>Relational</a:t>
          </a:r>
        </a:p>
      </dgm:t>
    </dgm:pt>
    <dgm:pt modelId="{03DC8781-D44F-D545-861B-B336CFCC0BD3}" type="parTrans" cxnId="{7BD945D8-8FA0-D247-9EBD-9F41945186C3}">
      <dgm:prSet/>
      <dgm:spPr/>
      <dgm:t>
        <a:bodyPr/>
        <a:lstStyle/>
        <a:p>
          <a:endParaRPr lang="en-GB"/>
        </a:p>
      </dgm:t>
    </dgm:pt>
    <dgm:pt modelId="{B8683DC5-27C1-E349-B56B-C2BE096E1BA9}" type="sibTrans" cxnId="{7BD945D8-8FA0-D247-9EBD-9F41945186C3}">
      <dgm:prSet/>
      <dgm:spPr/>
      <dgm:t>
        <a:bodyPr/>
        <a:lstStyle/>
        <a:p>
          <a:endParaRPr lang="en-GB"/>
        </a:p>
      </dgm:t>
    </dgm:pt>
    <dgm:pt modelId="{6ADBEBF0-C279-8241-806B-C38EC3F12351}" type="pres">
      <dgm:prSet presAssocID="{9B301ED0-3192-7C4B-B382-C189E5661B1C}" presName="compositeShape" presStyleCnt="0">
        <dgm:presLayoutVars>
          <dgm:chMax val="7"/>
          <dgm:dir/>
          <dgm:resizeHandles val="exact"/>
        </dgm:presLayoutVars>
      </dgm:prSet>
      <dgm:spPr/>
    </dgm:pt>
    <dgm:pt modelId="{36014AED-6FEE-B245-BAFF-11C95EB34148}" type="pres">
      <dgm:prSet presAssocID="{73EE5C70-1606-1E46-B8B5-84ECF54C8C23}" presName="circ1" presStyleLbl="vennNode1" presStyleIdx="0" presStyleCnt="3"/>
      <dgm:spPr/>
    </dgm:pt>
    <dgm:pt modelId="{46D2CDE6-7322-F449-97AF-A2F9328D9792}" type="pres">
      <dgm:prSet presAssocID="{73EE5C70-1606-1E46-B8B5-84ECF54C8C23}" presName="circ1Tx" presStyleLbl="revTx" presStyleIdx="0" presStyleCnt="0">
        <dgm:presLayoutVars>
          <dgm:chMax val="0"/>
          <dgm:chPref val="0"/>
          <dgm:bulletEnabled val="1"/>
        </dgm:presLayoutVars>
      </dgm:prSet>
      <dgm:spPr/>
    </dgm:pt>
    <dgm:pt modelId="{3F374573-40C8-C24C-B54F-C0B9889D01ED}" type="pres">
      <dgm:prSet presAssocID="{26C32FED-85B0-154A-8345-FE99CDD8F1D0}" presName="circ2" presStyleLbl="vennNode1" presStyleIdx="1" presStyleCnt="3"/>
      <dgm:spPr/>
    </dgm:pt>
    <dgm:pt modelId="{54B57B70-9008-0D4A-9E9A-B5810BA393BC}" type="pres">
      <dgm:prSet presAssocID="{26C32FED-85B0-154A-8345-FE99CDD8F1D0}" presName="circ2Tx" presStyleLbl="revTx" presStyleIdx="0" presStyleCnt="0">
        <dgm:presLayoutVars>
          <dgm:chMax val="0"/>
          <dgm:chPref val="0"/>
          <dgm:bulletEnabled val="1"/>
        </dgm:presLayoutVars>
      </dgm:prSet>
      <dgm:spPr/>
    </dgm:pt>
    <dgm:pt modelId="{D3F14171-68BB-6244-98A3-50A4AECB2A46}" type="pres">
      <dgm:prSet presAssocID="{60B9B8FC-536E-4B4A-9ACD-D716D0D9739E}" presName="circ3" presStyleLbl="vennNode1" presStyleIdx="2" presStyleCnt="3"/>
      <dgm:spPr/>
    </dgm:pt>
    <dgm:pt modelId="{2B71AA43-6104-6942-AC21-172451FD24CA}" type="pres">
      <dgm:prSet presAssocID="{60B9B8FC-536E-4B4A-9ACD-D716D0D9739E}" presName="circ3Tx" presStyleLbl="revTx" presStyleIdx="0" presStyleCnt="0">
        <dgm:presLayoutVars>
          <dgm:chMax val="0"/>
          <dgm:chPref val="0"/>
          <dgm:bulletEnabled val="1"/>
        </dgm:presLayoutVars>
      </dgm:prSet>
      <dgm:spPr/>
    </dgm:pt>
  </dgm:ptLst>
  <dgm:cxnLst>
    <dgm:cxn modelId="{CD648733-73D8-714D-9C53-95559738F0B8}" type="presOf" srcId="{9B301ED0-3192-7C4B-B382-C189E5661B1C}" destId="{6ADBEBF0-C279-8241-806B-C38EC3F12351}" srcOrd="0" destOrd="0" presId="urn:microsoft.com/office/officeart/2005/8/layout/venn1"/>
    <dgm:cxn modelId="{6D8A8C33-7597-8A48-AD63-9EBA88E88EA9}" type="presOf" srcId="{73EE5C70-1606-1E46-B8B5-84ECF54C8C23}" destId="{36014AED-6FEE-B245-BAFF-11C95EB34148}" srcOrd="0" destOrd="0" presId="urn:microsoft.com/office/officeart/2005/8/layout/venn1"/>
    <dgm:cxn modelId="{81F8474F-9042-224A-AC86-4FC34DE55FB4}" type="presOf" srcId="{73EE5C70-1606-1E46-B8B5-84ECF54C8C23}" destId="{46D2CDE6-7322-F449-97AF-A2F9328D9792}" srcOrd="1" destOrd="0" presId="urn:microsoft.com/office/officeart/2005/8/layout/venn1"/>
    <dgm:cxn modelId="{B607A690-214B-D445-9133-76226F9FD13E}" srcId="{9B301ED0-3192-7C4B-B382-C189E5661B1C}" destId="{26C32FED-85B0-154A-8345-FE99CDD8F1D0}" srcOrd="1" destOrd="0" parTransId="{99C9A6D2-F497-3C4C-ACD6-3975BFAE7572}" sibTransId="{2389BD5B-4622-8B41-9D3E-916D2CB8B9CF}"/>
    <dgm:cxn modelId="{51BFDBB5-484F-7B43-8378-E4B029B1A04C}" type="presOf" srcId="{60B9B8FC-536E-4B4A-9ACD-D716D0D9739E}" destId="{2B71AA43-6104-6942-AC21-172451FD24CA}" srcOrd="1" destOrd="0" presId="urn:microsoft.com/office/officeart/2005/8/layout/venn1"/>
    <dgm:cxn modelId="{8F4D2CD6-BF7A-1340-8D0F-AC6F2CB46110}" type="presOf" srcId="{26C32FED-85B0-154A-8345-FE99CDD8F1D0}" destId="{3F374573-40C8-C24C-B54F-C0B9889D01ED}" srcOrd="0" destOrd="0" presId="urn:microsoft.com/office/officeart/2005/8/layout/venn1"/>
    <dgm:cxn modelId="{7BD945D8-8FA0-D247-9EBD-9F41945186C3}" srcId="{9B301ED0-3192-7C4B-B382-C189E5661B1C}" destId="{60B9B8FC-536E-4B4A-9ACD-D716D0D9739E}" srcOrd="2" destOrd="0" parTransId="{03DC8781-D44F-D545-861B-B336CFCC0BD3}" sibTransId="{B8683DC5-27C1-E349-B56B-C2BE096E1BA9}"/>
    <dgm:cxn modelId="{784C96E5-6172-A143-91DB-41438472F4B9}" type="presOf" srcId="{26C32FED-85B0-154A-8345-FE99CDD8F1D0}" destId="{54B57B70-9008-0D4A-9E9A-B5810BA393BC}" srcOrd="1" destOrd="0" presId="urn:microsoft.com/office/officeart/2005/8/layout/venn1"/>
    <dgm:cxn modelId="{59ADAFE8-97A6-8044-B58D-565AEAD21116}" srcId="{9B301ED0-3192-7C4B-B382-C189E5661B1C}" destId="{73EE5C70-1606-1E46-B8B5-84ECF54C8C23}" srcOrd="0" destOrd="0" parTransId="{35525BCA-8B40-0F46-9565-76E1955F1EB4}" sibTransId="{484DD1F3-C193-5649-B90F-E9809279F1C3}"/>
    <dgm:cxn modelId="{4D9833FF-EEAF-434C-B6D3-426EB986914F}" type="presOf" srcId="{60B9B8FC-536E-4B4A-9ACD-D716D0D9739E}" destId="{D3F14171-68BB-6244-98A3-50A4AECB2A46}" srcOrd="0" destOrd="0" presId="urn:microsoft.com/office/officeart/2005/8/layout/venn1"/>
    <dgm:cxn modelId="{013A52B5-7B48-5640-AB30-712E62A08818}" type="presParOf" srcId="{6ADBEBF0-C279-8241-806B-C38EC3F12351}" destId="{36014AED-6FEE-B245-BAFF-11C95EB34148}" srcOrd="0" destOrd="0" presId="urn:microsoft.com/office/officeart/2005/8/layout/venn1"/>
    <dgm:cxn modelId="{935BE9B1-99E5-0A4F-AB12-7B39BEC9FD95}" type="presParOf" srcId="{6ADBEBF0-C279-8241-806B-C38EC3F12351}" destId="{46D2CDE6-7322-F449-97AF-A2F9328D9792}" srcOrd="1" destOrd="0" presId="urn:microsoft.com/office/officeart/2005/8/layout/venn1"/>
    <dgm:cxn modelId="{BC7D62D3-76E9-4A48-B670-7BE555BBCBEA}" type="presParOf" srcId="{6ADBEBF0-C279-8241-806B-C38EC3F12351}" destId="{3F374573-40C8-C24C-B54F-C0B9889D01ED}" srcOrd="2" destOrd="0" presId="urn:microsoft.com/office/officeart/2005/8/layout/venn1"/>
    <dgm:cxn modelId="{7EF0B770-0334-6C44-9889-5102E6C58482}" type="presParOf" srcId="{6ADBEBF0-C279-8241-806B-C38EC3F12351}" destId="{54B57B70-9008-0D4A-9E9A-B5810BA393BC}" srcOrd="3" destOrd="0" presId="urn:microsoft.com/office/officeart/2005/8/layout/venn1"/>
    <dgm:cxn modelId="{5F708C68-2BAD-7E4E-8517-5FB14F32B2D8}" type="presParOf" srcId="{6ADBEBF0-C279-8241-806B-C38EC3F12351}" destId="{D3F14171-68BB-6244-98A3-50A4AECB2A46}" srcOrd="4" destOrd="0" presId="urn:microsoft.com/office/officeart/2005/8/layout/venn1"/>
    <dgm:cxn modelId="{69AA5416-1E44-D041-9F51-888FFA3B8B09}" type="presParOf" srcId="{6ADBEBF0-C279-8241-806B-C38EC3F12351}" destId="{2B71AA43-6104-6942-AC21-172451FD24C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01ED0-3192-7C4B-B382-C189E5661B1C}" type="doc">
      <dgm:prSet loTypeId="urn:microsoft.com/office/officeart/2005/8/layout/venn1" loCatId="relationship" qsTypeId="urn:microsoft.com/office/officeart/2005/8/quickstyle/simple1" qsCatId="simple" csTypeId="urn:microsoft.com/office/officeart/2005/8/colors/accent1_2" csCatId="accent1" phldr="1"/>
      <dgm:spPr/>
    </dgm:pt>
    <dgm:pt modelId="{73EE5C70-1606-1E46-B8B5-84ECF54C8C23}">
      <dgm:prSet phldrT="[Text]"/>
      <dgm:spPr/>
      <dgm:t>
        <a:bodyPr/>
        <a:lstStyle/>
        <a:p>
          <a:r>
            <a:rPr lang="en-GB" dirty="0"/>
            <a:t>Physical</a:t>
          </a:r>
        </a:p>
      </dgm:t>
    </dgm:pt>
    <dgm:pt modelId="{35525BCA-8B40-0F46-9565-76E1955F1EB4}" type="parTrans" cxnId="{59ADAFE8-97A6-8044-B58D-565AEAD21116}">
      <dgm:prSet/>
      <dgm:spPr/>
      <dgm:t>
        <a:bodyPr/>
        <a:lstStyle/>
        <a:p>
          <a:endParaRPr lang="en-GB"/>
        </a:p>
      </dgm:t>
    </dgm:pt>
    <dgm:pt modelId="{484DD1F3-C193-5649-B90F-E9809279F1C3}" type="sibTrans" cxnId="{59ADAFE8-97A6-8044-B58D-565AEAD21116}">
      <dgm:prSet/>
      <dgm:spPr/>
      <dgm:t>
        <a:bodyPr/>
        <a:lstStyle/>
        <a:p>
          <a:endParaRPr lang="en-GB"/>
        </a:p>
      </dgm:t>
    </dgm:pt>
    <dgm:pt modelId="{26C32FED-85B0-154A-8345-FE99CDD8F1D0}">
      <dgm:prSet phldrT="[Text]"/>
      <dgm:spPr/>
      <dgm:t>
        <a:bodyPr/>
        <a:lstStyle/>
        <a:p>
          <a:r>
            <a:rPr lang="en-GB" dirty="0"/>
            <a:t>Moral</a:t>
          </a:r>
        </a:p>
      </dgm:t>
    </dgm:pt>
    <dgm:pt modelId="{99C9A6D2-F497-3C4C-ACD6-3975BFAE7572}" type="parTrans" cxnId="{B607A690-214B-D445-9133-76226F9FD13E}">
      <dgm:prSet/>
      <dgm:spPr/>
      <dgm:t>
        <a:bodyPr/>
        <a:lstStyle/>
        <a:p>
          <a:endParaRPr lang="en-GB"/>
        </a:p>
      </dgm:t>
    </dgm:pt>
    <dgm:pt modelId="{2389BD5B-4622-8B41-9D3E-916D2CB8B9CF}" type="sibTrans" cxnId="{B607A690-214B-D445-9133-76226F9FD13E}">
      <dgm:prSet/>
      <dgm:spPr/>
      <dgm:t>
        <a:bodyPr/>
        <a:lstStyle/>
        <a:p>
          <a:endParaRPr lang="en-GB"/>
        </a:p>
      </dgm:t>
    </dgm:pt>
    <dgm:pt modelId="{60B9B8FC-536E-4B4A-9ACD-D716D0D9739E}">
      <dgm:prSet phldrT="[Text]"/>
      <dgm:spPr/>
      <dgm:t>
        <a:bodyPr/>
        <a:lstStyle/>
        <a:p>
          <a:r>
            <a:rPr lang="en-GB" dirty="0"/>
            <a:t>Relational</a:t>
          </a:r>
        </a:p>
      </dgm:t>
    </dgm:pt>
    <dgm:pt modelId="{03DC8781-D44F-D545-861B-B336CFCC0BD3}" type="parTrans" cxnId="{7BD945D8-8FA0-D247-9EBD-9F41945186C3}">
      <dgm:prSet/>
      <dgm:spPr/>
      <dgm:t>
        <a:bodyPr/>
        <a:lstStyle/>
        <a:p>
          <a:endParaRPr lang="en-GB"/>
        </a:p>
      </dgm:t>
    </dgm:pt>
    <dgm:pt modelId="{B8683DC5-27C1-E349-B56B-C2BE096E1BA9}" type="sibTrans" cxnId="{7BD945D8-8FA0-D247-9EBD-9F41945186C3}">
      <dgm:prSet/>
      <dgm:spPr/>
      <dgm:t>
        <a:bodyPr/>
        <a:lstStyle/>
        <a:p>
          <a:endParaRPr lang="en-GB"/>
        </a:p>
      </dgm:t>
    </dgm:pt>
    <dgm:pt modelId="{6ADBEBF0-C279-8241-806B-C38EC3F12351}" type="pres">
      <dgm:prSet presAssocID="{9B301ED0-3192-7C4B-B382-C189E5661B1C}" presName="compositeShape" presStyleCnt="0">
        <dgm:presLayoutVars>
          <dgm:chMax val="7"/>
          <dgm:dir/>
          <dgm:resizeHandles val="exact"/>
        </dgm:presLayoutVars>
      </dgm:prSet>
      <dgm:spPr/>
    </dgm:pt>
    <dgm:pt modelId="{36014AED-6FEE-B245-BAFF-11C95EB34148}" type="pres">
      <dgm:prSet presAssocID="{73EE5C70-1606-1E46-B8B5-84ECF54C8C23}" presName="circ1" presStyleLbl="vennNode1" presStyleIdx="0" presStyleCnt="3"/>
      <dgm:spPr/>
    </dgm:pt>
    <dgm:pt modelId="{46D2CDE6-7322-F449-97AF-A2F9328D9792}" type="pres">
      <dgm:prSet presAssocID="{73EE5C70-1606-1E46-B8B5-84ECF54C8C23}" presName="circ1Tx" presStyleLbl="revTx" presStyleIdx="0" presStyleCnt="0">
        <dgm:presLayoutVars>
          <dgm:chMax val="0"/>
          <dgm:chPref val="0"/>
          <dgm:bulletEnabled val="1"/>
        </dgm:presLayoutVars>
      </dgm:prSet>
      <dgm:spPr/>
    </dgm:pt>
    <dgm:pt modelId="{3F374573-40C8-C24C-B54F-C0B9889D01ED}" type="pres">
      <dgm:prSet presAssocID="{26C32FED-85B0-154A-8345-FE99CDD8F1D0}" presName="circ2" presStyleLbl="vennNode1" presStyleIdx="1" presStyleCnt="3"/>
      <dgm:spPr/>
    </dgm:pt>
    <dgm:pt modelId="{54B57B70-9008-0D4A-9E9A-B5810BA393BC}" type="pres">
      <dgm:prSet presAssocID="{26C32FED-85B0-154A-8345-FE99CDD8F1D0}" presName="circ2Tx" presStyleLbl="revTx" presStyleIdx="0" presStyleCnt="0">
        <dgm:presLayoutVars>
          <dgm:chMax val="0"/>
          <dgm:chPref val="0"/>
          <dgm:bulletEnabled val="1"/>
        </dgm:presLayoutVars>
      </dgm:prSet>
      <dgm:spPr/>
    </dgm:pt>
    <dgm:pt modelId="{D3F14171-68BB-6244-98A3-50A4AECB2A46}" type="pres">
      <dgm:prSet presAssocID="{60B9B8FC-536E-4B4A-9ACD-D716D0D9739E}" presName="circ3" presStyleLbl="vennNode1" presStyleIdx="2" presStyleCnt="3"/>
      <dgm:spPr/>
    </dgm:pt>
    <dgm:pt modelId="{2B71AA43-6104-6942-AC21-172451FD24CA}" type="pres">
      <dgm:prSet presAssocID="{60B9B8FC-536E-4B4A-9ACD-D716D0D9739E}" presName="circ3Tx" presStyleLbl="revTx" presStyleIdx="0" presStyleCnt="0">
        <dgm:presLayoutVars>
          <dgm:chMax val="0"/>
          <dgm:chPref val="0"/>
          <dgm:bulletEnabled val="1"/>
        </dgm:presLayoutVars>
      </dgm:prSet>
      <dgm:spPr/>
    </dgm:pt>
  </dgm:ptLst>
  <dgm:cxnLst>
    <dgm:cxn modelId="{CD648733-73D8-714D-9C53-95559738F0B8}" type="presOf" srcId="{9B301ED0-3192-7C4B-B382-C189E5661B1C}" destId="{6ADBEBF0-C279-8241-806B-C38EC3F12351}" srcOrd="0" destOrd="0" presId="urn:microsoft.com/office/officeart/2005/8/layout/venn1"/>
    <dgm:cxn modelId="{6D8A8C33-7597-8A48-AD63-9EBA88E88EA9}" type="presOf" srcId="{73EE5C70-1606-1E46-B8B5-84ECF54C8C23}" destId="{36014AED-6FEE-B245-BAFF-11C95EB34148}" srcOrd="0" destOrd="0" presId="urn:microsoft.com/office/officeart/2005/8/layout/venn1"/>
    <dgm:cxn modelId="{81F8474F-9042-224A-AC86-4FC34DE55FB4}" type="presOf" srcId="{73EE5C70-1606-1E46-B8B5-84ECF54C8C23}" destId="{46D2CDE6-7322-F449-97AF-A2F9328D9792}" srcOrd="1" destOrd="0" presId="urn:microsoft.com/office/officeart/2005/8/layout/venn1"/>
    <dgm:cxn modelId="{B607A690-214B-D445-9133-76226F9FD13E}" srcId="{9B301ED0-3192-7C4B-B382-C189E5661B1C}" destId="{26C32FED-85B0-154A-8345-FE99CDD8F1D0}" srcOrd="1" destOrd="0" parTransId="{99C9A6D2-F497-3C4C-ACD6-3975BFAE7572}" sibTransId="{2389BD5B-4622-8B41-9D3E-916D2CB8B9CF}"/>
    <dgm:cxn modelId="{51BFDBB5-484F-7B43-8378-E4B029B1A04C}" type="presOf" srcId="{60B9B8FC-536E-4B4A-9ACD-D716D0D9739E}" destId="{2B71AA43-6104-6942-AC21-172451FD24CA}" srcOrd="1" destOrd="0" presId="urn:microsoft.com/office/officeart/2005/8/layout/venn1"/>
    <dgm:cxn modelId="{8F4D2CD6-BF7A-1340-8D0F-AC6F2CB46110}" type="presOf" srcId="{26C32FED-85B0-154A-8345-FE99CDD8F1D0}" destId="{3F374573-40C8-C24C-B54F-C0B9889D01ED}" srcOrd="0" destOrd="0" presId="urn:microsoft.com/office/officeart/2005/8/layout/venn1"/>
    <dgm:cxn modelId="{7BD945D8-8FA0-D247-9EBD-9F41945186C3}" srcId="{9B301ED0-3192-7C4B-B382-C189E5661B1C}" destId="{60B9B8FC-536E-4B4A-9ACD-D716D0D9739E}" srcOrd="2" destOrd="0" parTransId="{03DC8781-D44F-D545-861B-B336CFCC0BD3}" sibTransId="{B8683DC5-27C1-E349-B56B-C2BE096E1BA9}"/>
    <dgm:cxn modelId="{784C96E5-6172-A143-91DB-41438472F4B9}" type="presOf" srcId="{26C32FED-85B0-154A-8345-FE99CDD8F1D0}" destId="{54B57B70-9008-0D4A-9E9A-B5810BA393BC}" srcOrd="1" destOrd="0" presId="urn:microsoft.com/office/officeart/2005/8/layout/venn1"/>
    <dgm:cxn modelId="{59ADAFE8-97A6-8044-B58D-565AEAD21116}" srcId="{9B301ED0-3192-7C4B-B382-C189E5661B1C}" destId="{73EE5C70-1606-1E46-B8B5-84ECF54C8C23}" srcOrd="0" destOrd="0" parTransId="{35525BCA-8B40-0F46-9565-76E1955F1EB4}" sibTransId="{484DD1F3-C193-5649-B90F-E9809279F1C3}"/>
    <dgm:cxn modelId="{4D9833FF-EEAF-434C-B6D3-426EB986914F}" type="presOf" srcId="{60B9B8FC-536E-4B4A-9ACD-D716D0D9739E}" destId="{D3F14171-68BB-6244-98A3-50A4AECB2A46}" srcOrd="0" destOrd="0" presId="urn:microsoft.com/office/officeart/2005/8/layout/venn1"/>
    <dgm:cxn modelId="{013A52B5-7B48-5640-AB30-712E62A08818}" type="presParOf" srcId="{6ADBEBF0-C279-8241-806B-C38EC3F12351}" destId="{36014AED-6FEE-B245-BAFF-11C95EB34148}" srcOrd="0" destOrd="0" presId="urn:microsoft.com/office/officeart/2005/8/layout/venn1"/>
    <dgm:cxn modelId="{935BE9B1-99E5-0A4F-AB12-7B39BEC9FD95}" type="presParOf" srcId="{6ADBEBF0-C279-8241-806B-C38EC3F12351}" destId="{46D2CDE6-7322-F449-97AF-A2F9328D9792}" srcOrd="1" destOrd="0" presId="urn:microsoft.com/office/officeart/2005/8/layout/venn1"/>
    <dgm:cxn modelId="{BC7D62D3-76E9-4A48-B670-7BE555BBCBEA}" type="presParOf" srcId="{6ADBEBF0-C279-8241-806B-C38EC3F12351}" destId="{3F374573-40C8-C24C-B54F-C0B9889D01ED}" srcOrd="2" destOrd="0" presId="urn:microsoft.com/office/officeart/2005/8/layout/venn1"/>
    <dgm:cxn modelId="{7EF0B770-0334-6C44-9889-5102E6C58482}" type="presParOf" srcId="{6ADBEBF0-C279-8241-806B-C38EC3F12351}" destId="{54B57B70-9008-0D4A-9E9A-B5810BA393BC}" srcOrd="3" destOrd="0" presId="urn:microsoft.com/office/officeart/2005/8/layout/venn1"/>
    <dgm:cxn modelId="{5F708C68-2BAD-7E4E-8517-5FB14F32B2D8}" type="presParOf" srcId="{6ADBEBF0-C279-8241-806B-C38EC3F12351}" destId="{D3F14171-68BB-6244-98A3-50A4AECB2A46}" srcOrd="4" destOrd="0" presId="urn:microsoft.com/office/officeart/2005/8/layout/venn1"/>
    <dgm:cxn modelId="{69AA5416-1E44-D041-9F51-888FFA3B8B09}" type="presParOf" srcId="{6ADBEBF0-C279-8241-806B-C38EC3F12351}" destId="{2B71AA43-6104-6942-AC21-172451FD24C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DD95A-BFA7-2E4C-8CC6-8104C7F6277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62C0D703-CF20-6148-AF4C-FF462031504D}">
      <dgm:prSet phldrT="[Text]"/>
      <dgm:spPr/>
      <dgm:t>
        <a:bodyPr/>
        <a:lstStyle/>
        <a:p>
          <a:r>
            <a:rPr lang="en-GB" dirty="0"/>
            <a:t>Loneliness</a:t>
          </a:r>
        </a:p>
      </dgm:t>
    </dgm:pt>
    <dgm:pt modelId="{B49F9601-28E8-D94E-86AB-0CA2231CB06C}" type="parTrans" cxnId="{9820E9E0-CE23-D24C-9D51-422DE1F9F775}">
      <dgm:prSet/>
      <dgm:spPr/>
      <dgm:t>
        <a:bodyPr/>
        <a:lstStyle/>
        <a:p>
          <a:endParaRPr lang="en-GB"/>
        </a:p>
      </dgm:t>
    </dgm:pt>
    <dgm:pt modelId="{2526FCDF-1034-AB4F-A857-BEE9CD596877}" type="sibTrans" cxnId="{9820E9E0-CE23-D24C-9D51-422DE1F9F775}">
      <dgm:prSet/>
      <dgm:spPr/>
      <dgm:t>
        <a:bodyPr/>
        <a:lstStyle/>
        <a:p>
          <a:endParaRPr lang="en-GB"/>
        </a:p>
      </dgm:t>
    </dgm:pt>
    <dgm:pt modelId="{2E2D2AF0-BBAE-CF43-AB3B-ED5652849C39}">
      <dgm:prSet phldrT="[Text]"/>
      <dgm:spPr/>
      <dgm:t>
        <a:bodyPr/>
        <a:lstStyle/>
        <a:p>
          <a:r>
            <a:rPr lang="en-GB" dirty="0"/>
            <a:t>Materialism</a:t>
          </a:r>
        </a:p>
      </dgm:t>
    </dgm:pt>
    <dgm:pt modelId="{92BB5160-70A4-AC40-A87A-1AE42FC377ED}" type="parTrans" cxnId="{1F89093C-1593-2646-8482-3F807260E732}">
      <dgm:prSet/>
      <dgm:spPr/>
      <dgm:t>
        <a:bodyPr/>
        <a:lstStyle/>
        <a:p>
          <a:endParaRPr lang="en-GB"/>
        </a:p>
      </dgm:t>
    </dgm:pt>
    <dgm:pt modelId="{BF38DF52-73DC-E04D-ABCD-DAA8EC31F160}" type="sibTrans" cxnId="{1F89093C-1593-2646-8482-3F807260E732}">
      <dgm:prSet/>
      <dgm:spPr/>
      <dgm:t>
        <a:bodyPr/>
        <a:lstStyle/>
        <a:p>
          <a:endParaRPr lang="en-GB"/>
        </a:p>
      </dgm:t>
    </dgm:pt>
    <dgm:pt modelId="{D794BD02-3468-B24B-BB99-C3F78BECD5CB}">
      <dgm:prSet phldrT="[Text]"/>
      <dgm:spPr/>
      <dgm:t>
        <a:bodyPr/>
        <a:lstStyle/>
        <a:p>
          <a:r>
            <a:rPr lang="en-GB" dirty="0"/>
            <a:t>Social isolation</a:t>
          </a:r>
        </a:p>
      </dgm:t>
    </dgm:pt>
    <dgm:pt modelId="{8458A5B4-5D07-9043-BAD3-48AE067704D1}" type="parTrans" cxnId="{5D000790-CF65-0043-A6E4-3E7640F1BF8A}">
      <dgm:prSet/>
      <dgm:spPr/>
      <dgm:t>
        <a:bodyPr/>
        <a:lstStyle/>
        <a:p>
          <a:endParaRPr lang="en-GB"/>
        </a:p>
      </dgm:t>
    </dgm:pt>
    <dgm:pt modelId="{8CEE0067-CE52-E34F-94D0-409864962C1D}" type="sibTrans" cxnId="{5D000790-CF65-0043-A6E4-3E7640F1BF8A}">
      <dgm:prSet/>
      <dgm:spPr/>
      <dgm:t>
        <a:bodyPr/>
        <a:lstStyle/>
        <a:p>
          <a:endParaRPr lang="en-GB"/>
        </a:p>
      </dgm:t>
    </dgm:pt>
    <dgm:pt modelId="{18093436-0259-294F-BB07-444CE7FDB183}">
      <dgm:prSet phldrT="[Text]"/>
      <dgm:spPr/>
      <dgm:t>
        <a:bodyPr/>
        <a:lstStyle/>
        <a:p>
          <a:r>
            <a:rPr lang="en-GB" dirty="0"/>
            <a:t>Materialism</a:t>
          </a:r>
        </a:p>
      </dgm:t>
    </dgm:pt>
    <dgm:pt modelId="{CE66E520-42F4-084F-A855-E8446177114C}" type="parTrans" cxnId="{72AC01AA-9D68-CA48-967B-4427FD596539}">
      <dgm:prSet/>
      <dgm:spPr/>
      <dgm:t>
        <a:bodyPr/>
        <a:lstStyle/>
        <a:p>
          <a:endParaRPr lang="en-GB"/>
        </a:p>
      </dgm:t>
    </dgm:pt>
    <dgm:pt modelId="{233067D4-15AD-8E43-BE7C-966F52394C9B}" type="sibTrans" cxnId="{72AC01AA-9D68-CA48-967B-4427FD596539}">
      <dgm:prSet/>
      <dgm:spPr/>
      <dgm:t>
        <a:bodyPr/>
        <a:lstStyle/>
        <a:p>
          <a:endParaRPr lang="en-GB"/>
        </a:p>
      </dgm:t>
    </dgm:pt>
    <dgm:pt modelId="{7B19F78C-A4F4-FD45-A358-D4322A0E0A03}" type="pres">
      <dgm:prSet presAssocID="{B3CDD95A-BFA7-2E4C-8CC6-8104C7F6277F}" presName="cycle" presStyleCnt="0">
        <dgm:presLayoutVars>
          <dgm:dir/>
          <dgm:resizeHandles val="exact"/>
        </dgm:presLayoutVars>
      </dgm:prSet>
      <dgm:spPr/>
    </dgm:pt>
    <dgm:pt modelId="{96984D2D-EA59-CD47-8190-E094A977747A}" type="pres">
      <dgm:prSet presAssocID="{62C0D703-CF20-6148-AF4C-FF462031504D}" presName="node" presStyleLbl="node1" presStyleIdx="0" presStyleCnt="4">
        <dgm:presLayoutVars>
          <dgm:bulletEnabled val="1"/>
        </dgm:presLayoutVars>
      </dgm:prSet>
      <dgm:spPr/>
    </dgm:pt>
    <dgm:pt modelId="{5FB1C6CC-E3E9-F140-B6D1-8E166E31E172}" type="pres">
      <dgm:prSet presAssocID="{2526FCDF-1034-AB4F-A857-BEE9CD596877}" presName="sibTrans" presStyleLbl="sibTrans2D1" presStyleIdx="0" presStyleCnt="4"/>
      <dgm:spPr/>
    </dgm:pt>
    <dgm:pt modelId="{D9EF9FE4-25F1-E741-9B18-6EC3705D4834}" type="pres">
      <dgm:prSet presAssocID="{2526FCDF-1034-AB4F-A857-BEE9CD596877}" presName="connectorText" presStyleLbl="sibTrans2D1" presStyleIdx="0" presStyleCnt="4"/>
      <dgm:spPr/>
    </dgm:pt>
    <dgm:pt modelId="{82056FDE-1902-2141-870E-32AA3D17A199}" type="pres">
      <dgm:prSet presAssocID="{2E2D2AF0-BBAE-CF43-AB3B-ED5652849C39}" presName="node" presStyleLbl="node1" presStyleIdx="1" presStyleCnt="4">
        <dgm:presLayoutVars>
          <dgm:bulletEnabled val="1"/>
        </dgm:presLayoutVars>
      </dgm:prSet>
      <dgm:spPr/>
    </dgm:pt>
    <dgm:pt modelId="{7D6F9F57-A7A7-F349-BE9C-639678A3B841}" type="pres">
      <dgm:prSet presAssocID="{BF38DF52-73DC-E04D-ABCD-DAA8EC31F160}" presName="sibTrans" presStyleLbl="sibTrans2D1" presStyleIdx="1" presStyleCnt="4"/>
      <dgm:spPr/>
    </dgm:pt>
    <dgm:pt modelId="{F44844B3-D132-9240-90C5-DDE8B8195658}" type="pres">
      <dgm:prSet presAssocID="{BF38DF52-73DC-E04D-ABCD-DAA8EC31F160}" presName="connectorText" presStyleLbl="sibTrans2D1" presStyleIdx="1" presStyleCnt="4"/>
      <dgm:spPr/>
    </dgm:pt>
    <dgm:pt modelId="{9DB060D1-6B83-CC4D-BCDB-96496E0D65E7}" type="pres">
      <dgm:prSet presAssocID="{D794BD02-3468-B24B-BB99-C3F78BECD5CB}" presName="node" presStyleLbl="node1" presStyleIdx="2" presStyleCnt="4">
        <dgm:presLayoutVars>
          <dgm:bulletEnabled val="1"/>
        </dgm:presLayoutVars>
      </dgm:prSet>
      <dgm:spPr/>
    </dgm:pt>
    <dgm:pt modelId="{C9575BA5-6022-3D47-8279-F60749623254}" type="pres">
      <dgm:prSet presAssocID="{8CEE0067-CE52-E34F-94D0-409864962C1D}" presName="sibTrans" presStyleLbl="sibTrans2D1" presStyleIdx="2" presStyleCnt="4"/>
      <dgm:spPr/>
    </dgm:pt>
    <dgm:pt modelId="{DA8687FD-05C7-2142-92DC-BB88E23D9E64}" type="pres">
      <dgm:prSet presAssocID="{8CEE0067-CE52-E34F-94D0-409864962C1D}" presName="connectorText" presStyleLbl="sibTrans2D1" presStyleIdx="2" presStyleCnt="4"/>
      <dgm:spPr/>
    </dgm:pt>
    <dgm:pt modelId="{2CADF538-0423-1C4E-9888-98AA78352930}" type="pres">
      <dgm:prSet presAssocID="{18093436-0259-294F-BB07-444CE7FDB183}" presName="node" presStyleLbl="node1" presStyleIdx="3" presStyleCnt="4">
        <dgm:presLayoutVars>
          <dgm:bulletEnabled val="1"/>
        </dgm:presLayoutVars>
      </dgm:prSet>
      <dgm:spPr/>
    </dgm:pt>
    <dgm:pt modelId="{D5571FA6-9D38-C44F-879C-CEE7ED8AD750}" type="pres">
      <dgm:prSet presAssocID="{233067D4-15AD-8E43-BE7C-966F52394C9B}" presName="sibTrans" presStyleLbl="sibTrans2D1" presStyleIdx="3" presStyleCnt="4"/>
      <dgm:spPr/>
    </dgm:pt>
    <dgm:pt modelId="{BD3F597F-5AAA-D24C-B96F-60DCAA28F1DE}" type="pres">
      <dgm:prSet presAssocID="{233067D4-15AD-8E43-BE7C-966F52394C9B}" presName="connectorText" presStyleLbl="sibTrans2D1" presStyleIdx="3" presStyleCnt="4"/>
      <dgm:spPr/>
    </dgm:pt>
  </dgm:ptLst>
  <dgm:cxnLst>
    <dgm:cxn modelId="{8E635027-524B-6247-862E-621AAF6CD003}" type="presOf" srcId="{2526FCDF-1034-AB4F-A857-BEE9CD596877}" destId="{D9EF9FE4-25F1-E741-9B18-6EC3705D4834}" srcOrd="1" destOrd="0" presId="urn:microsoft.com/office/officeart/2005/8/layout/cycle2"/>
    <dgm:cxn modelId="{B681BA2E-281A-7A49-B87E-F6F05FAA334F}" type="presOf" srcId="{BF38DF52-73DC-E04D-ABCD-DAA8EC31F160}" destId="{F44844B3-D132-9240-90C5-DDE8B8195658}" srcOrd="1" destOrd="0" presId="urn:microsoft.com/office/officeart/2005/8/layout/cycle2"/>
    <dgm:cxn modelId="{1F89093C-1593-2646-8482-3F807260E732}" srcId="{B3CDD95A-BFA7-2E4C-8CC6-8104C7F6277F}" destId="{2E2D2AF0-BBAE-CF43-AB3B-ED5652849C39}" srcOrd="1" destOrd="0" parTransId="{92BB5160-70A4-AC40-A87A-1AE42FC377ED}" sibTransId="{BF38DF52-73DC-E04D-ABCD-DAA8EC31F160}"/>
    <dgm:cxn modelId="{2EC8313F-CCD4-2C44-9736-204AD584A917}" type="presOf" srcId="{62C0D703-CF20-6148-AF4C-FF462031504D}" destId="{96984D2D-EA59-CD47-8190-E094A977747A}" srcOrd="0" destOrd="0" presId="urn:microsoft.com/office/officeart/2005/8/layout/cycle2"/>
    <dgm:cxn modelId="{D3DD586B-7A47-7341-A0B9-3C67C76675AF}" type="presOf" srcId="{233067D4-15AD-8E43-BE7C-966F52394C9B}" destId="{BD3F597F-5AAA-D24C-B96F-60DCAA28F1DE}" srcOrd="1" destOrd="0" presId="urn:microsoft.com/office/officeart/2005/8/layout/cycle2"/>
    <dgm:cxn modelId="{B5EB316C-1A42-AA4C-964E-ED1FA6C31B0B}" type="presOf" srcId="{2526FCDF-1034-AB4F-A857-BEE9CD596877}" destId="{5FB1C6CC-E3E9-F140-B6D1-8E166E31E172}" srcOrd="0" destOrd="0" presId="urn:microsoft.com/office/officeart/2005/8/layout/cycle2"/>
    <dgm:cxn modelId="{4134287B-71D8-7547-88E1-1672E73A3577}" type="presOf" srcId="{BF38DF52-73DC-E04D-ABCD-DAA8EC31F160}" destId="{7D6F9F57-A7A7-F349-BE9C-639678A3B841}" srcOrd="0" destOrd="0" presId="urn:microsoft.com/office/officeart/2005/8/layout/cycle2"/>
    <dgm:cxn modelId="{7725048E-B16A-E245-9E8C-42E8976DBBCF}" type="presOf" srcId="{233067D4-15AD-8E43-BE7C-966F52394C9B}" destId="{D5571FA6-9D38-C44F-879C-CEE7ED8AD750}" srcOrd="0" destOrd="0" presId="urn:microsoft.com/office/officeart/2005/8/layout/cycle2"/>
    <dgm:cxn modelId="{5D000790-CF65-0043-A6E4-3E7640F1BF8A}" srcId="{B3CDD95A-BFA7-2E4C-8CC6-8104C7F6277F}" destId="{D794BD02-3468-B24B-BB99-C3F78BECD5CB}" srcOrd="2" destOrd="0" parTransId="{8458A5B4-5D07-9043-BAD3-48AE067704D1}" sibTransId="{8CEE0067-CE52-E34F-94D0-409864962C1D}"/>
    <dgm:cxn modelId="{72AC01AA-9D68-CA48-967B-4427FD596539}" srcId="{B3CDD95A-BFA7-2E4C-8CC6-8104C7F6277F}" destId="{18093436-0259-294F-BB07-444CE7FDB183}" srcOrd="3" destOrd="0" parTransId="{CE66E520-42F4-084F-A855-E8446177114C}" sibTransId="{233067D4-15AD-8E43-BE7C-966F52394C9B}"/>
    <dgm:cxn modelId="{88D1A9CA-256B-3048-897A-BAFB521D8A6D}" type="presOf" srcId="{2E2D2AF0-BBAE-CF43-AB3B-ED5652849C39}" destId="{82056FDE-1902-2141-870E-32AA3D17A199}" srcOrd="0" destOrd="0" presId="urn:microsoft.com/office/officeart/2005/8/layout/cycle2"/>
    <dgm:cxn modelId="{ABA227D8-1F3C-3E4F-94B2-0CA0A1900EF0}" type="presOf" srcId="{D794BD02-3468-B24B-BB99-C3F78BECD5CB}" destId="{9DB060D1-6B83-CC4D-BCDB-96496E0D65E7}" srcOrd="0" destOrd="0" presId="urn:microsoft.com/office/officeart/2005/8/layout/cycle2"/>
    <dgm:cxn modelId="{9820E9E0-CE23-D24C-9D51-422DE1F9F775}" srcId="{B3CDD95A-BFA7-2E4C-8CC6-8104C7F6277F}" destId="{62C0D703-CF20-6148-AF4C-FF462031504D}" srcOrd="0" destOrd="0" parTransId="{B49F9601-28E8-D94E-86AB-0CA2231CB06C}" sibTransId="{2526FCDF-1034-AB4F-A857-BEE9CD596877}"/>
    <dgm:cxn modelId="{B5E1F8E2-1ED4-374C-9EE7-C5E9FA0EE7F3}" type="presOf" srcId="{18093436-0259-294F-BB07-444CE7FDB183}" destId="{2CADF538-0423-1C4E-9888-98AA78352930}" srcOrd="0" destOrd="0" presId="urn:microsoft.com/office/officeart/2005/8/layout/cycle2"/>
    <dgm:cxn modelId="{902260E7-7D3D-564A-8050-16AF9E3C7FF0}" type="presOf" srcId="{8CEE0067-CE52-E34F-94D0-409864962C1D}" destId="{C9575BA5-6022-3D47-8279-F60749623254}" srcOrd="0" destOrd="0" presId="urn:microsoft.com/office/officeart/2005/8/layout/cycle2"/>
    <dgm:cxn modelId="{289308EF-610A-684F-979B-5F7F06F3917F}" type="presOf" srcId="{B3CDD95A-BFA7-2E4C-8CC6-8104C7F6277F}" destId="{7B19F78C-A4F4-FD45-A358-D4322A0E0A03}" srcOrd="0" destOrd="0" presId="urn:microsoft.com/office/officeart/2005/8/layout/cycle2"/>
    <dgm:cxn modelId="{D9B086F5-BD83-EB44-ACED-C961010CD589}" type="presOf" srcId="{8CEE0067-CE52-E34F-94D0-409864962C1D}" destId="{DA8687FD-05C7-2142-92DC-BB88E23D9E64}" srcOrd="1" destOrd="0" presId="urn:microsoft.com/office/officeart/2005/8/layout/cycle2"/>
    <dgm:cxn modelId="{E7ED3424-11A5-EE40-A75B-4D317911353E}" type="presParOf" srcId="{7B19F78C-A4F4-FD45-A358-D4322A0E0A03}" destId="{96984D2D-EA59-CD47-8190-E094A977747A}" srcOrd="0" destOrd="0" presId="urn:microsoft.com/office/officeart/2005/8/layout/cycle2"/>
    <dgm:cxn modelId="{5F26045E-4F36-CD4A-AC78-7339F1BA66D8}" type="presParOf" srcId="{7B19F78C-A4F4-FD45-A358-D4322A0E0A03}" destId="{5FB1C6CC-E3E9-F140-B6D1-8E166E31E172}" srcOrd="1" destOrd="0" presId="urn:microsoft.com/office/officeart/2005/8/layout/cycle2"/>
    <dgm:cxn modelId="{E299F273-A872-0D40-A684-FDA9775680F2}" type="presParOf" srcId="{5FB1C6CC-E3E9-F140-B6D1-8E166E31E172}" destId="{D9EF9FE4-25F1-E741-9B18-6EC3705D4834}" srcOrd="0" destOrd="0" presId="urn:microsoft.com/office/officeart/2005/8/layout/cycle2"/>
    <dgm:cxn modelId="{1B7DA6A0-8085-D947-86D5-576ACDD62335}" type="presParOf" srcId="{7B19F78C-A4F4-FD45-A358-D4322A0E0A03}" destId="{82056FDE-1902-2141-870E-32AA3D17A199}" srcOrd="2" destOrd="0" presId="urn:microsoft.com/office/officeart/2005/8/layout/cycle2"/>
    <dgm:cxn modelId="{0C4F0C02-03F8-7A42-801C-5E7DF90F19EC}" type="presParOf" srcId="{7B19F78C-A4F4-FD45-A358-D4322A0E0A03}" destId="{7D6F9F57-A7A7-F349-BE9C-639678A3B841}" srcOrd="3" destOrd="0" presId="urn:microsoft.com/office/officeart/2005/8/layout/cycle2"/>
    <dgm:cxn modelId="{5F167AAF-72C8-144B-B02C-E515EADF830C}" type="presParOf" srcId="{7D6F9F57-A7A7-F349-BE9C-639678A3B841}" destId="{F44844B3-D132-9240-90C5-DDE8B8195658}" srcOrd="0" destOrd="0" presId="urn:microsoft.com/office/officeart/2005/8/layout/cycle2"/>
    <dgm:cxn modelId="{2A85FC4F-FF7F-E544-B174-B7F333B7A164}" type="presParOf" srcId="{7B19F78C-A4F4-FD45-A358-D4322A0E0A03}" destId="{9DB060D1-6B83-CC4D-BCDB-96496E0D65E7}" srcOrd="4" destOrd="0" presId="urn:microsoft.com/office/officeart/2005/8/layout/cycle2"/>
    <dgm:cxn modelId="{F9010BDE-FA4C-CC43-9CFC-297E5622D3D7}" type="presParOf" srcId="{7B19F78C-A4F4-FD45-A358-D4322A0E0A03}" destId="{C9575BA5-6022-3D47-8279-F60749623254}" srcOrd="5" destOrd="0" presId="urn:microsoft.com/office/officeart/2005/8/layout/cycle2"/>
    <dgm:cxn modelId="{E55558A7-DCF3-AB4E-B0DB-93E87DD78162}" type="presParOf" srcId="{C9575BA5-6022-3D47-8279-F60749623254}" destId="{DA8687FD-05C7-2142-92DC-BB88E23D9E64}" srcOrd="0" destOrd="0" presId="urn:microsoft.com/office/officeart/2005/8/layout/cycle2"/>
    <dgm:cxn modelId="{C047D3FD-12A1-234D-B207-6BA0C4549B90}" type="presParOf" srcId="{7B19F78C-A4F4-FD45-A358-D4322A0E0A03}" destId="{2CADF538-0423-1C4E-9888-98AA78352930}" srcOrd="6" destOrd="0" presId="urn:microsoft.com/office/officeart/2005/8/layout/cycle2"/>
    <dgm:cxn modelId="{3C9D4AEB-2636-3347-B0CE-B1191CD58358}" type="presParOf" srcId="{7B19F78C-A4F4-FD45-A358-D4322A0E0A03}" destId="{D5571FA6-9D38-C44F-879C-CEE7ED8AD750}" srcOrd="7" destOrd="0" presId="urn:microsoft.com/office/officeart/2005/8/layout/cycle2"/>
    <dgm:cxn modelId="{25571C7F-E9F3-514F-9168-88AF89A9634C}" type="presParOf" srcId="{D5571FA6-9D38-C44F-879C-CEE7ED8AD750}" destId="{BD3F597F-5AAA-D24C-B96F-60DCAA28F1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F04B5-47A0-8543-A66C-2280C4B21060}" type="doc">
      <dgm:prSet loTypeId="urn:microsoft.com/office/officeart/2005/8/layout/hProcess9" loCatId="" qsTypeId="urn:microsoft.com/office/officeart/2005/8/quickstyle/simple1" qsCatId="simple" csTypeId="urn:microsoft.com/office/officeart/2005/8/colors/accent1_2" csCatId="accent1" phldr="1"/>
      <dgm:spPr/>
    </dgm:pt>
    <dgm:pt modelId="{73C26B7C-4FEA-8847-9048-1BD4ACC5B44C}">
      <dgm:prSet phldrT="[Text]"/>
      <dgm:spPr/>
      <dgm:t>
        <a:bodyPr/>
        <a:lstStyle/>
        <a:p>
          <a:r>
            <a:rPr lang="en-GB" dirty="0"/>
            <a:t>Globalisation</a:t>
          </a:r>
        </a:p>
      </dgm:t>
    </dgm:pt>
    <dgm:pt modelId="{F7BD700B-86D3-F643-B671-E916F5EF3438}" type="parTrans" cxnId="{B2422584-5DF6-6B40-AE3C-0C12DD9E3AE8}">
      <dgm:prSet/>
      <dgm:spPr/>
      <dgm:t>
        <a:bodyPr/>
        <a:lstStyle/>
        <a:p>
          <a:endParaRPr lang="en-GB"/>
        </a:p>
      </dgm:t>
    </dgm:pt>
    <dgm:pt modelId="{A1151E31-9717-BC47-9EEB-7443F2A4757A}" type="sibTrans" cxnId="{B2422584-5DF6-6B40-AE3C-0C12DD9E3AE8}">
      <dgm:prSet/>
      <dgm:spPr/>
      <dgm:t>
        <a:bodyPr/>
        <a:lstStyle/>
        <a:p>
          <a:endParaRPr lang="en-GB"/>
        </a:p>
      </dgm:t>
    </dgm:pt>
    <dgm:pt modelId="{BA395F8B-425C-6D40-9474-0798CBC81DB6}">
      <dgm:prSet phldrT="[Text]"/>
      <dgm:spPr/>
      <dgm:t>
        <a:bodyPr/>
        <a:lstStyle/>
        <a:p>
          <a:r>
            <a:rPr lang="en-GB" dirty="0"/>
            <a:t>Free Market Society</a:t>
          </a:r>
        </a:p>
      </dgm:t>
    </dgm:pt>
    <dgm:pt modelId="{F0CFCB49-7990-9840-A96E-454DD06308AC}" type="parTrans" cxnId="{F9641E33-17A1-674B-98B8-CE4C1EEA7FD6}">
      <dgm:prSet/>
      <dgm:spPr/>
      <dgm:t>
        <a:bodyPr/>
        <a:lstStyle/>
        <a:p>
          <a:endParaRPr lang="en-GB"/>
        </a:p>
      </dgm:t>
    </dgm:pt>
    <dgm:pt modelId="{EED5273E-97CB-0948-AB7E-87DE14E99E2A}" type="sibTrans" cxnId="{F9641E33-17A1-674B-98B8-CE4C1EEA7FD6}">
      <dgm:prSet/>
      <dgm:spPr/>
      <dgm:t>
        <a:bodyPr/>
        <a:lstStyle/>
        <a:p>
          <a:endParaRPr lang="en-GB"/>
        </a:p>
      </dgm:t>
    </dgm:pt>
    <dgm:pt modelId="{76032989-9F72-FD4D-B748-30BA281E62ED}">
      <dgm:prSet phldrT="[Text]"/>
      <dgm:spPr/>
      <dgm:t>
        <a:bodyPr/>
        <a:lstStyle/>
        <a:p>
          <a:pPr algn="ctr"/>
          <a:r>
            <a:rPr lang="en-GB" dirty="0"/>
            <a:t>Mass Dislocation</a:t>
          </a:r>
        </a:p>
      </dgm:t>
    </dgm:pt>
    <dgm:pt modelId="{C8388F5D-5E67-F941-BDFA-919A85063866}" type="parTrans" cxnId="{45783284-9E05-D74F-A632-F324D4183581}">
      <dgm:prSet/>
      <dgm:spPr/>
      <dgm:t>
        <a:bodyPr/>
        <a:lstStyle/>
        <a:p>
          <a:endParaRPr lang="en-GB"/>
        </a:p>
      </dgm:t>
    </dgm:pt>
    <dgm:pt modelId="{679F9B74-5AD7-5746-BA1E-FE63EEA785B6}" type="sibTrans" cxnId="{45783284-9E05-D74F-A632-F324D4183581}">
      <dgm:prSet/>
      <dgm:spPr/>
      <dgm:t>
        <a:bodyPr/>
        <a:lstStyle/>
        <a:p>
          <a:endParaRPr lang="en-GB"/>
        </a:p>
      </dgm:t>
    </dgm:pt>
    <dgm:pt modelId="{990EB042-B4B2-0D4E-952F-0849949CF751}">
      <dgm:prSet/>
      <dgm:spPr/>
      <dgm:t>
        <a:bodyPr/>
        <a:lstStyle/>
        <a:p>
          <a:r>
            <a:rPr lang="en-GB" dirty="0"/>
            <a:t>Mass Addiction</a:t>
          </a:r>
        </a:p>
      </dgm:t>
    </dgm:pt>
    <dgm:pt modelId="{E5773B46-A402-9940-AF3D-4DB2C12AE69E}" type="parTrans" cxnId="{5E18BB6E-6045-B243-9DB8-8F26F58D44EB}">
      <dgm:prSet/>
      <dgm:spPr/>
      <dgm:t>
        <a:bodyPr/>
        <a:lstStyle/>
        <a:p>
          <a:endParaRPr lang="en-GB"/>
        </a:p>
      </dgm:t>
    </dgm:pt>
    <dgm:pt modelId="{880CBCBD-192A-A64D-80A2-7ECE3A0FE610}" type="sibTrans" cxnId="{5E18BB6E-6045-B243-9DB8-8F26F58D44EB}">
      <dgm:prSet/>
      <dgm:spPr/>
      <dgm:t>
        <a:bodyPr/>
        <a:lstStyle/>
        <a:p>
          <a:endParaRPr lang="en-GB"/>
        </a:p>
      </dgm:t>
    </dgm:pt>
    <dgm:pt modelId="{AF6F01D5-02D1-F04E-B99F-FC160F03BB76}" type="pres">
      <dgm:prSet presAssocID="{A82F04B5-47A0-8543-A66C-2280C4B21060}" presName="CompostProcess" presStyleCnt="0">
        <dgm:presLayoutVars>
          <dgm:dir/>
          <dgm:resizeHandles val="exact"/>
        </dgm:presLayoutVars>
      </dgm:prSet>
      <dgm:spPr/>
    </dgm:pt>
    <dgm:pt modelId="{7305455B-D00A-8340-961B-7BD5E260B03D}" type="pres">
      <dgm:prSet presAssocID="{A82F04B5-47A0-8543-A66C-2280C4B21060}" presName="arrow" presStyleLbl="bgShp" presStyleIdx="0" presStyleCnt="1"/>
      <dgm:spPr/>
    </dgm:pt>
    <dgm:pt modelId="{B7E9543E-C114-954D-BD17-F93D9544E79C}" type="pres">
      <dgm:prSet presAssocID="{A82F04B5-47A0-8543-A66C-2280C4B21060}" presName="linearProcess" presStyleCnt="0"/>
      <dgm:spPr/>
    </dgm:pt>
    <dgm:pt modelId="{4A5BE0C2-2D44-0B46-8965-5EE0FFA35663}" type="pres">
      <dgm:prSet presAssocID="{73C26B7C-4FEA-8847-9048-1BD4ACC5B44C}" presName="textNode" presStyleLbl="node1" presStyleIdx="0" presStyleCnt="4">
        <dgm:presLayoutVars>
          <dgm:bulletEnabled val="1"/>
        </dgm:presLayoutVars>
      </dgm:prSet>
      <dgm:spPr/>
    </dgm:pt>
    <dgm:pt modelId="{E8BEEB13-B2AF-1742-93A8-7D62202B7174}" type="pres">
      <dgm:prSet presAssocID="{A1151E31-9717-BC47-9EEB-7443F2A4757A}" presName="sibTrans" presStyleCnt="0"/>
      <dgm:spPr/>
    </dgm:pt>
    <dgm:pt modelId="{CE395B30-C306-D740-8036-9DFF1502231A}" type="pres">
      <dgm:prSet presAssocID="{BA395F8B-425C-6D40-9474-0798CBC81DB6}" presName="textNode" presStyleLbl="node1" presStyleIdx="1" presStyleCnt="4">
        <dgm:presLayoutVars>
          <dgm:bulletEnabled val="1"/>
        </dgm:presLayoutVars>
      </dgm:prSet>
      <dgm:spPr/>
    </dgm:pt>
    <dgm:pt modelId="{CD3BD717-1824-CA4A-ABE8-F17509DCA8CB}" type="pres">
      <dgm:prSet presAssocID="{EED5273E-97CB-0948-AB7E-87DE14E99E2A}" presName="sibTrans" presStyleCnt="0"/>
      <dgm:spPr/>
    </dgm:pt>
    <dgm:pt modelId="{DD2644BD-122E-E94B-839C-11CCC564185F}" type="pres">
      <dgm:prSet presAssocID="{76032989-9F72-FD4D-B748-30BA281E62ED}" presName="textNode" presStyleLbl="node1" presStyleIdx="2" presStyleCnt="4">
        <dgm:presLayoutVars>
          <dgm:bulletEnabled val="1"/>
        </dgm:presLayoutVars>
      </dgm:prSet>
      <dgm:spPr/>
    </dgm:pt>
    <dgm:pt modelId="{4FFEA35A-F0CC-394B-B312-AF8D17D3B7B6}" type="pres">
      <dgm:prSet presAssocID="{679F9B74-5AD7-5746-BA1E-FE63EEA785B6}" presName="sibTrans" presStyleCnt="0"/>
      <dgm:spPr/>
    </dgm:pt>
    <dgm:pt modelId="{A8BFEB85-9025-A444-9629-D0C6C51BA3BB}" type="pres">
      <dgm:prSet presAssocID="{990EB042-B4B2-0D4E-952F-0849949CF751}" presName="textNode" presStyleLbl="node1" presStyleIdx="3" presStyleCnt="4">
        <dgm:presLayoutVars>
          <dgm:bulletEnabled val="1"/>
        </dgm:presLayoutVars>
      </dgm:prSet>
      <dgm:spPr/>
    </dgm:pt>
  </dgm:ptLst>
  <dgm:cxnLst>
    <dgm:cxn modelId="{F9641E33-17A1-674B-98B8-CE4C1EEA7FD6}" srcId="{A82F04B5-47A0-8543-A66C-2280C4B21060}" destId="{BA395F8B-425C-6D40-9474-0798CBC81DB6}" srcOrd="1" destOrd="0" parTransId="{F0CFCB49-7990-9840-A96E-454DD06308AC}" sibTransId="{EED5273E-97CB-0948-AB7E-87DE14E99E2A}"/>
    <dgm:cxn modelId="{5E18BB6E-6045-B243-9DB8-8F26F58D44EB}" srcId="{A82F04B5-47A0-8543-A66C-2280C4B21060}" destId="{990EB042-B4B2-0D4E-952F-0849949CF751}" srcOrd="3" destOrd="0" parTransId="{E5773B46-A402-9940-AF3D-4DB2C12AE69E}" sibTransId="{880CBCBD-192A-A64D-80A2-7ECE3A0FE610}"/>
    <dgm:cxn modelId="{85594277-621C-D549-8CC8-F333580540B3}" type="presOf" srcId="{A82F04B5-47A0-8543-A66C-2280C4B21060}" destId="{AF6F01D5-02D1-F04E-B99F-FC160F03BB76}" srcOrd="0" destOrd="0" presId="urn:microsoft.com/office/officeart/2005/8/layout/hProcess9"/>
    <dgm:cxn modelId="{B2422584-5DF6-6B40-AE3C-0C12DD9E3AE8}" srcId="{A82F04B5-47A0-8543-A66C-2280C4B21060}" destId="{73C26B7C-4FEA-8847-9048-1BD4ACC5B44C}" srcOrd="0" destOrd="0" parTransId="{F7BD700B-86D3-F643-B671-E916F5EF3438}" sibTransId="{A1151E31-9717-BC47-9EEB-7443F2A4757A}"/>
    <dgm:cxn modelId="{45783284-9E05-D74F-A632-F324D4183581}" srcId="{A82F04B5-47A0-8543-A66C-2280C4B21060}" destId="{76032989-9F72-FD4D-B748-30BA281E62ED}" srcOrd="2" destOrd="0" parTransId="{C8388F5D-5E67-F941-BDFA-919A85063866}" sibTransId="{679F9B74-5AD7-5746-BA1E-FE63EEA785B6}"/>
    <dgm:cxn modelId="{15A6B299-BA27-CB4E-805D-F923C7EF9460}" type="presOf" srcId="{990EB042-B4B2-0D4E-952F-0849949CF751}" destId="{A8BFEB85-9025-A444-9629-D0C6C51BA3BB}" srcOrd="0" destOrd="0" presId="urn:microsoft.com/office/officeart/2005/8/layout/hProcess9"/>
    <dgm:cxn modelId="{751D17A8-36B1-424E-8B61-9D1D5F4A55D9}" type="presOf" srcId="{76032989-9F72-FD4D-B748-30BA281E62ED}" destId="{DD2644BD-122E-E94B-839C-11CCC564185F}" srcOrd="0" destOrd="0" presId="urn:microsoft.com/office/officeart/2005/8/layout/hProcess9"/>
    <dgm:cxn modelId="{7985ABAB-06F2-164A-B1CD-35AB195BBA89}" type="presOf" srcId="{BA395F8B-425C-6D40-9474-0798CBC81DB6}" destId="{CE395B30-C306-D740-8036-9DFF1502231A}" srcOrd="0" destOrd="0" presId="urn:microsoft.com/office/officeart/2005/8/layout/hProcess9"/>
    <dgm:cxn modelId="{E29915D9-B41B-C945-A724-F8A2CC9A6F0B}" type="presOf" srcId="{73C26B7C-4FEA-8847-9048-1BD4ACC5B44C}" destId="{4A5BE0C2-2D44-0B46-8965-5EE0FFA35663}" srcOrd="0" destOrd="0" presId="urn:microsoft.com/office/officeart/2005/8/layout/hProcess9"/>
    <dgm:cxn modelId="{74263AB4-2ECF-DB4A-9AB8-AA73C8030F18}" type="presParOf" srcId="{AF6F01D5-02D1-F04E-B99F-FC160F03BB76}" destId="{7305455B-D00A-8340-961B-7BD5E260B03D}" srcOrd="0" destOrd="0" presId="urn:microsoft.com/office/officeart/2005/8/layout/hProcess9"/>
    <dgm:cxn modelId="{4F8E5436-D08F-6C4C-8BFA-B5F9FC83F73C}" type="presParOf" srcId="{AF6F01D5-02D1-F04E-B99F-FC160F03BB76}" destId="{B7E9543E-C114-954D-BD17-F93D9544E79C}" srcOrd="1" destOrd="0" presId="urn:microsoft.com/office/officeart/2005/8/layout/hProcess9"/>
    <dgm:cxn modelId="{A3D151AE-8673-014B-80CF-C351583908AE}" type="presParOf" srcId="{B7E9543E-C114-954D-BD17-F93D9544E79C}" destId="{4A5BE0C2-2D44-0B46-8965-5EE0FFA35663}" srcOrd="0" destOrd="0" presId="urn:microsoft.com/office/officeart/2005/8/layout/hProcess9"/>
    <dgm:cxn modelId="{518B1829-D10D-DD49-A10D-59EEABAE71E5}" type="presParOf" srcId="{B7E9543E-C114-954D-BD17-F93D9544E79C}" destId="{E8BEEB13-B2AF-1742-93A8-7D62202B7174}" srcOrd="1" destOrd="0" presId="urn:microsoft.com/office/officeart/2005/8/layout/hProcess9"/>
    <dgm:cxn modelId="{E4BE525B-B96D-B346-8277-61E7626F4081}" type="presParOf" srcId="{B7E9543E-C114-954D-BD17-F93D9544E79C}" destId="{CE395B30-C306-D740-8036-9DFF1502231A}" srcOrd="2" destOrd="0" presId="urn:microsoft.com/office/officeart/2005/8/layout/hProcess9"/>
    <dgm:cxn modelId="{D14D3442-4DB0-0740-9890-6728BA6E1086}" type="presParOf" srcId="{B7E9543E-C114-954D-BD17-F93D9544E79C}" destId="{CD3BD717-1824-CA4A-ABE8-F17509DCA8CB}" srcOrd="3" destOrd="0" presId="urn:microsoft.com/office/officeart/2005/8/layout/hProcess9"/>
    <dgm:cxn modelId="{7553962F-F10E-4543-AB74-16917F0813DF}" type="presParOf" srcId="{B7E9543E-C114-954D-BD17-F93D9544E79C}" destId="{DD2644BD-122E-E94B-839C-11CCC564185F}" srcOrd="4" destOrd="0" presId="urn:microsoft.com/office/officeart/2005/8/layout/hProcess9"/>
    <dgm:cxn modelId="{C49043F9-A121-224E-87AE-2F0E2BDFB0EA}" type="presParOf" srcId="{B7E9543E-C114-954D-BD17-F93D9544E79C}" destId="{4FFEA35A-F0CC-394B-B312-AF8D17D3B7B6}" srcOrd="5" destOrd="0" presId="urn:microsoft.com/office/officeart/2005/8/layout/hProcess9"/>
    <dgm:cxn modelId="{5CEAA6C1-4F9D-2E48-B957-3EA4714D8F70}" type="presParOf" srcId="{B7E9543E-C114-954D-BD17-F93D9544E79C}" destId="{A8BFEB85-9025-A444-9629-D0C6C51BA3B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14AED-6FEE-B245-BAFF-11C95EB34148}">
      <dsp:nvSpPr>
        <dsp:cNvPr id="0" name=""/>
        <dsp:cNvSpPr/>
      </dsp:nvSpPr>
      <dsp:spPr>
        <a:xfrm>
          <a:off x="2607468" y="68758"/>
          <a:ext cx="3300412" cy="330041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GB" sz="3900" kern="1200" dirty="0"/>
            <a:t>Physical</a:t>
          </a:r>
        </a:p>
      </dsp:txBody>
      <dsp:txXfrm>
        <a:off x="3047523" y="646330"/>
        <a:ext cx="2420302" cy="1485185"/>
      </dsp:txXfrm>
    </dsp:sp>
    <dsp:sp modelId="{3F374573-40C8-C24C-B54F-C0B9889D01ED}">
      <dsp:nvSpPr>
        <dsp:cNvPr id="0" name=""/>
        <dsp:cNvSpPr/>
      </dsp:nvSpPr>
      <dsp:spPr>
        <a:xfrm>
          <a:off x="3798367" y="2131516"/>
          <a:ext cx="3300412" cy="330041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GB" sz="3900" kern="1200" dirty="0"/>
            <a:t>Moral</a:t>
          </a:r>
        </a:p>
      </dsp:txBody>
      <dsp:txXfrm>
        <a:off x="4807743" y="2984122"/>
        <a:ext cx="1980247" cy="1815226"/>
      </dsp:txXfrm>
    </dsp:sp>
    <dsp:sp modelId="{D3F14171-68BB-6244-98A3-50A4AECB2A46}">
      <dsp:nvSpPr>
        <dsp:cNvPr id="0" name=""/>
        <dsp:cNvSpPr/>
      </dsp:nvSpPr>
      <dsp:spPr>
        <a:xfrm>
          <a:off x="1416570" y="2131516"/>
          <a:ext cx="3300412" cy="330041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GB" sz="3900" kern="1200" dirty="0"/>
            <a:t>Relational</a:t>
          </a:r>
        </a:p>
      </dsp:txBody>
      <dsp:txXfrm>
        <a:off x="1727358" y="2984122"/>
        <a:ext cx="1980247" cy="181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14AED-6FEE-B245-BAFF-11C95EB34148}">
      <dsp:nvSpPr>
        <dsp:cNvPr id="0" name=""/>
        <dsp:cNvSpPr/>
      </dsp:nvSpPr>
      <dsp:spPr>
        <a:xfrm>
          <a:off x="2607468" y="68758"/>
          <a:ext cx="3300412" cy="330041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GB" sz="3900" kern="1200" dirty="0"/>
            <a:t>Physical</a:t>
          </a:r>
        </a:p>
      </dsp:txBody>
      <dsp:txXfrm>
        <a:off x="3047523" y="646330"/>
        <a:ext cx="2420302" cy="1485185"/>
      </dsp:txXfrm>
    </dsp:sp>
    <dsp:sp modelId="{3F374573-40C8-C24C-B54F-C0B9889D01ED}">
      <dsp:nvSpPr>
        <dsp:cNvPr id="0" name=""/>
        <dsp:cNvSpPr/>
      </dsp:nvSpPr>
      <dsp:spPr>
        <a:xfrm>
          <a:off x="3798367" y="2131516"/>
          <a:ext cx="3300412" cy="330041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GB" sz="3900" kern="1200" dirty="0"/>
            <a:t>Moral</a:t>
          </a:r>
        </a:p>
      </dsp:txBody>
      <dsp:txXfrm>
        <a:off x="4807743" y="2984122"/>
        <a:ext cx="1980247" cy="1815226"/>
      </dsp:txXfrm>
    </dsp:sp>
    <dsp:sp modelId="{D3F14171-68BB-6244-98A3-50A4AECB2A46}">
      <dsp:nvSpPr>
        <dsp:cNvPr id="0" name=""/>
        <dsp:cNvSpPr/>
      </dsp:nvSpPr>
      <dsp:spPr>
        <a:xfrm>
          <a:off x="1416570" y="2131516"/>
          <a:ext cx="3300412" cy="330041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GB" sz="3900" kern="1200" dirty="0"/>
            <a:t>Relational</a:t>
          </a:r>
        </a:p>
      </dsp:txBody>
      <dsp:txXfrm>
        <a:off x="1727358" y="2984122"/>
        <a:ext cx="1980247" cy="1815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84D2D-EA59-CD47-8190-E094A977747A}">
      <dsp:nvSpPr>
        <dsp:cNvPr id="0" name=""/>
        <dsp:cNvSpPr/>
      </dsp:nvSpPr>
      <dsp:spPr>
        <a:xfrm>
          <a:off x="2218115" y="458"/>
          <a:ext cx="1103647" cy="11036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Loneliness</a:t>
          </a:r>
        </a:p>
      </dsp:txBody>
      <dsp:txXfrm>
        <a:off x="2379740" y="162083"/>
        <a:ext cx="780397" cy="780397"/>
      </dsp:txXfrm>
    </dsp:sp>
    <dsp:sp modelId="{5FB1C6CC-E3E9-F140-B6D1-8E166E31E172}">
      <dsp:nvSpPr>
        <dsp:cNvPr id="0" name=""/>
        <dsp:cNvSpPr/>
      </dsp:nvSpPr>
      <dsp:spPr>
        <a:xfrm rot="2700000">
          <a:off x="3203418" y="946664"/>
          <a:ext cx="294286" cy="372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216347" y="989946"/>
        <a:ext cx="206000" cy="223489"/>
      </dsp:txXfrm>
    </dsp:sp>
    <dsp:sp modelId="{82056FDE-1902-2141-870E-32AA3D17A199}">
      <dsp:nvSpPr>
        <dsp:cNvPr id="0" name=""/>
        <dsp:cNvSpPr/>
      </dsp:nvSpPr>
      <dsp:spPr>
        <a:xfrm>
          <a:off x="3391139" y="1173482"/>
          <a:ext cx="1103647" cy="11036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Materialism</a:t>
          </a:r>
        </a:p>
      </dsp:txBody>
      <dsp:txXfrm>
        <a:off x="3552764" y="1335107"/>
        <a:ext cx="780397" cy="780397"/>
      </dsp:txXfrm>
    </dsp:sp>
    <dsp:sp modelId="{7D6F9F57-A7A7-F349-BE9C-639678A3B841}">
      <dsp:nvSpPr>
        <dsp:cNvPr id="0" name=""/>
        <dsp:cNvSpPr/>
      </dsp:nvSpPr>
      <dsp:spPr>
        <a:xfrm rot="8100000">
          <a:off x="3215197" y="2119688"/>
          <a:ext cx="294286" cy="372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290554" y="2162970"/>
        <a:ext cx="206000" cy="223489"/>
      </dsp:txXfrm>
    </dsp:sp>
    <dsp:sp modelId="{9DB060D1-6B83-CC4D-BCDB-96496E0D65E7}">
      <dsp:nvSpPr>
        <dsp:cNvPr id="0" name=""/>
        <dsp:cNvSpPr/>
      </dsp:nvSpPr>
      <dsp:spPr>
        <a:xfrm>
          <a:off x="2218115" y="2346506"/>
          <a:ext cx="1103647" cy="11036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Social isolation</a:t>
          </a:r>
        </a:p>
      </dsp:txBody>
      <dsp:txXfrm>
        <a:off x="2379740" y="2508131"/>
        <a:ext cx="780397" cy="780397"/>
      </dsp:txXfrm>
    </dsp:sp>
    <dsp:sp modelId="{C9575BA5-6022-3D47-8279-F60749623254}">
      <dsp:nvSpPr>
        <dsp:cNvPr id="0" name=""/>
        <dsp:cNvSpPr/>
      </dsp:nvSpPr>
      <dsp:spPr>
        <a:xfrm rot="13500000">
          <a:off x="2042173" y="2131467"/>
          <a:ext cx="294286" cy="372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117530" y="2237177"/>
        <a:ext cx="206000" cy="223489"/>
      </dsp:txXfrm>
    </dsp:sp>
    <dsp:sp modelId="{2CADF538-0423-1C4E-9888-98AA78352930}">
      <dsp:nvSpPr>
        <dsp:cNvPr id="0" name=""/>
        <dsp:cNvSpPr/>
      </dsp:nvSpPr>
      <dsp:spPr>
        <a:xfrm>
          <a:off x="1045091" y="1173482"/>
          <a:ext cx="1103647" cy="11036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Materialism</a:t>
          </a:r>
        </a:p>
      </dsp:txBody>
      <dsp:txXfrm>
        <a:off x="1206716" y="1335107"/>
        <a:ext cx="780397" cy="780397"/>
      </dsp:txXfrm>
    </dsp:sp>
    <dsp:sp modelId="{D5571FA6-9D38-C44F-879C-CEE7ED8AD750}">
      <dsp:nvSpPr>
        <dsp:cNvPr id="0" name=""/>
        <dsp:cNvSpPr/>
      </dsp:nvSpPr>
      <dsp:spPr>
        <a:xfrm rot="18900000">
          <a:off x="2030394" y="958443"/>
          <a:ext cx="294286" cy="372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043323" y="1064153"/>
        <a:ext cx="206000" cy="223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5455B-D00A-8340-961B-7BD5E260B03D}">
      <dsp:nvSpPr>
        <dsp:cNvPr id="0" name=""/>
        <dsp:cNvSpPr/>
      </dsp:nvSpPr>
      <dsp:spPr>
        <a:xfrm>
          <a:off x="720328" y="0"/>
          <a:ext cx="8163718" cy="34496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BE0C2-2D44-0B46-8965-5EE0FFA35663}">
      <dsp:nvSpPr>
        <dsp:cNvPr id="0" name=""/>
        <dsp:cNvSpPr/>
      </dsp:nvSpPr>
      <dsp:spPr>
        <a:xfrm>
          <a:off x="4272" y="1034891"/>
          <a:ext cx="2276733" cy="1379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Globalisation</a:t>
          </a:r>
        </a:p>
      </dsp:txBody>
      <dsp:txXfrm>
        <a:off x="71631" y="1102250"/>
        <a:ext cx="2142015" cy="1245137"/>
      </dsp:txXfrm>
    </dsp:sp>
    <dsp:sp modelId="{CE395B30-C306-D740-8036-9DFF1502231A}">
      <dsp:nvSpPr>
        <dsp:cNvPr id="0" name=""/>
        <dsp:cNvSpPr/>
      </dsp:nvSpPr>
      <dsp:spPr>
        <a:xfrm>
          <a:off x="2443971" y="1034891"/>
          <a:ext cx="2276733" cy="1379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Free Market Society</a:t>
          </a:r>
        </a:p>
      </dsp:txBody>
      <dsp:txXfrm>
        <a:off x="2511330" y="1102250"/>
        <a:ext cx="2142015" cy="1245137"/>
      </dsp:txXfrm>
    </dsp:sp>
    <dsp:sp modelId="{DD2644BD-122E-E94B-839C-11CCC564185F}">
      <dsp:nvSpPr>
        <dsp:cNvPr id="0" name=""/>
        <dsp:cNvSpPr/>
      </dsp:nvSpPr>
      <dsp:spPr>
        <a:xfrm>
          <a:off x="4883669" y="1034891"/>
          <a:ext cx="2276733" cy="1379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Mass Dislocation</a:t>
          </a:r>
        </a:p>
      </dsp:txBody>
      <dsp:txXfrm>
        <a:off x="4951028" y="1102250"/>
        <a:ext cx="2142015" cy="1245137"/>
      </dsp:txXfrm>
    </dsp:sp>
    <dsp:sp modelId="{A8BFEB85-9025-A444-9629-D0C6C51BA3BB}">
      <dsp:nvSpPr>
        <dsp:cNvPr id="0" name=""/>
        <dsp:cNvSpPr/>
      </dsp:nvSpPr>
      <dsp:spPr>
        <a:xfrm>
          <a:off x="7323368" y="1034891"/>
          <a:ext cx="2276733" cy="13798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Mass Addiction</a:t>
          </a:r>
        </a:p>
      </dsp:txBody>
      <dsp:txXfrm>
        <a:off x="7390727" y="1102250"/>
        <a:ext cx="2142015" cy="124513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FE8E0-61CE-8448-8D85-7A1F13A7DD28}" type="datetimeFigureOut">
              <a:rPr lang="en-US" smtClean="0"/>
              <a:t>12/1/19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3ECCF-373C-C34D-8D13-1C2DC98064F0}" type="slidenum">
              <a:rPr lang="en-US" smtClean="0"/>
              <a:t>‹#›</a:t>
            </a:fld>
            <a:endParaRPr lang="en-US"/>
          </a:p>
        </p:txBody>
      </p:sp>
    </p:spTree>
    <p:extLst>
      <p:ext uri="{BB962C8B-B14F-4D97-AF65-F5344CB8AC3E}">
        <p14:creationId xmlns:p14="http://schemas.microsoft.com/office/powerpoint/2010/main" val="33547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telegraph.co.uk/amazon/" TargetMode="External"/><Relationship Id="rId13" Type="http://schemas.openxmlformats.org/officeDocument/2006/relationships/hyperlink" Target="https://www.telegraph.co.uk/gaming/news/sony-enables-fortnite-ps4-crossplay-xbox-switch-pc-mobile/" TargetMode="External"/><Relationship Id="rId3" Type="http://schemas.openxmlformats.org/officeDocument/2006/relationships/hyperlink" Target="https://www.telegraph.co.uk/sony/" TargetMode="External"/><Relationship Id="rId7" Type="http://schemas.openxmlformats.org/officeDocument/2006/relationships/hyperlink" Target="https://www.telegraph.co.uk/google/" TargetMode="External"/><Relationship Id="rId12" Type="http://schemas.openxmlformats.org/officeDocument/2006/relationships/hyperlink" Target="https://www.telegraph.co.uk/gaming/features/google-stadia-profitability-protection-privacy-burning-question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telegraph.co.uk/xbox/" TargetMode="External"/><Relationship Id="rId11" Type="http://schemas.openxmlformats.org/officeDocument/2006/relationships/hyperlink" Target="https://www.telegraph.co.uk/technology/2019/03/19/google-stadia-tech-giant-reveals-cloud-gaming-vision-looking/" TargetMode="External"/><Relationship Id="rId5" Type="http://schemas.openxmlformats.org/officeDocument/2006/relationships/hyperlink" Target="https://www.telegraph.co.uk/playstation/" TargetMode="External"/><Relationship Id="rId15" Type="http://schemas.openxmlformats.org/officeDocument/2006/relationships/hyperlink" Target="https://www.telegraph.co.uk/technology/2019/04/19/inside-rare-british-video-game-studio-could-help-microsoft-dominate/" TargetMode="External"/><Relationship Id="rId10" Type="http://schemas.openxmlformats.org/officeDocument/2006/relationships/hyperlink" Target="https://www.telegraph.co.uk/gaming/news/xbox-one-games-headed-mobile-microsoft-announce-xcloud-streaming/" TargetMode="External"/><Relationship Id="rId4" Type="http://schemas.openxmlformats.org/officeDocument/2006/relationships/hyperlink" Target="https://www.telegraph.co.uk/microsoft/" TargetMode="External"/><Relationship Id="rId9" Type="http://schemas.openxmlformats.org/officeDocument/2006/relationships/hyperlink" Target="https://www.telegraph.co.uk/gaming/features/does-cloud-gaming-mean-game-home-console/" TargetMode="External"/><Relationship Id="rId14" Type="http://schemas.openxmlformats.org/officeDocument/2006/relationships/hyperlink" Target="https://www.telegraph.co.uk/technology/2019/04/08/microsoft-executive-rubbishes-google-gaming-push/"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irm.org.il/learn/author/doughershe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independent.co.uk/news/world/americas/what-alibaba-is-planning-to-do-with-its-new-15-billion-rd-budget-a7995991.html" TargetMode="External"/><Relationship Id="rId3" Type="http://schemas.openxmlformats.org/officeDocument/2006/relationships/hyperlink" Target="https://www.independent.co.uk/author/lisa-eadicicco" TargetMode="External"/><Relationship Id="rId7" Type="http://schemas.openxmlformats.org/officeDocument/2006/relationships/hyperlink" Target="https://www.independent.co.uk/news/business/news/ford-china-car-sales-online-alibaba-deal-signing-consumers-test-carmakers-us-a8094896.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independent.co.uk/topic/China" TargetMode="External"/><Relationship Id="rId5" Type="http://schemas.openxmlformats.org/officeDocument/2006/relationships/hyperlink" Target="https://www.independent.co.uk/news/business/indyventure/didi-chuxing-uber-rival-china-asia-worth-50-billion-dollars-fundraising-round-ride-hailing-firm-a8122281.html" TargetMode="External"/><Relationship Id="rId10" Type="http://schemas.openxmlformats.org/officeDocument/2006/relationships/hyperlink" Target="https://www.independent.co.uk/topic/NewYorkCity" TargetMode="External"/><Relationship Id="rId4" Type="http://schemas.openxmlformats.org/officeDocument/2006/relationships/hyperlink" Target="https://www.independent.co.uk/author/business-insider" TargetMode="External"/><Relationship Id="rId9" Type="http://schemas.openxmlformats.org/officeDocument/2006/relationships/hyperlink" Target="https://www.independent.co.uk/news/world/americas/alibaba-opens-ikea-like-furniture-store-in-china-a7967411.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google.co.uk/search?hl=en&amp;rlz=1B3RNFA_enGB258GB294&amp;q=easterlin+paradox&amp;btnG=Search&amp;meta=cr%3DcountryUK|countryGB"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pnas.org/content/107/52/22463#ref-3" TargetMode="External"/><Relationship Id="rId5" Type="http://schemas.openxmlformats.org/officeDocument/2006/relationships/hyperlink" Target="https://www.pnas.org/content/107/52/22463#ref-2" TargetMode="External"/><Relationship Id="rId4" Type="http://schemas.openxmlformats.org/officeDocument/2006/relationships/hyperlink" Target="https://www.pnas.org/content/107/52/22463#ref-1"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newrepublic.com/article/155837/thanksgiving-another-reminder-america-forgot" TargetMode="External"/><Relationship Id="rId3" Type="http://schemas.openxmlformats.org/officeDocument/2006/relationships/hyperlink" Target="https://newrepublic.com/authors/michael-lewis" TargetMode="External"/><Relationship Id="rId7" Type="http://schemas.openxmlformats.org/officeDocument/2006/relationships/hyperlink" Target="https://newrepublic.com/article/155801/favorite-murder-problem"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newrepublic.com/article/155823/democratic-governors-still-favors-oil-industry" TargetMode="External"/><Relationship Id="rId5" Type="http://schemas.openxmlformats.org/officeDocument/2006/relationships/hyperlink" Target="https://newrepublic.com/article/155857/war-crimes-presidency" TargetMode="External"/><Relationship Id="rId4" Type="http://schemas.openxmlformats.org/officeDocument/2006/relationships/hyperlink" Target="http://www.amazon.com/Billionaires-Reflections-Darrell-M-West/dp/0815725965/ref=sr_1_1?ie=UTF8&amp;qid=1415035742&amp;sr=8-1&amp;keywords=reflections+on+the+upper+crust" TargetMode="External"/><Relationship Id="rId9" Type="http://schemas.openxmlformats.org/officeDocument/2006/relationships/hyperlink" Target="https://newrepublic.com/article/155660/appalachia-coal-mining-mountaintop-removal-prison-fight"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jstor.org/stable/10.1086/671564"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match.com/" TargetMode="External"/><Relationship Id="rId5" Type="http://schemas.openxmlformats.org/officeDocument/2006/relationships/hyperlink" Target="https://www.amazon.com/Civilized-Death-What-Lost-Modernity/dp/1451659105" TargetMode="External"/><Relationship Id="rId4" Type="http://schemas.openxmlformats.org/officeDocument/2006/relationships/hyperlink" Target="https://www.nytimes.com/2007/08/05/technology/05rich.html"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news.harvard.edu/gazette/story/2017/05/much-of-life-is-beyond-our-control-but-dining-smartly-can-help-us-live-healthier-longer/" TargetMode="External"/><Relationship Id="rId13" Type="http://schemas.openxmlformats.org/officeDocument/2006/relationships/hyperlink" Target="https://news.harvard.edu/gazette/story/topic/aging/" TargetMode="External"/><Relationship Id="rId3" Type="http://schemas.openxmlformats.org/officeDocument/2006/relationships/hyperlink" Target="mailto:?subject=Over%20nearly%2080%20years%2C%20Harvard%20study%20has%20been%20showing%20how%20to%20live%20a%20healthy%20and%20happy%20life&amp;body=For%20nearly%2080%20years%2C%20the%20Harvard%20Study%20of%20Adult%20Development%20has%20been%20producing%20data%20and%20lessons%20on%20how%20to%20live%20longer%2C%20happier%2C%20and%20healthier%20lives.%0D%0A%0D%0A%20Read%20More:https%3A%2F%2Fnews.harvard.edu%2Fgazette%2Fstory%2F2017%2F04%2Fover-nearly-80-years-harvard-study-has-been-showing-how-to-live-a-healthy-and-happy-life%2F" TargetMode="External"/><Relationship Id="rId7" Type="http://schemas.openxmlformats.org/officeDocument/2006/relationships/hyperlink" Target="https://news.harvard.edu/gazette/story/2017/05/devastating-chain-of-events-found-in-alzheimers-path/" TargetMode="External"/><Relationship Id="rId12" Type="http://schemas.openxmlformats.org/officeDocument/2006/relationships/hyperlink" Target="https://news.harvard.edu/gazette/story/series/aging/" TargetMode="External"/><Relationship Id="rId17" Type="http://schemas.openxmlformats.org/officeDocument/2006/relationships/hyperlink" Target="https://hms.harvard.edu/" TargetMode="External"/><Relationship Id="rId2" Type="http://schemas.openxmlformats.org/officeDocument/2006/relationships/slide" Target="../slides/slide59.xml"/><Relationship Id="rId16" Type="http://schemas.openxmlformats.org/officeDocument/2006/relationships/hyperlink" Target="http://www.massgeneral.org/" TargetMode="External"/><Relationship Id="rId1" Type="http://schemas.openxmlformats.org/officeDocument/2006/relationships/notesMaster" Target="../notesMasters/notesMaster1.xml"/><Relationship Id="rId6" Type="http://schemas.openxmlformats.org/officeDocument/2006/relationships/hyperlink" Target="http://www.linkedin.com/shareArticle?mini=true&amp;url=https%3A%2F%2Fnews.harvard.edu%2Fgazette%2Fstory%2F2017%2F04%2Fover-nearly-80-years-harvard-study-has-been-showing-how-to-live-a-healthy-and-happy-life%2F&amp;title=Over%20nearly%2080%20years%2C%20Harvard%20study%20has%20been%20showing%20how%20to%20live%20a%20healthy%20and%20happy%20life" TargetMode="External"/><Relationship Id="rId11" Type="http://schemas.openxmlformats.org/officeDocument/2006/relationships/hyperlink" Target="https://news.harvard.edu/gazette/story/2017/04/harvard-researchers-plot-early-attack-against-alzheimers/" TargetMode="External"/><Relationship Id="rId5" Type="http://schemas.openxmlformats.org/officeDocument/2006/relationships/hyperlink" Target="http://twitter.com/intent/tweet?url=https%3A%2F%2Fnews.harvard.edu%2Fgazette%2Fstory%2F2017%2F04%2Fover-nearly-80-years-harvard-study-has-been-showing-how-to-live-a-healthy-and-happy-life%2F&amp;text=Over%20nearly%2080%20years%2C%20Harvard%20study%20has%20been%20showing%20how%20to%20live%20a%20healthy%20and%20happy%20life&amp;via=Harvard" TargetMode="External"/><Relationship Id="rId15" Type="http://schemas.openxmlformats.org/officeDocument/2006/relationships/hyperlink" Target="http://robertwaldinger.com/" TargetMode="External"/><Relationship Id="rId10" Type="http://schemas.openxmlformats.org/officeDocument/2006/relationships/hyperlink" Target="https://news.harvard.edu/gazette/story/2017/04/researchers-study-secrets-of-aging-via-stem-cells/" TargetMode="External"/><Relationship Id="rId4" Type="http://schemas.openxmlformats.org/officeDocument/2006/relationships/hyperlink" Target="http://facebook.com/sharer/sharer.php?u=https%3A%2F%2Fnews.harvard.edu%2Fgazette%2Fstory%2F2017%2F04%2Fover-nearly-80-years-harvard-study-has-been-showing-how-to-live-a-healthy-and-happy-life%2F" TargetMode="External"/><Relationship Id="rId9" Type="http://schemas.openxmlformats.org/officeDocument/2006/relationships/hyperlink" Target="https://news.harvard.edu/gazette/story/2017/04/tai-chi-can-prevent-elderly-from-falls-add-mental-agility/" TargetMode="External"/><Relationship Id="rId14" Type="http://schemas.openxmlformats.org/officeDocument/2006/relationships/hyperlink" Target="http://www.adultdevelopmentstudy.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www.negrospirituals.com/news-song/free_at_last_from.htm" TargetMode="External"/><Relationship Id="rId13" Type="http://schemas.openxmlformats.org/officeDocument/2006/relationships/hyperlink" Target="mailto:licensing@i-p-m.com" TargetMode="External"/><Relationship Id="rId3" Type="http://schemas.openxmlformats.org/officeDocument/2006/relationships/hyperlink" Target="https://en.wikipedia.org/wiki/Abraham_Lincoln" TargetMode="External"/><Relationship Id="rId7" Type="http://schemas.openxmlformats.org/officeDocument/2006/relationships/hyperlink" Target="http://bible.cc/amos/5-24.htm" TargetMode="External"/><Relationship Id="rId12" Type="http://schemas.openxmlformats.org/officeDocument/2006/relationships/hyperlink" Target="http://www.thekingcenter.org/"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kinginstitute.stanford.edu/king-papers/documents/i-have-dream-address-delivered-march-washington-jobs-and-freedom" TargetMode="External"/><Relationship Id="rId11" Type="http://schemas.openxmlformats.org/officeDocument/2006/relationships/hyperlink" Target="http://www.jfklibrary.org/" TargetMode="External"/><Relationship Id="rId5" Type="http://schemas.openxmlformats.org/officeDocument/2006/relationships/hyperlink" Target="https://www.americanrhetoric.com/speeches/declarationofindependence.htm" TargetMode="External"/><Relationship Id="rId10" Type="http://schemas.openxmlformats.org/officeDocument/2006/relationships/hyperlink" Target="https://archive.org/details/MLKDream" TargetMode="External"/><Relationship Id="rId4" Type="http://schemas.openxmlformats.org/officeDocument/2006/relationships/hyperlink" Target="https://www.archives.gov/exhibits/featured-documents/emancipation-proclamation" TargetMode="External"/><Relationship Id="rId9" Type="http://schemas.openxmlformats.org/officeDocument/2006/relationships/hyperlink" Target="https://www.americanrhetoric.com/speeches/mlkatimetobreaksilence.htm" TargetMode="External"/><Relationship Id="rId14" Type="http://schemas.openxmlformats.org/officeDocument/2006/relationships/hyperlink" Target="https://commons.wikimedia.org/wiki/File:Martin_Luther_King_-_March_on_Washington_colorized_photo.jpg" TargetMode="Externa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www.negrospirituals.com/news-song/free_at_last_from.htm" TargetMode="External"/><Relationship Id="rId13" Type="http://schemas.openxmlformats.org/officeDocument/2006/relationships/hyperlink" Target="mailto:licensing@i-p-m.com" TargetMode="External"/><Relationship Id="rId3" Type="http://schemas.openxmlformats.org/officeDocument/2006/relationships/hyperlink" Target="https://en.wikipedia.org/wiki/Abraham_Lincoln" TargetMode="External"/><Relationship Id="rId7" Type="http://schemas.openxmlformats.org/officeDocument/2006/relationships/hyperlink" Target="http://bible.cc/amos/5-24.htm" TargetMode="External"/><Relationship Id="rId12" Type="http://schemas.openxmlformats.org/officeDocument/2006/relationships/hyperlink" Target="http://www.thekingcenter.org/" TargetMode="External"/><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https://kinginstitute.stanford.edu/king-papers/documents/i-have-dream-address-delivered-march-washington-jobs-and-freedom" TargetMode="External"/><Relationship Id="rId11" Type="http://schemas.openxmlformats.org/officeDocument/2006/relationships/hyperlink" Target="http://www.jfklibrary.org/" TargetMode="External"/><Relationship Id="rId5" Type="http://schemas.openxmlformats.org/officeDocument/2006/relationships/hyperlink" Target="https://www.americanrhetoric.com/speeches/declarationofindependence.htm" TargetMode="External"/><Relationship Id="rId10" Type="http://schemas.openxmlformats.org/officeDocument/2006/relationships/hyperlink" Target="https://archive.org/details/MLKDream" TargetMode="External"/><Relationship Id="rId4" Type="http://schemas.openxmlformats.org/officeDocument/2006/relationships/hyperlink" Target="https://www.archives.gov/exhibits/featured-documents/emancipation-proclamation" TargetMode="External"/><Relationship Id="rId9" Type="http://schemas.openxmlformats.org/officeDocument/2006/relationships/hyperlink" Target="https://www.americanrhetoric.com/speeches/mlkatimetobreaksilence.htm" TargetMode="External"/><Relationship Id="rId14" Type="http://schemas.openxmlformats.org/officeDocument/2006/relationships/hyperlink" Target="https://commons.wikimedia.org/wiki/File:Martin_Luther_King_-_March_on_Washington_colorized_photo.jp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nst.com.my/authors/adib-povera"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www.nst.com.my/authors/arfa-yunus"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malaysia-chronicle.com/?cat=2" TargetMode="External"/><Relationship Id="rId7" Type="http://schemas.openxmlformats.org/officeDocument/2006/relationships/hyperlink" Target="https://jubnaadserve.com/en/api/click/?aid=46299&amp;cid=7064&amp;wid=5045&amp;impid=54358806089&amp;next=aHR0cHM6Ly9saW5rdHJrbnR2LmNvbS9wYXRoL2xwLnBocD90cnZpZD0xMjEzNSZ0cnZ4PWRkYzZiYmZjJndpZD01MDQ1JmNhdD1OZXdzKyUyOE1hbGF5c2lhJTI5JmNpZD03MDY0JmFkPTQ2Mjk5JiZyZWY9anVibmE%3D&amp;prevUri=aHR0cHM6Ly93d3cubWFsYXlzaWEtY2hyb25pY2xlLmNvbS8/cD0xODA4MjA=&amp;ref=aHR0cHM6Ly93d3cubWFsYXlzaWEtY2hyb25pY2xlLmNvbS8=&amp;insights=eyJqYl9wYWdlX3RpdGxlIjoiQSUyMFRBTEUlMjBPRiUyMDIlMjBDT01NVU5JU1RTJTIwQ0hJTiUyMFBFTkclMjAlMjYlMjBTSVRJJTIwQUlTSEFIJTIwLSUyMEFORCUyMEElMjBSRUZMRUNUSU9OJTIwT0YlMjBIT1clMjBNQUxBWVMlMjBBUkUlMjBOTyUyMExPTkdFUiUyMEFCTEUlMjBUTyUyMFRISU5LJTIwTE9HSUNBTExZJTIwQUZURVIlMjBERUNBREVTJTIwT0YlMjBCRUlORyUyMFNQT09OLUZFRCUyMCUyNiUyMExFRCUyMEJZJTIwTk9TRSUyMEJZJTIwTUFIQVRISVIlMkMlMjBVTU5PJTIwJTI2JTIwTk9XJTIwTUFIQVRISVIlMjBBR0FJTiIsImpiX3BhZ2VfaW1hZ2UiOiJodHRwcyUzQSUyRiUyRnd3dy5tYWxheXNpYS1jaHJvbmljbGUuY29tJTJGd3AtY29udGVudCUyRnVwbG9hZHMlMkYyMDE5JTJGMTElMkZrby0xOC01NTl4Mzc1LmpwZyJ9" TargetMode="External"/><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https://jubnaadserve.com/en/api/click/?aid=14996&amp;cid=2245&amp;wid=5045&amp;impid=54358806088&amp;next=aHR0cHM6Ly93d3cucHJvc3RhY2FyZWluZm8uY29tLzExMDI1NzE%2Fa3c9W2NsaWNrX2lkXSYmcmVmPWp1Ym5h&amp;prevUri=aHR0cHM6Ly93d3cubWFsYXlzaWEtY2hyb25pY2xlLmNvbS8/cD0xODA4MjA=&amp;ref=aHR0cHM6Ly93d3cubWFsYXlzaWEtY2hyb25pY2xlLmNvbS8=&amp;insights=eyJqYl9wYWdlX3RpdGxlIjoiQSUyMFRBTEUlMjBPRiUyMDIlMjBDT01NVU5JU1RTJTIwQ0hJTiUyMFBFTkclMjAlMjYlMjBTSVRJJTIwQUlTSEFIJTIwLSUyMEFORCUyMEElMjBSRUZMRUNUSU9OJTIwT0YlMjBIT1clMjBNQUxBWVMlMjBBUkUlMjBOTyUyMExPTkdFUiUyMEFCTEUlMjBUTyUyMFRISU5LJTIwTE9HSUNBTExZJTIwQUZURVIlMjBERUNBREVTJTIwT0YlMjBCRUlORyUyMFNQT09OLUZFRCUyMCUyNiUyMExFRCUyMEJZJTIwTk9TRSUyMEJZJTIwTUFIQVRISVIlMkMlMjBVTU5PJTIwJTI2JTIwTk9XJTIwTUFIQVRISVIlMjBBR0FJTiIsImpiX3BhZ2VfaW1hZ2UiOiJodHRwcyUzQSUyRiUyRnd3dy5tYWxheXNpYS1jaHJvbmljbGUuY29tJTJGd3AtY29udGVudCUyRnVwbG9hZHMlMkYyMDE5JTJGMTElMkZrby0xOC01NTl4Mzc1LmpwZyJ9" TargetMode="External"/><Relationship Id="rId5" Type="http://schemas.openxmlformats.org/officeDocument/2006/relationships/hyperlink" Target="https://www.mariammokhtar.com/nor-salwani-muhammad-saved-malaysia-with-her-integrity-and-courage-but-what-does-it-say-about-her-superior-and-the-top-civil-servants-who-ordered-copies-of-the-1mdb-report-to-be-destroyed/" TargetMode="External"/><Relationship Id="rId4" Type="http://schemas.openxmlformats.org/officeDocument/2006/relationships/hyperlink" Target="https://www.malaysiakini.com/news/501369"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amazon.com/Not-Way-Its-Supposed-ebook/dp/B003M69XF2"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s://www.biblegateway.com/passage/?search=Genesis+1%3A28&amp;version=NI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irm.org.il/learn/author/doughershe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theos.com/blogs/tomhobson/author/tomhobs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atheos.com/blogs/tomhobson/2017/08/1200/#disqus_thread"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irm.org.il/learn/author/doughershe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3" Type="http://schemas.openxmlformats.org/officeDocument/2006/relationships/hyperlink" Target="https://en.wikipedia.org/wiki/Record_label" TargetMode="External"/><Relationship Id="rId18" Type="http://schemas.openxmlformats.org/officeDocument/2006/relationships/hyperlink" Target="https://en.wikipedia.org/wiki/Jay_Rifkin" TargetMode="External"/><Relationship Id="rId26" Type="http://schemas.openxmlformats.org/officeDocument/2006/relationships/hyperlink" Target="https://en.wikipedia.org/wiki/Hakuna_matata" TargetMode="External"/><Relationship Id="rId39" Type="http://schemas.openxmlformats.org/officeDocument/2006/relationships/hyperlink" Target="https://en.wikipedia.org/wiki/Hakuna_Matata_(song)#References" TargetMode="External"/><Relationship Id="rId21" Type="http://schemas.openxmlformats.org/officeDocument/2006/relationships/hyperlink" Target="https://en.wikipedia.org/wiki/Help:Media" TargetMode="External"/><Relationship Id="rId34" Type="http://schemas.openxmlformats.org/officeDocument/2006/relationships/hyperlink" Target="https://en.wikipedia.org/wiki/Hakuna_Matata_(song)#Track_listings" TargetMode="External"/><Relationship Id="rId42" Type="http://schemas.openxmlformats.org/officeDocument/2006/relationships/hyperlink" Target="https://en.wikipedia.org/wiki/Meerkat" TargetMode="External"/><Relationship Id="rId47" Type="http://schemas.openxmlformats.org/officeDocument/2006/relationships/hyperlink" Target="https://en.wikipedia.org/wiki/Simba" TargetMode="External"/><Relationship Id="rId50" Type="http://schemas.openxmlformats.org/officeDocument/2006/relationships/hyperlink" Target="https://en.wikipedia.org/wiki/Joseph_Williams_(musician)" TargetMode="External"/><Relationship Id="rId55" Type="http://schemas.openxmlformats.org/officeDocument/2006/relationships/hyperlink" Target="https://en.wikipedia.org/wiki/Bottom_(TV_series)" TargetMode="External"/><Relationship Id="rId63" Type="http://schemas.openxmlformats.org/officeDocument/2006/relationships/hyperlink" Target="https://en.wikipedia.org/wiki/The_Lion_King_1%C2%BD" TargetMode="External"/><Relationship Id="rId7" Type="http://schemas.openxmlformats.org/officeDocument/2006/relationships/hyperlink" Target="https://en.wikipedia.org/wiki/A-side_and_B-side" TargetMode="External"/><Relationship Id="rId2" Type="http://schemas.openxmlformats.org/officeDocument/2006/relationships/slide" Target="../slides/slide20.xml"/><Relationship Id="rId16" Type="http://schemas.openxmlformats.org/officeDocument/2006/relationships/hyperlink" Target="https://en.wikipedia.org/wiki/Tim_Rice" TargetMode="External"/><Relationship Id="rId29" Type="http://schemas.openxmlformats.org/officeDocument/2006/relationships/hyperlink" Target="https://en.wikipedia.org/wiki/Hakuna_Matata_(song)#Music" TargetMode="External"/><Relationship Id="rId11" Type="http://schemas.openxmlformats.org/officeDocument/2006/relationships/hyperlink" Target="https://en.wikipedia.org/wiki/Pop_music" TargetMode="External"/><Relationship Id="rId24" Type="http://schemas.openxmlformats.org/officeDocument/2006/relationships/hyperlink" Target="https://en.wikipedia.org/wiki/Hakuna_Matata_(song)#cite_note-1" TargetMode="External"/><Relationship Id="rId32" Type="http://schemas.openxmlformats.org/officeDocument/2006/relationships/hyperlink" Target="https://en.wikipedia.org/wiki/Hakuna_Matata_(song)#Critical_reception" TargetMode="External"/><Relationship Id="rId37" Type="http://schemas.openxmlformats.org/officeDocument/2006/relationships/hyperlink" Target="https://en.wikipedia.org/wiki/Hakuna_Matata_(song)#End_of_year_charts" TargetMode="External"/><Relationship Id="rId40" Type="http://schemas.openxmlformats.org/officeDocument/2006/relationships/hyperlink" Target="https://en.wikipedia.org/wiki/Hakuna_Matata_(song)#External_links" TargetMode="External"/><Relationship Id="rId45" Type="http://schemas.openxmlformats.org/officeDocument/2006/relationships/hyperlink" Target="https://en.wikipedia.org/wiki/Warthog" TargetMode="External"/><Relationship Id="rId53" Type="http://schemas.openxmlformats.org/officeDocument/2006/relationships/hyperlink" Target="https://en.wikipedia.org/wiki/Flatulence" TargetMode="External"/><Relationship Id="rId58" Type="http://schemas.openxmlformats.org/officeDocument/2006/relationships/hyperlink" Target="https://en.wikipedia.org/wiki/Lebo_M" TargetMode="External"/><Relationship Id="rId5" Type="http://schemas.openxmlformats.org/officeDocument/2006/relationships/hyperlink" Target="https://en.wikipedia.org/wiki/Lebo_M." TargetMode="External"/><Relationship Id="rId61" Type="http://schemas.openxmlformats.org/officeDocument/2006/relationships/hyperlink" Target="https://en.wikipedia.org/wiki/The_Lion_King_(musical)" TargetMode="External"/><Relationship Id="rId19" Type="http://schemas.openxmlformats.org/officeDocument/2006/relationships/hyperlink" Target="https://en.wikipedia.org/wiki/Mark_Mancina" TargetMode="External"/><Relationship Id="rId14" Type="http://schemas.openxmlformats.org/officeDocument/2006/relationships/hyperlink" Target="https://en.wikipedia.org/wiki/Songwriter" TargetMode="External"/><Relationship Id="rId22" Type="http://schemas.openxmlformats.org/officeDocument/2006/relationships/hyperlink" Target="https://en.wikipedia.org/wiki/Walt_Disney_Animation_Studios" TargetMode="External"/><Relationship Id="rId27" Type="http://schemas.openxmlformats.org/officeDocument/2006/relationships/hyperlink" Target="https://en.wikipedia.org/wiki/Swahili_language" TargetMode="External"/><Relationship Id="rId30" Type="http://schemas.openxmlformats.org/officeDocument/2006/relationships/hyperlink" Target="https://en.wikipedia.org/wiki/Hakuna_Matata_(song)#Early_production" TargetMode="External"/><Relationship Id="rId35" Type="http://schemas.openxmlformats.org/officeDocument/2006/relationships/hyperlink" Target="https://en.wikipedia.org/wiki/Hakuna_Matata_(song)#Charts" TargetMode="External"/><Relationship Id="rId43" Type="http://schemas.openxmlformats.org/officeDocument/2006/relationships/hyperlink" Target="https://en.wikipedia.org/wiki/Nathan_Lane" TargetMode="External"/><Relationship Id="rId48" Type="http://schemas.openxmlformats.org/officeDocument/2006/relationships/hyperlink" Target="https://en.wikipedia.org/wiki/Lion" TargetMode="External"/><Relationship Id="rId56" Type="http://schemas.openxmlformats.org/officeDocument/2006/relationships/hyperlink" Target="https://en.wikipedia.org/wiki/Rik_Mayall" TargetMode="External"/><Relationship Id="rId64" Type="http://schemas.openxmlformats.org/officeDocument/2006/relationships/hyperlink" Target="https://en.wikipedia.org/w/index.php?title=Hakuna_Matata_(song)&amp;action=edit&amp;section=3" TargetMode="External"/><Relationship Id="rId8" Type="http://schemas.openxmlformats.org/officeDocument/2006/relationships/hyperlink" Target="https://en.wikipedia.org/wiki/CD_single" TargetMode="External"/><Relationship Id="rId51" Type="http://schemas.openxmlformats.org/officeDocument/2006/relationships/hyperlink" Target="https://en.wikipedia.org/wiki/Mufasa" TargetMode="External"/><Relationship Id="rId3" Type="http://schemas.openxmlformats.org/officeDocument/2006/relationships/hyperlink" Target="https://en.wikipedia.org/wiki/Single_(music)" TargetMode="External"/><Relationship Id="rId12" Type="http://schemas.openxmlformats.org/officeDocument/2006/relationships/hyperlink" Target="https://en.wikipedia.org/wiki/Reggae_fusion" TargetMode="External"/><Relationship Id="rId17" Type="http://schemas.openxmlformats.org/officeDocument/2006/relationships/hyperlink" Target="https://en.wikipedia.org/wiki/Record_producer" TargetMode="External"/><Relationship Id="rId25" Type="http://schemas.openxmlformats.org/officeDocument/2006/relationships/hyperlink" Target="https://en.wikipedia.org/wiki/Timon_and_Pumbaa" TargetMode="External"/><Relationship Id="rId33" Type="http://schemas.openxmlformats.org/officeDocument/2006/relationships/hyperlink" Target="https://en.wikipedia.org/wiki/Hakuna_Matata_(song)#In_popular_culture" TargetMode="External"/><Relationship Id="rId38" Type="http://schemas.openxmlformats.org/officeDocument/2006/relationships/hyperlink" Target="https://en.wikipedia.org/wiki/Hakuna_Matata_(song)#Certifications" TargetMode="External"/><Relationship Id="rId46" Type="http://schemas.openxmlformats.org/officeDocument/2006/relationships/hyperlink" Target="https://en.wikipedia.org/wiki/Ernie_Sabella" TargetMode="External"/><Relationship Id="rId59" Type="http://schemas.openxmlformats.org/officeDocument/2006/relationships/hyperlink" Target="https://en.wikipedia.org/wiki/He_Lives_in_You" TargetMode="External"/><Relationship Id="rId20" Type="http://schemas.openxmlformats.org/officeDocument/2006/relationships/hyperlink" Target="https://en.wikipedia.org/wiki/File:Jimmy_Cliff_%26_Lebo_M_-_Hakuna_Matata.ogg" TargetMode="External"/><Relationship Id="rId41" Type="http://schemas.openxmlformats.org/officeDocument/2006/relationships/hyperlink" Target="https://en.wikipedia.org/w/index.php?title=Hakuna_Matata_(song)&amp;action=edit&amp;section=1" TargetMode="External"/><Relationship Id="rId54" Type="http://schemas.openxmlformats.org/officeDocument/2006/relationships/hyperlink" Target="https://en.wikipedia.org/wiki/Orchestra" TargetMode="External"/><Relationship Id="rId62" Type="http://schemas.openxmlformats.org/officeDocument/2006/relationships/hyperlink" Target="https://en.wikipedia.org/w/index.php?title=Hakuna_Matata_(song)&amp;action=edit&amp;section=2" TargetMode="External"/><Relationship Id="rId1" Type="http://schemas.openxmlformats.org/officeDocument/2006/relationships/notesMaster" Target="../notesMasters/notesMaster1.xml"/><Relationship Id="rId6" Type="http://schemas.openxmlformats.org/officeDocument/2006/relationships/hyperlink" Target="https://en.wikipedia.org/wiki/Rhythm_of_the_Pride_Lands" TargetMode="External"/><Relationship Id="rId15" Type="http://schemas.openxmlformats.org/officeDocument/2006/relationships/hyperlink" Target="https://en.wikipedia.org/wiki/Elton_John" TargetMode="External"/><Relationship Id="rId23" Type="http://schemas.openxmlformats.org/officeDocument/2006/relationships/hyperlink" Target="https://en.wikipedia.org/wiki/The_Lion_King" TargetMode="External"/><Relationship Id="rId28" Type="http://schemas.openxmlformats.org/officeDocument/2006/relationships/hyperlink" Target="https://en.wikipedia.org/wiki/Time_signature" TargetMode="External"/><Relationship Id="rId36" Type="http://schemas.openxmlformats.org/officeDocument/2006/relationships/hyperlink" Target="https://en.wikipedia.org/wiki/Hakuna_Matata_(song)#Peak_positions" TargetMode="External"/><Relationship Id="rId49" Type="http://schemas.openxmlformats.org/officeDocument/2006/relationships/hyperlink" Target="https://en.wikipedia.org/wiki/Jason_Weaver" TargetMode="External"/><Relationship Id="rId57" Type="http://schemas.openxmlformats.org/officeDocument/2006/relationships/hyperlink" Target="https://en.wikipedia.org/wiki/Ade_Edmondson" TargetMode="External"/><Relationship Id="rId10" Type="http://schemas.openxmlformats.org/officeDocument/2006/relationships/hyperlink" Target="https://en.wikipedia.org/wiki/Music_genre" TargetMode="External"/><Relationship Id="rId31" Type="http://schemas.openxmlformats.org/officeDocument/2006/relationships/hyperlink" Target="https://en.wikipedia.org/wiki/Hakuna_Matata_(song)#Meaning" TargetMode="External"/><Relationship Id="rId44" Type="http://schemas.openxmlformats.org/officeDocument/2006/relationships/hyperlink" Target="https://en.wikipedia.org/wiki/Pumbaa" TargetMode="External"/><Relationship Id="rId52" Type="http://schemas.openxmlformats.org/officeDocument/2006/relationships/hyperlink" Target="https://en.wikipedia.org/wiki/Comedy" TargetMode="External"/><Relationship Id="rId60" Type="http://schemas.openxmlformats.org/officeDocument/2006/relationships/hyperlink" Target="https://en.wikipedia.org/wiki/Broadway_theatre" TargetMode="External"/><Relationship Id="rId4" Type="http://schemas.openxmlformats.org/officeDocument/2006/relationships/hyperlink" Target="https://en.wikipedia.org/wiki/Jimmy_Cliff" TargetMode="External"/><Relationship Id="rId9" Type="http://schemas.openxmlformats.org/officeDocument/2006/relationships/hyperlink" Target="https://en.wikipedia.org/wiki/CD_max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B8CA4-D104-F447-924A-1D536E43B000}" type="slidenum">
              <a:rPr lang="en-US" smtClean="0"/>
              <a:t>1</a:t>
            </a:fld>
            <a:endParaRPr lang="en-US"/>
          </a:p>
        </p:txBody>
      </p:sp>
    </p:spTree>
    <p:extLst>
      <p:ext uri="{BB962C8B-B14F-4D97-AF65-F5344CB8AC3E}">
        <p14:creationId xmlns:p14="http://schemas.microsoft.com/office/powerpoint/2010/main" val="170773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Shalom, then, is a condition in which everyone and everything is in right relationship all the time, where “right relationship” is typified in being a blessing to the other. We are to be a blessing by enabling human and non-human creation to become everything God created them to be. People are to be equipped to use their gifts for service and the rest of creation is to be brought to its full fruition. </a:t>
            </a:r>
          </a:p>
          <a:p>
            <a:endParaRPr lang="en-US" dirty="0"/>
          </a:p>
          <a:p>
            <a:endParaRPr lang="en-US" dirty="0"/>
          </a:p>
          <a:p>
            <a:r>
              <a:rPr lang="en-US" dirty="0"/>
              <a:t>https://</a:t>
            </a:r>
            <a:r>
              <a:rPr lang="en-US" dirty="0" err="1"/>
              <a:t>www.telegraph.co.uk</a:t>
            </a:r>
            <a:r>
              <a:rPr lang="en-US" dirty="0"/>
              <a:t>/gaming/features/</a:t>
            </a:r>
            <a:r>
              <a:rPr lang="en-US" dirty="0" err="1"/>
              <a:t>microsoft</a:t>
            </a:r>
            <a:r>
              <a:rPr lang="en-US" dirty="0"/>
              <a:t>-</a:t>
            </a:r>
            <a:r>
              <a:rPr lang="en-US" dirty="0" err="1"/>
              <a:t>sony</a:t>
            </a:r>
            <a:r>
              <a:rPr lang="en-US" dirty="0"/>
              <a:t>-join-forces-cloud-gaming-battle-against-google/</a:t>
            </a:r>
          </a:p>
          <a:p>
            <a:r>
              <a:rPr lang="en-US" dirty="0"/>
              <a:t>Not loss of hostilities but working together to promote mutual welfare</a:t>
            </a:r>
          </a:p>
          <a:p>
            <a:endParaRPr lang="en-US" dirty="0"/>
          </a:p>
          <a:p>
            <a:endParaRPr lang="en-MY" sz="1200" b="0" i="0" u="none" strike="noStrike" kern="1200" dirty="0">
              <a:solidFill>
                <a:schemeClr val="tx1"/>
              </a:solidFill>
              <a:effectLst/>
              <a:latin typeface="+mn-lt"/>
              <a:ea typeface="+mn-ea"/>
              <a:cs typeface="+mn-cs"/>
            </a:endParaRPr>
          </a:p>
          <a:p>
            <a:r>
              <a:rPr lang="en-MY" sz="1200" b="0" i="0" kern="1200" cap="all" dirty="0">
                <a:solidFill>
                  <a:schemeClr val="tx1"/>
                </a:solidFill>
                <a:effectLst/>
                <a:latin typeface="+mn-lt"/>
                <a:ea typeface="+mn-ea"/>
                <a:cs typeface="+mn-cs"/>
              </a:rPr>
              <a:t>W</a:t>
            </a:r>
            <a:r>
              <a:rPr lang="en-MY" sz="1200" kern="1200" dirty="0">
                <a:solidFill>
                  <a:schemeClr val="tx1"/>
                </a:solidFill>
                <a:effectLst/>
                <a:latin typeface="+mn-lt"/>
                <a:ea typeface="+mn-ea"/>
                <a:cs typeface="+mn-cs"/>
              </a:rPr>
              <a:t>e never thought Sonic and Super Mario would get together either. Now we can see them compete in cartoonish Olympic games or, well, beat the snot out of each other in Super Smash Bros. Have to keep that competitive edge after all.</a:t>
            </a:r>
          </a:p>
          <a:p>
            <a:r>
              <a:rPr lang="en-MY" sz="1200" kern="1200" dirty="0">
                <a:solidFill>
                  <a:schemeClr val="tx1"/>
                </a:solidFill>
                <a:effectLst/>
                <a:latin typeface="+mn-lt"/>
                <a:ea typeface="+mn-ea"/>
                <a:cs typeface="+mn-cs"/>
              </a:rPr>
              <a:t>The latest gaming marriage we never thought we would see is the just announced partnership between </a:t>
            </a:r>
            <a:r>
              <a:rPr lang="en-MY" sz="1200" u="none" strike="noStrike" kern="1200" dirty="0">
                <a:solidFill>
                  <a:schemeClr val="tx1"/>
                </a:solidFill>
                <a:effectLst/>
                <a:latin typeface="+mn-lt"/>
                <a:ea typeface="+mn-ea"/>
                <a:cs typeface="+mn-cs"/>
                <a:hlinkClick r:id="rId3"/>
              </a:rPr>
              <a:t>Sony</a:t>
            </a:r>
            <a:r>
              <a:rPr lang="en-MY" sz="1200" kern="1200" dirty="0">
                <a:solidFill>
                  <a:schemeClr val="tx1"/>
                </a:solidFill>
                <a:effectLst/>
                <a:latin typeface="+mn-lt"/>
                <a:ea typeface="+mn-ea"/>
                <a:cs typeface="+mn-cs"/>
              </a:rPr>
              <a:t> and </a:t>
            </a:r>
            <a:r>
              <a:rPr lang="en-MY" sz="1200" u="none" strike="noStrike" kern="1200" dirty="0">
                <a:solidFill>
                  <a:schemeClr val="tx1"/>
                </a:solidFill>
                <a:effectLst/>
                <a:latin typeface="+mn-lt"/>
                <a:ea typeface="+mn-ea"/>
                <a:cs typeface="+mn-cs"/>
                <a:hlinkClick r:id="rId4"/>
              </a:rPr>
              <a:t>Microsoft</a:t>
            </a:r>
            <a:r>
              <a:rPr lang="en-MY" sz="1200" kern="1200" dirty="0">
                <a:solidFill>
                  <a:schemeClr val="tx1"/>
                </a:solidFill>
                <a:effectLst/>
                <a:latin typeface="+mn-lt"/>
                <a:ea typeface="+mn-ea"/>
                <a:cs typeface="+mn-cs"/>
              </a:rPr>
              <a:t>. Fierce rivals for years in the gaming industry - the companies’ </a:t>
            </a:r>
            <a:r>
              <a:rPr lang="en-MY" sz="1200" u="none" strike="noStrike" kern="1200" dirty="0">
                <a:solidFill>
                  <a:schemeClr val="tx1"/>
                </a:solidFill>
                <a:effectLst/>
                <a:latin typeface="+mn-lt"/>
                <a:ea typeface="+mn-ea"/>
                <a:cs typeface="+mn-cs"/>
                <a:hlinkClick r:id="rId5"/>
              </a:rPr>
              <a:t>PlayStation</a:t>
            </a:r>
            <a:r>
              <a:rPr lang="en-MY" sz="1200" kern="1200" dirty="0">
                <a:solidFill>
                  <a:schemeClr val="tx1"/>
                </a:solidFill>
                <a:effectLst/>
                <a:latin typeface="+mn-lt"/>
                <a:ea typeface="+mn-ea"/>
                <a:cs typeface="+mn-cs"/>
              </a:rPr>
              <a:t> and </a:t>
            </a:r>
            <a:r>
              <a:rPr lang="en-MY" sz="1200" u="none" strike="noStrike" kern="1200" dirty="0" err="1">
                <a:solidFill>
                  <a:schemeClr val="tx1"/>
                </a:solidFill>
                <a:effectLst/>
                <a:latin typeface="+mn-lt"/>
                <a:ea typeface="+mn-ea"/>
                <a:cs typeface="+mn-cs"/>
                <a:hlinkClick r:id="rId6"/>
              </a:rPr>
              <a:t>Xbox</a:t>
            </a:r>
            <a:r>
              <a:rPr lang="en-MY" sz="1200" kern="1200" dirty="0" err="1">
                <a:solidFill>
                  <a:schemeClr val="tx1"/>
                </a:solidFill>
                <a:effectLst/>
                <a:latin typeface="+mn-lt"/>
                <a:ea typeface="+mn-ea"/>
                <a:cs typeface="+mn-cs"/>
              </a:rPr>
              <a:t>consoles</a:t>
            </a:r>
            <a:r>
              <a:rPr lang="en-MY" sz="1200" kern="1200" dirty="0">
                <a:solidFill>
                  <a:schemeClr val="tx1"/>
                </a:solidFill>
                <a:effectLst/>
                <a:latin typeface="+mn-lt"/>
                <a:ea typeface="+mn-ea"/>
                <a:cs typeface="+mn-cs"/>
              </a:rPr>
              <a:t> have traded blows for nearly two decades now - the two have joined forces to enhance their cloud gaming and AI initiatives. This unlikely alliance looks like it was put in place to battle the upcoming threats from </a:t>
            </a:r>
            <a:r>
              <a:rPr lang="en-MY" sz="1200" u="none" strike="noStrike" kern="1200" dirty="0">
                <a:solidFill>
                  <a:schemeClr val="tx1"/>
                </a:solidFill>
                <a:effectLst/>
                <a:latin typeface="+mn-lt"/>
                <a:ea typeface="+mn-ea"/>
                <a:cs typeface="+mn-cs"/>
                <a:hlinkClick r:id="rId7"/>
              </a:rPr>
              <a:t>Google</a:t>
            </a:r>
            <a:r>
              <a:rPr lang="en-MY" sz="1200" kern="1200" dirty="0">
                <a:solidFill>
                  <a:schemeClr val="tx1"/>
                </a:solidFill>
                <a:effectLst/>
                <a:latin typeface="+mn-lt"/>
                <a:ea typeface="+mn-ea"/>
                <a:cs typeface="+mn-cs"/>
              </a:rPr>
              <a:t>, </a:t>
            </a:r>
            <a:r>
              <a:rPr lang="en-MY" sz="1200" u="none" strike="noStrike" kern="1200" dirty="0">
                <a:solidFill>
                  <a:schemeClr val="tx1"/>
                </a:solidFill>
                <a:effectLst/>
                <a:latin typeface="+mn-lt"/>
                <a:ea typeface="+mn-ea"/>
                <a:cs typeface="+mn-cs"/>
                <a:hlinkClick r:id="rId8"/>
              </a:rPr>
              <a:t>Amazon</a:t>
            </a:r>
            <a:r>
              <a:rPr lang="en-MY" sz="1200" kern="1200" dirty="0">
                <a:solidFill>
                  <a:schemeClr val="tx1"/>
                </a:solidFill>
                <a:effectLst/>
                <a:latin typeface="+mn-lt"/>
                <a:ea typeface="+mn-ea"/>
                <a:cs typeface="+mn-cs"/>
              </a:rPr>
              <a:t> and Tencent. </a:t>
            </a:r>
          </a:p>
          <a:p>
            <a:r>
              <a:rPr lang="en-MY" sz="1200" kern="1200" dirty="0">
                <a:solidFill>
                  <a:schemeClr val="tx1"/>
                </a:solidFill>
                <a:effectLst/>
                <a:latin typeface="+mn-lt"/>
                <a:ea typeface="+mn-ea"/>
                <a:cs typeface="+mn-cs"/>
              </a:rPr>
              <a:t>“Under the memorandum of understanding signed by the parties, the two companies will explore joint development of future cloud solutions in Microsoft Azure to support their respective game and content-streaming services,” said a statement. “In addition, the two companies will explore the use of current Microsoft Azure </a:t>
            </a:r>
            <a:r>
              <a:rPr lang="en-MY" sz="1200" kern="1200" dirty="0" err="1">
                <a:solidFill>
                  <a:schemeClr val="tx1"/>
                </a:solidFill>
                <a:effectLst/>
                <a:latin typeface="+mn-lt"/>
                <a:ea typeface="+mn-ea"/>
                <a:cs typeface="+mn-cs"/>
              </a:rPr>
              <a:t>datacenter</a:t>
            </a:r>
            <a:r>
              <a:rPr lang="en-MY" sz="1200" kern="1200" dirty="0">
                <a:solidFill>
                  <a:schemeClr val="tx1"/>
                </a:solidFill>
                <a:effectLst/>
                <a:latin typeface="+mn-lt"/>
                <a:ea typeface="+mn-ea"/>
                <a:cs typeface="+mn-cs"/>
              </a:rPr>
              <a:t>-based solutions for Sony’s game and content-streaming services.”</a:t>
            </a:r>
          </a:p>
          <a:p>
            <a:r>
              <a:rPr lang="en-MY" sz="1200" kern="1200" dirty="0">
                <a:solidFill>
                  <a:schemeClr val="tx1"/>
                </a:solidFill>
                <a:effectLst/>
                <a:latin typeface="+mn-lt"/>
                <a:ea typeface="+mn-ea"/>
                <a:cs typeface="+mn-cs"/>
              </a:rPr>
              <a:t>The companies will also enter into joint development on AI, semi-conductor and image sensing technology, essentially joining Sony’s talent for hardware development with Microsoft’s software solutions.</a:t>
            </a:r>
          </a:p>
          <a:p>
            <a:r>
              <a:rPr lang="en-MY" sz="1200" kern="1200" dirty="0">
                <a:solidFill>
                  <a:schemeClr val="tx1"/>
                </a:solidFill>
                <a:effectLst/>
                <a:latin typeface="+mn-lt"/>
                <a:ea typeface="+mn-ea"/>
                <a:cs typeface="+mn-cs"/>
              </a:rPr>
              <a:t>It isn’t as sexy, then, as the two companies joint-developing game consoles. Neither is it about Halo’s Master Chief flying over to PS4 or Nathan Drake clambering onto Xbox; don’t expect any major content-sharing any time soon. However, the implications of such a partnership, particularly when it comes to cloud gaming, are significant.</a:t>
            </a:r>
          </a:p>
          <a:p>
            <a:r>
              <a:rPr lang="en-MY" sz="1200" kern="1200" dirty="0">
                <a:solidFill>
                  <a:schemeClr val="tx1"/>
                </a:solidFill>
                <a:effectLst/>
                <a:latin typeface="+mn-lt"/>
                <a:ea typeface="+mn-ea"/>
                <a:cs typeface="+mn-cs"/>
              </a:rPr>
              <a:t>Xbox are expected to announce more details on its </a:t>
            </a:r>
            <a:r>
              <a:rPr lang="en-MY" sz="1200" kern="1200" dirty="0" err="1">
                <a:solidFill>
                  <a:schemeClr val="tx1"/>
                </a:solidFill>
                <a:effectLst/>
                <a:latin typeface="+mn-lt"/>
                <a:ea typeface="+mn-ea"/>
                <a:cs typeface="+mn-cs"/>
              </a:rPr>
              <a:t>Xcloud</a:t>
            </a:r>
            <a:r>
              <a:rPr lang="en-MY" sz="1200" kern="1200" dirty="0">
                <a:solidFill>
                  <a:schemeClr val="tx1"/>
                </a:solidFill>
                <a:effectLst/>
                <a:latin typeface="+mn-lt"/>
                <a:ea typeface="+mn-ea"/>
                <a:cs typeface="+mn-cs"/>
              </a:rPr>
              <a:t> gaming service at this year's E3 show</a:t>
            </a:r>
            <a:endParaRPr lang="en-MY" dirty="0">
              <a:effectLst/>
            </a:endParaRPr>
          </a:p>
          <a:p>
            <a:r>
              <a:rPr lang="en-MY" sz="1200" kern="1200" dirty="0">
                <a:solidFill>
                  <a:schemeClr val="tx1"/>
                </a:solidFill>
                <a:effectLst/>
                <a:latin typeface="+mn-lt"/>
                <a:ea typeface="+mn-ea"/>
                <a:cs typeface="+mn-cs"/>
              </a:rPr>
              <a:t>Many see </a:t>
            </a:r>
            <a:r>
              <a:rPr lang="en-MY" sz="1200" u="none" strike="noStrike" kern="1200" dirty="0">
                <a:solidFill>
                  <a:schemeClr val="tx1"/>
                </a:solidFill>
                <a:effectLst/>
                <a:latin typeface="+mn-lt"/>
                <a:ea typeface="+mn-ea"/>
                <a:cs typeface="+mn-cs"/>
                <a:hlinkClick r:id="rId9"/>
              </a:rPr>
              <a:t>cloud gaming</a:t>
            </a:r>
            <a:r>
              <a:rPr lang="en-MY" sz="1200" kern="1200" dirty="0">
                <a:solidFill>
                  <a:schemeClr val="tx1"/>
                </a:solidFill>
                <a:effectLst/>
                <a:latin typeface="+mn-lt"/>
                <a:ea typeface="+mn-ea"/>
                <a:cs typeface="+mn-cs"/>
              </a:rPr>
              <a:t> - where blockbuster games are streamed over the internet to any device rather than played on a dedicated PC or console - as the industry’s next frontier. Microsoft looks to be going all in with its upcoming </a:t>
            </a:r>
            <a:r>
              <a:rPr lang="en-MY" sz="1200" u="none" strike="noStrike" kern="1200" dirty="0">
                <a:solidFill>
                  <a:schemeClr val="tx1"/>
                </a:solidFill>
                <a:effectLst/>
                <a:latin typeface="+mn-lt"/>
                <a:ea typeface="+mn-ea"/>
                <a:cs typeface="+mn-cs"/>
                <a:hlinkClick r:id="rId10"/>
              </a:rPr>
              <a:t>Xcloud</a:t>
            </a:r>
            <a:r>
              <a:rPr lang="en-MY" sz="1200" kern="1200" dirty="0">
                <a:solidFill>
                  <a:schemeClr val="tx1"/>
                </a:solidFill>
                <a:effectLst/>
                <a:latin typeface="+mn-lt"/>
                <a:ea typeface="+mn-ea"/>
                <a:cs typeface="+mn-cs"/>
              </a:rPr>
              <a:t> project, while Sony already have a nascent offering in the form of PlayStation Now.</a:t>
            </a:r>
          </a:p>
          <a:p>
            <a:r>
              <a:rPr lang="en-MY" sz="1200" kern="1200" dirty="0">
                <a:solidFill>
                  <a:schemeClr val="tx1"/>
                </a:solidFill>
                <a:effectLst/>
                <a:latin typeface="+mn-lt"/>
                <a:ea typeface="+mn-ea"/>
                <a:cs typeface="+mn-cs"/>
              </a:rPr>
              <a:t>In fact, Sony has the largest share of the current $387m cloud gaming market, but does not have the cloud-based infrastructure to scale up and match that of its competition. Should cloud gaming indeed become the next big thing, Sony could find itself left behind.</a:t>
            </a:r>
          </a:p>
          <a:p>
            <a:r>
              <a:rPr lang="en-MY" sz="1200" kern="1200" dirty="0">
                <a:solidFill>
                  <a:schemeClr val="tx1"/>
                </a:solidFill>
                <a:effectLst/>
                <a:latin typeface="+mn-lt"/>
                <a:ea typeface="+mn-ea"/>
                <a:cs typeface="+mn-cs"/>
              </a:rPr>
              <a:t>This is where Microsoft comes in, offering its old rival a robust cloud-gaming network in exchange for technology and information sharing. It gives Sony a leg-up to the cloud, while bolstering Microsoft’s web service infrastructure that goes beyond video games. </a:t>
            </a:r>
          </a:p>
          <a:p>
            <a:r>
              <a:rPr lang="en-MY" sz="1200" kern="1200" dirty="0">
                <a:solidFill>
                  <a:schemeClr val="tx1"/>
                </a:solidFill>
                <a:effectLst/>
                <a:latin typeface="+mn-lt"/>
                <a:ea typeface="+mn-ea"/>
                <a:cs typeface="+mn-cs"/>
              </a:rPr>
              <a:t>It also pits two of gaming’s ‘traditional’ companies against wealthy upstarts like Google. Earlier this year, Google unveiled its </a:t>
            </a:r>
            <a:r>
              <a:rPr lang="en-MY" sz="1200" u="none" strike="noStrike" kern="1200" dirty="0">
                <a:solidFill>
                  <a:schemeClr val="tx1"/>
                </a:solidFill>
                <a:effectLst/>
                <a:latin typeface="+mn-lt"/>
                <a:ea typeface="+mn-ea"/>
                <a:cs typeface="+mn-cs"/>
                <a:hlinkClick r:id="rId11"/>
              </a:rPr>
              <a:t>Stadia </a:t>
            </a:r>
            <a:r>
              <a:rPr lang="en-MY" sz="1200" kern="1200" dirty="0">
                <a:solidFill>
                  <a:schemeClr val="tx1"/>
                </a:solidFill>
                <a:effectLst/>
                <a:latin typeface="+mn-lt"/>
                <a:ea typeface="+mn-ea"/>
                <a:cs typeface="+mn-cs"/>
              </a:rPr>
              <a:t>cloud gaming platform and is due to launch later this year. With both Google’s riches and existing cloud infrastructure, </a:t>
            </a:r>
            <a:r>
              <a:rPr lang="en-MY" sz="1200" u="none" strike="noStrike" kern="1200" dirty="0">
                <a:solidFill>
                  <a:schemeClr val="tx1"/>
                </a:solidFill>
                <a:effectLst/>
                <a:latin typeface="+mn-lt"/>
                <a:ea typeface="+mn-ea"/>
                <a:cs typeface="+mn-cs"/>
                <a:hlinkClick r:id="rId12"/>
              </a:rPr>
              <a:t>Stadia</a:t>
            </a:r>
            <a:r>
              <a:rPr lang="en-MY" sz="1200" kern="1200" dirty="0">
                <a:solidFill>
                  <a:schemeClr val="tx1"/>
                </a:solidFill>
                <a:effectLst/>
                <a:latin typeface="+mn-lt"/>
                <a:ea typeface="+mn-ea"/>
                <a:cs typeface="+mn-cs"/>
              </a:rPr>
              <a:t> could bring significant disruption.</a:t>
            </a:r>
          </a:p>
          <a:p>
            <a:r>
              <a:rPr lang="en-MY" sz="1200" kern="1200" dirty="0">
                <a:solidFill>
                  <a:schemeClr val="tx1"/>
                </a:solidFill>
                <a:effectLst/>
                <a:latin typeface="+mn-lt"/>
                <a:ea typeface="+mn-ea"/>
                <a:cs typeface="+mn-cs"/>
              </a:rPr>
              <a:t>There is also talk of Amazon joining the fray at some point, while Chinese technology giant Tencent is well underway with its own cloud gaming prospect.</a:t>
            </a:r>
          </a:p>
          <a:p>
            <a:r>
              <a:rPr lang="en-MY" sz="1200" kern="1200" dirty="0">
                <a:solidFill>
                  <a:schemeClr val="tx1"/>
                </a:solidFill>
                <a:effectLst/>
                <a:latin typeface="+mn-lt"/>
                <a:ea typeface="+mn-ea"/>
                <a:cs typeface="+mn-cs"/>
              </a:rPr>
              <a:t>Chances are that Sony and Microsoft have seen this imminent threat and decided that, actually, they rather enjoy the three-way scrap they share with Nintendo as major platform holders and are banding together to protect their turf.</a:t>
            </a:r>
          </a:p>
          <a:p>
            <a:r>
              <a:rPr lang="en-MY" sz="1200" kern="1200" dirty="0">
                <a:solidFill>
                  <a:schemeClr val="tx1"/>
                </a:solidFill>
                <a:effectLst/>
                <a:latin typeface="+mn-lt"/>
                <a:ea typeface="+mn-ea"/>
                <a:cs typeface="+mn-cs"/>
              </a:rPr>
              <a:t>There have also been strong rumours that Microsoft and Nintendo are set to unveil some kind of partnership that could bring Xbox Game Pass or other Xbox services to Nintendo Switch.</a:t>
            </a:r>
          </a:p>
          <a:p>
            <a:r>
              <a:rPr lang="en-MY" sz="1200" kern="1200" dirty="0">
                <a:solidFill>
                  <a:schemeClr val="tx1"/>
                </a:solidFill>
                <a:effectLst/>
                <a:latin typeface="+mn-lt"/>
                <a:ea typeface="+mn-ea"/>
                <a:cs typeface="+mn-cs"/>
              </a:rPr>
              <a:t>It all seems mutually beneficial for these companies to maintain the status quo as a new generation of video games lies on the horizon. But what does it mean for the players?</a:t>
            </a:r>
          </a:p>
          <a:p>
            <a:r>
              <a:rPr lang="en-MY" sz="1200" kern="1200" dirty="0">
                <a:solidFill>
                  <a:schemeClr val="tx1"/>
                </a:solidFill>
                <a:effectLst/>
                <a:latin typeface="+mn-lt"/>
                <a:ea typeface="+mn-ea"/>
                <a:cs typeface="+mn-cs"/>
              </a:rPr>
              <a:t>Google own cloud gaming proposition, Stadia, is expected to launch this year</a:t>
            </a:r>
            <a:endParaRPr lang="en-MY" dirty="0">
              <a:effectLst/>
            </a:endParaRPr>
          </a:p>
          <a:p>
            <a:r>
              <a:rPr lang="en-MY" sz="1200" kern="1200" dirty="0">
                <a:solidFill>
                  <a:schemeClr val="tx1"/>
                </a:solidFill>
                <a:effectLst/>
                <a:latin typeface="+mn-lt"/>
                <a:ea typeface="+mn-ea"/>
                <a:cs typeface="+mn-cs"/>
              </a:rPr>
              <a:t>In the short-term, probably not much, as both Sony and Microsoft have big plans for next-generation hardware. But such an explicit partnership does suggest that the barriers between ‘platforms’ such as Xbox and PlayStation are starting to become softer. </a:t>
            </a:r>
          </a:p>
          <a:p>
            <a:r>
              <a:rPr lang="en-MY" sz="1200" kern="1200" dirty="0">
                <a:solidFill>
                  <a:schemeClr val="tx1"/>
                </a:solidFill>
                <a:effectLst/>
                <a:latin typeface="+mn-lt"/>
                <a:ea typeface="+mn-ea"/>
                <a:cs typeface="+mn-cs"/>
              </a:rPr>
              <a:t>Sony has traditionally opposed ‘cross-platform play’, for instance, which allows players on different devices to compete online together. But this agreement, along with the agreement that </a:t>
            </a:r>
            <a:r>
              <a:rPr lang="en-MY" sz="1200" u="none" strike="noStrike" kern="1200" dirty="0">
                <a:solidFill>
                  <a:schemeClr val="tx1"/>
                </a:solidFill>
                <a:effectLst/>
                <a:latin typeface="+mn-lt"/>
                <a:ea typeface="+mn-ea"/>
                <a:cs typeface="+mn-cs"/>
                <a:hlinkClick r:id="rId13"/>
              </a:rPr>
              <a:t>Fortnite would allow cross-platform play</a:t>
            </a:r>
            <a:r>
              <a:rPr lang="en-MY" sz="1200" kern="1200" dirty="0">
                <a:solidFill>
                  <a:schemeClr val="tx1"/>
                </a:solidFill>
                <a:effectLst/>
                <a:latin typeface="+mn-lt"/>
                <a:ea typeface="+mn-ea"/>
                <a:cs typeface="+mn-cs"/>
              </a:rPr>
              <a:t> last year, will likely mean such a stance will soften. Expect cross-platform to become the norm, rather than the exception.</a:t>
            </a:r>
          </a:p>
          <a:p>
            <a:r>
              <a:rPr lang="en-MY" sz="1200" kern="1200" dirty="0">
                <a:solidFill>
                  <a:schemeClr val="tx1"/>
                </a:solidFill>
                <a:effectLst/>
                <a:latin typeface="+mn-lt"/>
                <a:ea typeface="+mn-ea"/>
                <a:cs typeface="+mn-cs"/>
              </a:rPr>
              <a:t>It also points towards a more platform-agnostic future, which is fundamentally tied to cloud-gaming as it is. Microsoft has already made steps with this by making all of its first-party exclusives available on PC as well as Xbox and looks to be pushing that further with </a:t>
            </a:r>
            <a:r>
              <a:rPr lang="en-MY" sz="1200" kern="1200" dirty="0" err="1">
                <a:solidFill>
                  <a:schemeClr val="tx1"/>
                </a:solidFill>
                <a:effectLst/>
                <a:latin typeface="+mn-lt"/>
                <a:ea typeface="+mn-ea"/>
                <a:cs typeface="+mn-cs"/>
              </a:rPr>
              <a:t>Xcloud</a:t>
            </a:r>
            <a:r>
              <a:rPr lang="en-MY" sz="1200" kern="1200" dirty="0">
                <a:solidFill>
                  <a:schemeClr val="tx1"/>
                </a:solidFill>
                <a:effectLst/>
                <a:latin typeface="+mn-lt"/>
                <a:ea typeface="+mn-ea"/>
                <a:cs typeface="+mn-cs"/>
              </a:rPr>
              <a:t>.</a:t>
            </a:r>
          </a:p>
          <a:p>
            <a:r>
              <a:rPr lang="en-MY" sz="1200" kern="1200" dirty="0">
                <a:solidFill>
                  <a:schemeClr val="tx1"/>
                </a:solidFill>
                <a:effectLst/>
                <a:latin typeface="+mn-lt"/>
                <a:ea typeface="+mn-ea"/>
                <a:cs typeface="+mn-cs"/>
              </a:rPr>
              <a:t>This unlikely alliance will accelerate that plan as we move into the next generation, particularly if the expected tie-up between Microsoft and Nintendo. But don’t expect the competition between gaming’s most established companies to let up, there will always been room for scrapping over the best games and hardware that helps to drive the industry. </a:t>
            </a:r>
          </a:p>
          <a:p>
            <a:r>
              <a:rPr lang="en-MY" sz="1200" kern="1200" dirty="0">
                <a:solidFill>
                  <a:schemeClr val="tx1"/>
                </a:solidFill>
                <a:effectLst/>
                <a:latin typeface="+mn-lt"/>
                <a:ea typeface="+mn-ea"/>
                <a:cs typeface="+mn-cs"/>
              </a:rPr>
              <a:t>The obvious ‘loser’ of this tie-up is Google. The technology giant felt it had the edge with its cloud infrastructure, even if the </a:t>
            </a:r>
            <a:r>
              <a:rPr lang="en-MY" sz="1200" u="none" strike="noStrike" kern="1200" dirty="0">
                <a:solidFill>
                  <a:schemeClr val="tx1"/>
                </a:solidFill>
                <a:effectLst/>
                <a:latin typeface="+mn-lt"/>
                <a:ea typeface="+mn-ea"/>
                <a:cs typeface="+mn-cs"/>
                <a:hlinkClick r:id="rId14"/>
              </a:rPr>
              <a:t>actual games library Stadia will provide is under question</a:t>
            </a:r>
            <a:r>
              <a:rPr lang="en-MY" sz="1200" kern="1200" dirty="0">
                <a:solidFill>
                  <a:schemeClr val="tx1"/>
                </a:solidFill>
                <a:effectLst/>
                <a:latin typeface="+mn-lt"/>
                <a:ea typeface="+mn-ea"/>
                <a:cs typeface="+mn-cs"/>
              </a:rPr>
              <a:t>. This technological tie-up between two gaming monoliths, already backed by their own </a:t>
            </a:r>
            <a:r>
              <a:rPr lang="en-MY" sz="1200" u="none" strike="noStrike" kern="1200" dirty="0">
                <a:solidFill>
                  <a:schemeClr val="tx1"/>
                </a:solidFill>
                <a:effectLst/>
                <a:latin typeface="+mn-lt"/>
                <a:ea typeface="+mn-ea"/>
                <a:cs typeface="+mn-cs"/>
                <a:hlinkClick r:id="rId15"/>
              </a:rPr>
              <a:t>studios</a:t>
            </a:r>
            <a:r>
              <a:rPr lang="en-MY" sz="1200" kern="1200" dirty="0">
                <a:solidFill>
                  <a:schemeClr val="tx1"/>
                </a:solidFill>
                <a:effectLst/>
                <a:latin typeface="+mn-lt"/>
                <a:ea typeface="+mn-ea"/>
                <a:cs typeface="+mn-cs"/>
              </a:rPr>
              <a:t>, could negate that advantage. Sony and Microsoft together at last, unlikely as it may seem, looking to retain control in gaming’s latest battleground.</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22</a:t>
            </a:fld>
            <a:endParaRPr lang="en-US"/>
          </a:p>
        </p:txBody>
      </p:sp>
    </p:spTree>
    <p:extLst>
      <p:ext uri="{BB962C8B-B14F-4D97-AF65-F5344CB8AC3E}">
        <p14:creationId xmlns:p14="http://schemas.microsoft.com/office/powerpoint/2010/main" val="325729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In Isaiah 32:16–17, for example, shalom is clearly shown to be the fruit of righteous- ness (righteousness understood as the state </a:t>
            </a:r>
            <a:endParaRPr lang="en-MY" dirty="0"/>
          </a:p>
          <a:p>
            <a:r>
              <a:rPr lang="en-MY" sz="1200" kern="1200" dirty="0">
                <a:solidFill>
                  <a:schemeClr val="tx1"/>
                </a:solidFill>
                <a:effectLst/>
                <a:latin typeface="+mn-lt"/>
                <a:ea typeface="+mn-ea"/>
                <a:cs typeface="+mn-cs"/>
              </a:rPr>
              <a:t>or quality of being just): </a:t>
            </a:r>
            <a:endParaRPr lang="en-MY"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23</a:t>
            </a:fld>
            <a:endParaRPr lang="en-US"/>
          </a:p>
        </p:txBody>
      </p:sp>
    </p:spTree>
    <p:extLst>
      <p:ext uri="{BB962C8B-B14F-4D97-AF65-F5344CB8AC3E}">
        <p14:creationId xmlns:p14="http://schemas.microsoft.com/office/powerpoint/2010/main" val="416874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In Isaiah 32:16–17, for example, shalom is clearly shown to be the fruit of righteous- ness (righteousness understood as the state </a:t>
            </a:r>
            <a:endParaRPr lang="en-MY" dirty="0"/>
          </a:p>
          <a:p>
            <a:r>
              <a:rPr lang="en-MY" sz="1200" kern="1200" dirty="0">
                <a:solidFill>
                  <a:schemeClr val="tx1"/>
                </a:solidFill>
                <a:effectLst/>
                <a:latin typeface="+mn-lt"/>
                <a:ea typeface="+mn-ea"/>
                <a:cs typeface="+mn-cs"/>
              </a:rPr>
              <a:t>or quality of being just): </a:t>
            </a:r>
            <a:endParaRPr lang="en-MY"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24</a:t>
            </a:fld>
            <a:endParaRPr lang="en-US"/>
          </a:p>
        </p:txBody>
      </p:sp>
    </p:spTree>
    <p:extLst>
      <p:ext uri="{BB962C8B-B14F-4D97-AF65-F5344CB8AC3E}">
        <p14:creationId xmlns:p14="http://schemas.microsoft.com/office/powerpoint/2010/main" val="330331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In Isaiah 32:16–17, for example, shalom is clearly shown to be the fruit of righteous- ness (righteousness understood as the state </a:t>
            </a:r>
            <a:endParaRPr lang="en-MY" dirty="0"/>
          </a:p>
          <a:p>
            <a:r>
              <a:rPr lang="en-MY" sz="1200" kern="1200" dirty="0">
                <a:solidFill>
                  <a:schemeClr val="tx1"/>
                </a:solidFill>
                <a:effectLst/>
                <a:latin typeface="+mn-lt"/>
                <a:ea typeface="+mn-ea"/>
                <a:cs typeface="+mn-cs"/>
              </a:rPr>
              <a:t>or quality of being just): </a:t>
            </a:r>
            <a:endParaRPr lang="en-MY"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25</a:t>
            </a:fld>
            <a:endParaRPr lang="en-US"/>
          </a:p>
        </p:txBody>
      </p:sp>
    </p:spTree>
    <p:extLst>
      <p:ext uri="{BB962C8B-B14F-4D97-AF65-F5344CB8AC3E}">
        <p14:creationId xmlns:p14="http://schemas.microsoft.com/office/powerpoint/2010/main" val="145443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0" i="0" u="none" strike="noStrike" kern="1200" dirty="0">
                <a:solidFill>
                  <a:schemeClr val="tx1"/>
                </a:solidFill>
                <a:effectLst/>
                <a:latin typeface="+mn-lt"/>
                <a:ea typeface="+mn-ea"/>
                <a:cs typeface="+mn-cs"/>
              </a:rPr>
              <a:t>Churches have been criticised in the past, especially by non-believers and young people, for being out of touch with politics and society.</a:t>
            </a:r>
          </a:p>
          <a:p>
            <a:pPr fontAlgn="base"/>
            <a:r>
              <a:rPr lang="en-MY" sz="1200" b="0" i="0" u="none" strike="noStrike" kern="1200" dirty="0">
                <a:solidFill>
                  <a:schemeClr val="tx1"/>
                </a:solidFill>
                <a:effectLst/>
                <a:latin typeface="+mn-lt"/>
                <a:ea typeface="+mn-ea"/>
                <a:cs typeface="+mn-cs"/>
              </a:rPr>
              <a:t>The debate over church, politics and whether to support civil disobedience was stirred by 2014’s umbrella movement. Several leaders of the movement, including pro-democracy activists Joshua Wong Chi-</a:t>
            </a:r>
            <a:r>
              <a:rPr lang="en-MY" sz="1200" b="0" i="0" u="none" strike="noStrike" kern="1200" dirty="0" err="1">
                <a:solidFill>
                  <a:schemeClr val="tx1"/>
                </a:solidFill>
                <a:effectLst/>
                <a:latin typeface="+mn-lt"/>
                <a:ea typeface="+mn-ea"/>
                <a:cs typeface="+mn-cs"/>
              </a:rPr>
              <a:t>fung</a:t>
            </a:r>
            <a:r>
              <a:rPr lang="en-MY" sz="1200" b="0" i="0" u="none" strike="noStrike" kern="1200" dirty="0">
                <a:solidFill>
                  <a:schemeClr val="tx1"/>
                </a:solidFill>
                <a:effectLst/>
                <a:latin typeface="+mn-lt"/>
                <a:ea typeface="+mn-ea"/>
                <a:cs typeface="+mn-cs"/>
              </a:rPr>
              <a:t>, Benny Tai </a:t>
            </a:r>
            <a:r>
              <a:rPr lang="en-MY" sz="1200" b="0" i="0" u="none" strike="noStrike" kern="1200" dirty="0" err="1">
                <a:solidFill>
                  <a:schemeClr val="tx1"/>
                </a:solidFill>
                <a:effectLst/>
                <a:latin typeface="+mn-lt"/>
                <a:ea typeface="+mn-ea"/>
                <a:cs typeface="+mn-cs"/>
              </a:rPr>
              <a:t>Yiu</a:t>
            </a:r>
            <a:r>
              <a:rPr lang="en-MY" sz="1200" b="0" i="0" u="none" strike="noStrike" kern="1200" dirty="0">
                <a:solidFill>
                  <a:schemeClr val="tx1"/>
                </a:solidFill>
                <a:effectLst/>
                <a:latin typeface="+mn-lt"/>
                <a:ea typeface="+mn-ea"/>
                <a:cs typeface="+mn-cs"/>
              </a:rPr>
              <a:t>-ting and Chan Kin-man as well as retired pastor Chu </a:t>
            </a:r>
            <a:r>
              <a:rPr lang="en-MY" sz="1200" b="0" i="0" u="none" strike="noStrike" kern="1200" dirty="0" err="1">
                <a:solidFill>
                  <a:schemeClr val="tx1"/>
                </a:solidFill>
                <a:effectLst/>
                <a:latin typeface="+mn-lt"/>
                <a:ea typeface="+mn-ea"/>
                <a:cs typeface="+mn-cs"/>
              </a:rPr>
              <a:t>Yiu-ming</a:t>
            </a:r>
            <a:r>
              <a:rPr lang="en-MY" sz="1200" b="0" i="0" u="none" strike="noStrike" kern="1200" dirty="0">
                <a:solidFill>
                  <a:schemeClr val="tx1"/>
                </a:solidFill>
                <a:effectLst/>
                <a:latin typeface="+mn-lt"/>
                <a:ea typeface="+mn-ea"/>
                <a:cs typeface="+mn-cs"/>
              </a:rPr>
              <a:t>, are Christians, although their involvement is not related to the churches they attend.</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26</a:t>
            </a:fld>
            <a:endParaRPr lang="en-US"/>
          </a:p>
        </p:txBody>
      </p:sp>
    </p:spTree>
    <p:extLst>
      <p:ext uri="{BB962C8B-B14F-4D97-AF65-F5344CB8AC3E}">
        <p14:creationId xmlns:p14="http://schemas.microsoft.com/office/powerpoint/2010/main" val="79506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“Society has changed. People are getting richer and they don’t just want services. They want to build a fair and righteous society, and this is particularly what the young generation wants,” says Reverend Yuen Tin-</a:t>
            </a:r>
            <a:r>
              <a:rPr lang="en-MY" sz="1200" b="0" i="0" u="none" strike="noStrike" kern="1200" dirty="0" err="1">
                <a:solidFill>
                  <a:schemeClr val="tx1"/>
                </a:solidFill>
                <a:effectLst/>
                <a:latin typeface="+mn-lt"/>
                <a:ea typeface="+mn-ea"/>
                <a:cs typeface="+mn-cs"/>
              </a:rPr>
              <a:t>yau</a:t>
            </a:r>
            <a:r>
              <a:rPr lang="en-MY" sz="1200" b="0" i="0" u="none" strike="noStrike" kern="1200" dirty="0">
                <a:solidFill>
                  <a:schemeClr val="tx1"/>
                </a:solidFill>
                <a:effectLst/>
                <a:latin typeface="+mn-lt"/>
                <a:ea typeface="+mn-ea"/>
                <a:cs typeface="+mn-cs"/>
              </a:rPr>
              <a:t>, 68, former president of the city’s Methodist Church and former chairman of the Hong Kong Christian Council.</a:t>
            </a:r>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27</a:t>
            </a:fld>
            <a:endParaRPr lang="en-US"/>
          </a:p>
        </p:txBody>
      </p:sp>
    </p:spTree>
    <p:extLst>
      <p:ext uri="{BB962C8B-B14F-4D97-AF65-F5344CB8AC3E}">
        <p14:creationId xmlns:p14="http://schemas.microsoft.com/office/powerpoint/2010/main" val="126472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0" i="0" u="none" strike="noStrike" kern="1200" dirty="0">
                <a:solidFill>
                  <a:schemeClr val="tx1"/>
                </a:solidFill>
                <a:effectLst/>
                <a:latin typeface="+mn-lt"/>
                <a:ea typeface="+mn-ea"/>
                <a:cs typeface="+mn-cs"/>
              </a:rPr>
              <a:t>Reverend Lo Hing Choi, president of the Baptist Convention, which has 80,000 members in Hong Kong, says Christians began to hold forums exploring the relations between churches and politics in recent years.</a:t>
            </a:r>
          </a:p>
          <a:p>
            <a:pPr fontAlgn="base"/>
            <a:r>
              <a:rPr lang="en-MY" sz="1200" b="0" i="0" u="none" strike="noStrike" kern="1200" dirty="0">
                <a:solidFill>
                  <a:schemeClr val="tx1"/>
                </a:solidFill>
                <a:effectLst/>
                <a:latin typeface="+mn-lt"/>
                <a:ea typeface="+mn-ea"/>
                <a:cs typeface="+mn-cs"/>
              </a:rPr>
              <a:t>In September, he met Chief Executive Carrie Lam Cheng </a:t>
            </a:r>
            <a:r>
              <a:rPr lang="en-MY" sz="1200" b="0" i="0" u="none" strike="noStrike" kern="1200" dirty="0" err="1">
                <a:solidFill>
                  <a:schemeClr val="tx1"/>
                </a:solidFill>
                <a:effectLst/>
                <a:latin typeface="+mn-lt"/>
                <a:ea typeface="+mn-ea"/>
                <a:cs typeface="+mn-cs"/>
              </a:rPr>
              <a:t>Yuet-ngor</a:t>
            </a:r>
            <a:r>
              <a:rPr lang="en-MY" sz="1200" b="0" i="0" u="none" strike="noStrike" kern="1200" dirty="0">
                <a:solidFill>
                  <a:schemeClr val="tx1"/>
                </a:solidFill>
                <a:effectLst/>
                <a:latin typeface="+mn-lt"/>
                <a:ea typeface="+mn-ea"/>
                <a:cs typeface="+mn-cs"/>
              </a:rPr>
              <a:t> with leaders of two other major protestant groups – the Evangelical Free Church and the Christian and Missionary Alliance Church.</a:t>
            </a:r>
          </a:p>
          <a:p>
            <a:pPr fontAlgn="base"/>
            <a:r>
              <a:rPr lang="en-MY" sz="1200" b="0" i="0" u="none" strike="noStrike" kern="1200" dirty="0">
                <a:solidFill>
                  <a:schemeClr val="tx1"/>
                </a:solidFill>
                <a:effectLst/>
                <a:latin typeface="+mn-lt"/>
                <a:ea typeface="+mn-ea"/>
                <a:cs typeface="+mn-cs"/>
              </a:rPr>
              <a:t>Lo says he told Lam, who is a Catholic, that he was concerned about the excessive use of force by police.</a:t>
            </a:r>
          </a:p>
          <a:p>
            <a:pPr fontAlgn="base"/>
            <a:r>
              <a:rPr lang="en-MY" sz="1200" b="0" i="0" u="none" strike="noStrike" kern="1200" dirty="0">
                <a:solidFill>
                  <a:schemeClr val="tx1"/>
                </a:solidFill>
                <a:effectLst/>
                <a:latin typeface="+mn-lt"/>
                <a:ea typeface="+mn-ea"/>
                <a:cs typeface="+mn-cs"/>
              </a:rPr>
              <a:t>“Many people said, ‘Why don’t you condemn the young people also?’ My answer is, let’s first set up an independent commission to find out the causes of their actions,” he says.</a:t>
            </a:r>
          </a:p>
          <a:p>
            <a:pPr fontAlgn="base"/>
            <a:r>
              <a:rPr lang="en-MY" sz="1200" b="0" i="0" u="none" strike="noStrike" kern="1200" dirty="0">
                <a:solidFill>
                  <a:schemeClr val="tx1"/>
                </a:solidFill>
                <a:effectLst/>
                <a:latin typeface="+mn-lt"/>
                <a:ea typeface="+mn-ea"/>
                <a:cs typeface="+mn-cs"/>
              </a:rPr>
              <a:t>“We have to understand the reasons. Just saying they are wrong will not solve the problem. It does not mean we are encouraging them to use violence.”</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28</a:t>
            </a:fld>
            <a:endParaRPr lang="en-US"/>
          </a:p>
        </p:txBody>
      </p:sp>
    </p:spTree>
    <p:extLst>
      <p:ext uri="{BB962C8B-B14F-4D97-AF65-F5344CB8AC3E}">
        <p14:creationId xmlns:p14="http://schemas.microsoft.com/office/powerpoint/2010/main" val="161795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Basically, there are no stand-by train-sets and crews and there are not abundant tracks at stations. For example, Tokyo station of the </a:t>
            </a:r>
            <a:r>
              <a:rPr lang="en-MY" sz="1200" kern="1200" dirty="0" err="1">
                <a:solidFill>
                  <a:schemeClr val="tx1"/>
                </a:solidFill>
                <a:effectLst/>
                <a:latin typeface="+mn-lt"/>
                <a:ea typeface="+mn-ea"/>
                <a:cs typeface="+mn-cs"/>
              </a:rPr>
              <a:t>Tokaido</a:t>
            </a:r>
            <a:r>
              <a:rPr lang="en-MY" sz="1200" kern="1200" dirty="0">
                <a:solidFill>
                  <a:schemeClr val="tx1"/>
                </a:solidFill>
                <a:effectLst/>
                <a:latin typeface="+mn-lt"/>
                <a:ea typeface="+mn-ea"/>
                <a:cs typeface="+mn-cs"/>
              </a:rPr>
              <a:t> Shinkansen from which 14 trains per hour depart in the busiest time, has only six tracks. I </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29</a:t>
            </a:fld>
            <a:endParaRPr lang="en-US"/>
          </a:p>
        </p:txBody>
      </p:sp>
    </p:spTree>
    <p:extLst>
      <p:ext uri="{BB962C8B-B14F-4D97-AF65-F5344CB8AC3E}">
        <p14:creationId xmlns:p14="http://schemas.microsoft.com/office/powerpoint/2010/main" val="52385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drivers’ shift. </a:t>
            </a:r>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The worst record was made in 1976. 635 trains were cancelled in that year due to heavy snow and the average delay of trains on snowy days was 20.1 minutes. Running speed must be decreased to avoid catching the snow and the snow on the surface of train-sets has to be removed. This means that trains are very much delayed on snowy days. In former days, people hit the snow on the train-set with a wooden stick to fall it down. Obviously, it took a lot of time and labour. Now, a new equipment using high pressure is used to remove the snow. More than that, JR Central made an intensive research about effective countermeasures to reduce damages caused by snow such as to install sprinklers to make snow wet and monitoring system for the condition of snow to decide when the sprinkler should be started and so on [5]. The result was outstanding. For more than 15 years, no trains were cancelled due to snow and the average delays on snowy days in fiscal years 2006 and 2007 were 1.4 minutes and 1.7 minutes respectively. </a:t>
            </a:r>
            <a:endParaRPr lang="en-MY"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30</a:t>
            </a:fld>
            <a:endParaRPr lang="en-US"/>
          </a:p>
        </p:txBody>
      </p:sp>
    </p:spTree>
    <p:extLst>
      <p:ext uri="{BB962C8B-B14F-4D97-AF65-F5344CB8AC3E}">
        <p14:creationId xmlns:p14="http://schemas.microsoft.com/office/powerpoint/2010/main" val="144082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0" i="0" u="none" strike="noStrike" kern="1200" dirty="0">
                <a:solidFill>
                  <a:schemeClr val="tx1"/>
                </a:solidFill>
                <a:effectLst/>
                <a:latin typeface="+mn-lt"/>
                <a:ea typeface="+mn-ea"/>
                <a:cs typeface="+mn-cs"/>
              </a:rPr>
              <a:t>Many are familiar with the Hebrew word shalom or “peace.” The common western definition of peace is — the absence of conflict or war — but in Hebrew it means so much more.</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“Shalom” is taken from the root word </a:t>
            </a:r>
            <a:r>
              <a:rPr lang="en-MY" sz="1200" b="0" i="0" u="none" strike="noStrike" kern="1200" dirty="0" err="1">
                <a:solidFill>
                  <a:schemeClr val="tx1"/>
                </a:solidFill>
                <a:effectLst/>
                <a:latin typeface="+mn-lt"/>
                <a:ea typeface="+mn-ea"/>
                <a:cs typeface="+mn-cs"/>
              </a:rPr>
              <a:t>shalam</a:t>
            </a:r>
            <a:r>
              <a:rPr lang="en-MY" sz="1200" b="0" i="0" u="none" strike="noStrike" kern="1200" dirty="0">
                <a:solidFill>
                  <a:schemeClr val="tx1"/>
                </a:solidFill>
                <a:effectLst/>
                <a:latin typeface="+mn-lt"/>
                <a:ea typeface="+mn-ea"/>
                <a:cs typeface="+mn-cs"/>
              </a:rPr>
              <a:t>, which means, “to be safe in mind, body, or estate.” It speaks of completeness, fullness, or a type of wholeness that encourages you to give back — to generously re-pay something in some way.</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True biblical shalom refers to an inward sense of completeness or wholeness. Although it can describe the absence of war, a majority of biblical references refer to an inner completeness and </a:t>
            </a:r>
            <a:r>
              <a:rPr lang="en-MY" sz="1200" b="0" i="0" u="none" strike="noStrike" kern="1200" dirty="0" err="1">
                <a:solidFill>
                  <a:schemeClr val="tx1"/>
                </a:solidFill>
                <a:effectLst/>
                <a:latin typeface="+mn-lt"/>
                <a:ea typeface="+mn-ea"/>
                <a:cs typeface="+mn-cs"/>
              </a:rPr>
              <a:t>tranquility</a:t>
            </a:r>
            <a:r>
              <a:rPr lang="en-MY" sz="1200" b="0" i="0" u="none" strike="noStrike" kern="1200" dirty="0">
                <a:solidFill>
                  <a:schemeClr val="tx1"/>
                </a:solidFill>
                <a:effectLst/>
                <a:latin typeface="+mn-lt"/>
                <a:ea typeface="+mn-ea"/>
                <a:cs typeface="+mn-cs"/>
              </a:rPr>
              <a:t>. In Israel today, when you greet someone or say goodbye, you say, Shalom. You are literally saying, “may you be full of well-being” or, “may health and prosperity be upon you.”</a:t>
            </a:r>
            <a:br>
              <a:rPr lang="en-MY" sz="1200" b="0" i="0" u="none" strike="noStrike" kern="1200" dirty="0">
                <a:solidFill>
                  <a:schemeClr val="tx1"/>
                </a:solidFill>
                <a:effectLst/>
                <a:latin typeface="+mn-lt"/>
                <a:ea typeface="+mn-ea"/>
                <a:cs typeface="+mn-cs"/>
              </a:rPr>
            </a:br>
            <a:r>
              <a:rPr lang="en-MY" sz="1200" b="0" i="0" u="none" strike="noStrike" kern="1200" dirty="0">
                <a:solidFill>
                  <a:schemeClr val="tx1"/>
                </a:solidFill>
                <a:effectLst/>
                <a:latin typeface="+mn-lt"/>
                <a:ea typeface="+mn-ea"/>
                <a:cs typeface="+mn-cs"/>
              </a:rPr>
              <a:t>If this is the way we understand biblical peace, then suddenly many verses take on a whole new meaning. With this Hebrew thought of shalom in mind, let’s look at a few common Scriptures about peace:</a:t>
            </a:r>
          </a:p>
          <a:p>
            <a:pPr fontAlgn="base"/>
            <a:r>
              <a:rPr lang="en-MY" sz="1200" kern="1200" dirty="0">
                <a:solidFill>
                  <a:schemeClr val="tx1"/>
                </a:solidFill>
                <a:effectLst/>
                <a:latin typeface="+mn-lt"/>
                <a:ea typeface="+mn-ea"/>
                <a:cs typeface="+mn-cs"/>
              </a:rPr>
              <a:t>“Speak to Aaron and to his sons, saying, ‘Thus you shall bless the sons of Israel. You shall say to them: The LORD bless you, and keep you; The LORD make His face shine on you, And be gracious to you; The LORD lift up His countenance on you, And give you peace.’” – Numbers 6:23-26</a:t>
            </a:r>
          </a:p>
          <a:p>
            <a:pPr fontAlgn="base"/>
            <a:r>
              <a:rPr lang="en-MY" sz="1200" b="0" i="0" u="none" strike="noStrike" kern="1200" dirty="0">
                <a:solidFill>
                  <a:schemeClr val="tx1"/>
                </a:solidFill>
                <a:effectLst/>
                <a:latin typeface="+mn-lt"/>
                <a:ea typeface="+mn-ea"/>
                <a:cs typeface="+mn-cs"/>
              </a:rPr>
              <a:t>The context of the Aaronic Blessing is ironic (pun intended). God told Aaron to bless Israel with peace while they were getting ready to go conquer the Promised Land. If peace means “the absence of war,” then this doesn’t make sense, since they would soon be destroying cities. God was referring to an inner peace and completeness brought on by sharing in His countenance and His protection. That was the blessing that Israel needed! Israel was to rarely experience times of outward peace, but even in the midst of battle, they were to have an inward rest brought on by the presence of the Lord, regardless of the outward circumstances — so it should be for us as well.</a:t>
            </a:r>
          </a:p>
          <a:p>
            <a:pPr fontAlgn="base"/>
            <a:r>
              <a:rPr lang="en-MY" sz="1200" kern="1200" dirty="0">
                <a:solidFill>
                  <a:schemeClr val="tx1"/>
                </a:solidFill>
                <a:effectLst/>
                <a:latin typeface="+mn-lt"/>
                <a:ea typeface="+mn-ea"/>
                <a:cs typeface="+mn-cs"/>
              </a:rPr>
              <a:t>“Pray for the peace of Jerusalem: May they prosper who love you. May peace be within your walls, and prosperity within your palaces.” – Psalm 122:6-7</a:t>
            </a:r>
          </a:p>
          <a:p>
            <a:pPr fontAlgn="base"/>
            <a:r>
              <a:rPr lang="en-MY" sz="1200" b="0" i="0" u="none" strike="noStrike" kern="1200" dirty="0">
                <a:solidFill>
                  <a:schemeClr val="tx1"/>
                </a:solidFill>
                <a:effectLst/>
                <a:latin typeface="+mn-lt"/>
                <a:ea typeface="+mn-ea"/>
                <a:cs typeface="+mn-cs"/>
              </a:rPr>
              <a:t>Today many are praying for the peace of Jerusalem due to the rising threat from Israel’s enemies. However, this exhortation to pray is not so Israel can live without conflict. It is so that Jerusalem can </a:t>
            </a:r>
            <a:r>
              <a:rPr lang="en-MY" sz="1200" b="0" i="0" u="none" strike="noStrike" kern="1200" dirty="0" err="1">
                <a:solidFill>
                  <a:schemeClr val="tx1"/>
                </a:solidFill>
                <a:effectLst/>
                <a:latin typeface="+mn-lt"/>
                <a:ea typeface="+mn-ea"/>
                <a:cs typeface="+mn-cs"/>
              </a:rPr>
              <a:t>fulfill</a:t>
            </a:r>
            <a:r>
              <a:rPr lang="en-MY" sz="1200" b="0" i="0" u="none" strike="noStrike" kern="1200" dirty="0">
                <a:solidFill>
                  <a:schemeClr val="tx1"/>
                </a:solidFill>
                <a:effectLst/>
                <a:latin typeface="+mn-lt"/>
                <a:ea typeface="+mn-ea"/>
                <a:cs typeface="+mn-cs"/>
              </a:rPr>
              <a:t> its destiny as set by the only One who can bring complete restoration to the city, which Jesus referred to as “The city of the great King.”</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Psalm 122:6-7 should serve as a prayer for Israel’s spiritual revival. Verse 7 says that we are praying for peace within Jerusalem’s walls and palaces. That is where true biblical peace is found — within. Pray for the fullness and completeness of Jerusalem. Pray that there may be such wholeness and safety found in her palaces that it overflows to others. From this perspective, it almost sounds like we are praying for the return of Israel’s Messiah, the Prince of Peace, to establish His throne in Jerusalem.</a:t>
            </a:r>
          </a:p>
          <a:p>
            <a:pPr fontAlgn="base"/>
            <a:r>
              <a:rPr lang="en-MY" sz="1200" kern="1200" dirty="0">
                <a:solidFill>
                  <a:schemeClr val="tx1"/>
                </a:solidFill>
                <a:effectLst/>
                <a:latin typeface="+mn-lt"/>
                <a:ea typeface="+mn-ea"/>
                <a:cs typeface="+mn-cs"/>
              </a:rPr>
              <a:t>“Blessed are the peacemakers, for they shall be called sons of God.” – Matthew 5:9</a:t>
            </a:r>
          </a:p>
          <a:p>
            <a:pPr fontAlgn="base"/>
            <a:r>
              <a:rPr lang="en-MY" sz="1200" b="0" i="0" u="none" strike="noStrike" kern="1200" dirty="0">
                <a:solidFill>
                  <a:schemeClr val="tx1"/>
                </a:solidFill>
                <a:effectLst/>
                <a:latin typeface="+mn-lt"/>
                <a:ea typeface="+mn-ea"/>
                <a:cs typeface="+mn-cs"/>
              </a:rPr>
              <a:t>In this verse, Jesus is not referring to mediators or political negotiators, but to those who carry an inward sense of the fullness and safety that is only available through son-ship with God. In the biblical Hebrew understanding of shalom, there is a point at which you have so much shalom that it spills out from you, and is repaid or rendered to others. And so, as you make others peaceful and inwardly complete, that makes you a peacemaker. Jesus said these peacemakers will be called sons of God. Jesus was called the Son of God. By sharing God’s uncontainable peace with others, we become just like Jesus.</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There are many other examples worthy of study regarding shalom. Peace is so much more than the world’s one-sided definition. We must find our understanding of it through the Bible, from the God of Israel. We will need it in the days ahead.</a:t>
            </a:r>
          </a:p>
          <a:p>
            <a:pPr fontAlgn="base"/>
            <a:r>
              <a:rPr lang="en-MY" sz="1200" b="0" i="0" u="none" strike="noStrike" kern="1200" dirty="0">
                <a:solidFill>
                  <a:schemeClr val="tx1"/>
                </a:solidFill>
                <a:effectLst/>
                <a:latin typeface="+mn-lt"/>
                <a:ea typeface="+mn-ea"/>
                <a:cs typeface="+mn-cs"/>
              </a:rPr>
              <a:t>“The LORD bless you from Zion, And may you see the prosperity of Jerusalem all the days of your life. Indeed, may you see your children’s children. Peace be upon Israel.” – Psalm 128:5-6</a:t>
            </a:r>
          </a:p>
          <a:p>
            <a:pPr fontAlgn="base"/>
            <a:r>
              <a:rPr lang="en-MY" sz="1200" b="1" i="0" u="none" strike="noStrike" kern="1200" cap="all" dirty="0">
                <a:solidFill>
                  <a:schemeClr val="tx1"/>
                </a:solidFill>
                <a:effectLst/>
                <a:latin typeface="+mn-lt"/>
                <a:ea typeface="+mn-ea"/>
                <a:cs typeface="+mn-cs"/>
                <a:hlinkClick r:id="rId3" tooltip="Doug Hershey"/>
              </a:rPr>
              <a:t>DOUG HERSHEY</a:t>
            </a:r>
            <a:endParaRPr lang="en-MY" sz="1200" b="1"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Doug Hershey shares from a perspective of historian and storyteller. His accounts of Israel, the Middle East and the awakening of Bible prophecy are as intriguing as they are rare. In his bestselling photo book, ISRAEL RISING, Doug tracks 2000 years of Israel’s history with over 100 then/now photo comparisons, all through the lens of biblical prophecy. Doug is the founder of Ezra Adventures, a boutique travel and education company, specializing in exclusive customized small group travel throughout Israel and the Middle East. For more info, go to </a:t>
            </a:r>
            <a:r>
              <a:rPr lang="en-MY" sz="1200" b="0" i="0" u="none" strike="noStrike" kern="1200" dirty="0" err="1">
                <a:solidFill>
                  <a:schemeClr val="tx1"/>
                </a:solidFill>
                <a:effectLst/>
                <a:latin typeface="+mn-lt"/>
                <a:ea typeface="+mn-ea"/>
                <a:cs typeface="+mn-cs"/>
              </a:rPr>
              <a:t>EzraAdventures.com</a:t>
            </a:r>
            <a:r>
              <a:rPr lang="en-MY" sz="1200" b="0" i="0" u="none" strike="noStrike" kern="1200" dirty="0">
                <a:solidFill>
                  <a:schemeClr val="tx1"/>
                </a:solidFill>
                <a:effectLst/>
                <a:latin typeface="+mn-lt"/>
                <a:ea typeface="+mn-ea"/>
                <a:cs typeface="+mn-cs"/>
              </a:rPr>
              <a:t> or keep up with Ezra Adventures on FB and IG.</a:t>
            </a:r>
          </a:p>
          <a:p>
            <a:endParaRPr lang="en-US" dirty="0"/>
          </a:p>
          <a:p>
            <a:endParaRPr lang="en-US" dirty="0"/>
          </a:p>
          <a:p>
            <a:r>
              <a:rPr lang="en-US" dirty="0"/>
              <a:t>https://</a:t>
            </a:r>
            <a:r>
              <a:rPr lang="en-US" dirty="0" err="1"/>
              <a:t>firm.org.il</a:t>
            </a:r>
            <a:r>
              <a:rPr lang="en-US" dirty="0"/>
              <a:t>/learn/the-meaning-of-shalom/</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32</a:t>
            </a:fld>
            <a:endParaRPr lang="en-US"/>
          </a:p>
        </p:txBody>
      </p:sp>
    </p:spTree>
    <p:extLst>
      <p:ext uri="{BB962C8B-B14F-4D97-AF65-F5344CB8AC3E}">
        <p14:creationId xmlns:p14="http://schemas.microsoft.com/office/powerpoint/2010/main" val="29562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(Baker Handbook on the Prophets) </a:t>
            </a:r>
            <a:r>
              <a:rPr lang="en-US" dirty="0" err="1"/>
              <a:t>saiah’s</a:t>
            </a:r>
            <a:r>
              <a:rPr lang="en-US" dirty="0"/>
              <a:t> prophetic career spanned at least four decades. God commissioned him to be a prophet in 740 </a:t>
            </a:r>
            <a:r>
              <a:rPr lang="en-US" dirty="0" err="1"/>
              <a:t>b.c.</a:t>
            </a:r>
            <a:r>
              <a:rPr lang="en-US" dirty="0"/>
              <a:t>, the year of King Uzziah’s death (see Isa. 6:1). His ministry continued through the reigns of Jotham and Ahaz and lasted well into the reign of King Hezekiah, who led Judah from 715–686 </a:t>
            </a:r>
            <a:r>
              <a:rPr lang="en-US" dirty="0" err="1"/>
              <a:t>b.c.</a:t>
            </a:r>
            <a:r>
              <a:rPr lang="en-US" dirty="0"/>
              <a:t> (see Isa. 1:1).</a:t>
            </a:r>
          </a:p>
          <a:p>
            <a:r>
              <a:rPr lang="en-US" dirty="0"/>
              <a:t>These were eventful times. The mighty Assyrian Empire was expanding westward and swallowing up smaller kingdoms like Israel and Judah. By 722 </a:t>
            </a:r>
            <a:r>
              <a:rPr lang="en-US" dirty="0" err="1"/>
              <a:t>b.c.</a:t>
            </a:r>
            <a:r>
              <a:rPr lang="en-US" dirty="0"/>
              <a:t>, the Assyrians had conquered Israel, taken its people into exile, and made its territory an Assyrian province. Judah also became an Assyrian subject. When Judah eventually rebelled, the Assyrians invaded the land (701 </a:t>
            </a:r>
            <a:r>
              <a:rPr lang="en-US" dirty="0" err="1"/>
              <a:t>b.c.</a:t>
            </a:r>
            <a:r>
              <a:rPr lang="en-US" dirty="0"/>
              <a:t>) and conquered the region surrounding Jerusalem. Only the Lord’s miraculous intervention, in response to King Hezekiah’s prayer, saved the city (see Isa. 36–37). Isaiah lived through all of this, prophesying these events and challenging God’s people to repent.</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5</a:t>
            </a:fld>
            <a:endParaRPr lang="en-US"/>
          </a:p>
        </p:txBody>
      </p:sp>
    </p:spTree>
    <p:extLst>
      <p:ext uri="{BB962C8B-B14F-4D97-AF65-F5344CB8AC3E}">
        <p14:creationId xmlns:p14="http://schemas.microsoft.com/office/powerpoint/2010/main" val="18626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3B7C1-B6F4-CF4E-B067-73201571F29D}" type="slidenum">
              <a:rPr lang="en-US" smtClean="0"/>
              <a:t>33</a:t>
            </a:fld>
            <a:endParaRPr lang="en-US"/>
          </a:p>
        </p:txBody>
      </p:sp>
    </p:spTree>
    <p:extLst>
      <p:ext uri="{BB962C8B-B14F-4D97-AF65-F5344CB8AC3E}">
        <p14:creationId xmlns:p14="http://schemas.microsoft.com/office/powerpoint/2010/main" val="831871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i="1" dirty="0"/>
              <a:t>When God created the heavens and the earth, he wove it all together like a million silk threads forming a dazzling garment never before seen – each thread passing over, under and around millions of others to create a perfectly complementary, tightly-woven interdependent, amazing whole. This wondrous webbing together of God and man and all of creation is what the Hebrew prophets called shalom. Shalom is a word packed with hope for a broken, bruised, and wounded world. It speaks of wholeness, right relationships, justice, salvation, and righteousness, all of which can be missed when we simply read the English word, ‘peace.’ God’s intention for every community is that his shalom would reign.</a:t>
            </a:r>
            <a:endParaRPr lang="en-US" dirty="0"/>
          </a:p>
          <a:p>
            <a:endParaRPr lang="en-US" dirty="0"/>
          </a:p>
          <a:p>
            <a:endParaRPr lang="en-US" dirty="0"/>
          </a:p>
          <a:p>
            <a:r>
              <a:rPr lang="en-MY" dirty="0"/>
              <a:t>N.T. Wright says that the healing miracles of Jesus are the gift of God’s </a:t>
            </a:r>
            <a:r>
              <a:rPr lang="en-MY" i="1" dirty="0"/>
              <a:t>shalom.  </a:t>
            </a:r>
            <a:r>
              <a:rPr lang="en-MY" dirty="0"/>
              <a:t>Shalom is a Hebrew word packed with meaning: it most literally means “peace,” but in the broader Biblical context, refers to God’s “goodness,” His “soundness” and His “wholeness.”</a:t>
            </a:r>
          </a:p>
          <a:p>
            <a:endParaRPr lang="en-MY" dirty="0"/>
          </a:p>
          <a:p>
            <a:r>
              <a:rPr lang="en-MY" dirty="0"/>
              <a:t>Cornelius Plantinga defined sin as “the vandalism of God’s shalom.”  Jesus came to put back together what had been broken.</a:t>
            </a:r>
            <a:endParaRPr lang="en-US"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34</a:t>
            </a:fld>
            <a:endParaRPr lang="en-US"/>
          </a:p>
        </p:txBody>
      </p:sp>
    </p:spTree>
    <p:extLst>
      <p:ext uri="{BB962C8B-B14F-4D97-AF65-F5344CB8AC3E}">
        <p14:creationId xmlns:p14="http://schemas.microsoft.com/office/powerpoint/2010/main" val="2694518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land is filled with horses,</a:t>
            </a:r>
          </a:p>
          <a:p>
            <a:r>
              <a:rPr lang="en-US" dirty="0"/>
              <a:t>and there is no end to their chariots.</a:t>
            </a:r>
          </a:p>
        </p:txBody>
      </p:sp>
      <p:sp>
        <p:nvSpPr>
          <p:cNvPr id="4" name="Slide Number Placeholder 3"/>
          <p:cNvSpPr>
            <a:spLocks noGrp="1"/>
          </p:cNvSpPr>
          <p:nvPr>
            <p:ph type="sldNum" sz="quarter" idx="5"/>
          </p:nvPr>
        </p:nvSpPr>
        <p:spPr/>
        <p:txBody>
          <a:bodyPr/>
          <a:lstStyle/>
          <a:p>
            <a:fld id="{FF0B8CA4-D104-F447-924A-1D536E43B000}" type="slidenum">
              <a:rPr lang="en-US" smtClean="0"/>
              <a:t>36</a:t>
            </a:fld>
            <a:endParaRPr lang="en-US"/>
          </a:p>
        </p:txBody>
      </p:sp>
    </p:spTree>
    <p:extLst>
      <p:ext uri="{BB962C8B-B14F-4D97-AF65-F5344CB8AC3E}">
        <p14:creationId xmlns:p14="http://schemas.microsoft.com/office/powerpoint/2010/main" val="228194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Making a grab for Moral autonomy …I will decide what is right and wrong , I am not going to be told what is right or wrong and that is a form of idolatry because the only person who could possibly know all the consequences of any action is God alone hence you are putting yourself in the position that only God can take. Then we tend to make decisions that </a:t>
            </a:r>
            <a:r>
              <a:rPr lang="en-US" dirty="0" err="1"/>
              <a:t>favour</a:t>
            </a:r>
            <a:r>
              <a:rPr lang="en-US" dirty="0"/>
              <a:t> ourselves and not for others. Hence this will be competitive and brings you to clash with all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 you let your 13 year old take the wheel of your BMW …..he can his legs are long enough to reach the pedal, eyes are </a:t>
            </a:r>
            <a:r>
              <a:rPr lang="en-US" dirty="0" err="1"/>
              <a:t>birght</a:t>
            </a:r>
            <a:r>
              <a:rPr lang="en-US" dirty="0"/>
              <a:t> enough to see the hazards ahead …he does not have the knowledge of the law nor the possible </a:t>
            </a:r>
            <a:r>
              <a:rPr lang="en-US" dirty="0" err="1"/>
              <a:t>consequwncws</a:t>
            </a:r>
            <a:r>
              <a:rPr lang="en-US" dirty="0"/>
              <a:t> of every action he decides….he may decide to drive up the wrong way in a one way street. </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38</a:t>
            </a:fld>
            <a:endParaRPr lang="en-US"/>
          </a:p>
        </p:txBody>
      </p:sp>
    </p:spTree>
    <p:extLst>
      <p:ext uri="{BB962C8B-B14F-4D97-AF65-F5344CB8AC3E}">
        <p14:creationId xmlns:p14="http://schemas.microsoft.com/office/powerpoint/2010/main" val="2503138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Decisions above her pay grade</a:t>
            </a:r>
          </a:p>
        </p:txBody>
      </p:sp>
      <p:sp>
        <p:nvSpPr>
          <p:cNvPr id="4" name="Slide Number Placeholder 3"/>
          <p:cNvSpPr>
            <a:spLocks noGrp="1"/>
          </p:cNvSpPr>
          <p:nvPr>
            <p:ph type="sldNum" sz="quarter" idx="5"/>
          </p:nvPr>
        </p:nvSpPr>
        <p:spPr/>
        <p:txBody>
          <a:bodyPr/>
          <a:lstStyle/>
          <a:p>
            <a:fld id="{06E3ECCF-373C-C34D-8D13-1C2DC98064F0}" type="slidenum">
              <a:rPr lang="en-US" smtClean="0"/>
              <a:t>39</a:t>
            </a:fld>
            <a:endParaRPr lang="en-US"/>
          </a:p>
        </p:txBody>
      </p:sp>
    </p:spTree>
    <p:extLst>
      <p:ext uri="{BB962C8B-B14F-4D97-AF65-F5344CB8AC3E}">
        <p14:creationId xmlns:p14="http://schemas.microsoft.com/office/powerpoint/2010/main" val="1458688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I offer you a job that pays double the money …you take it for sure it is a no brainer </a:t>
            </a:r>
          </a:p>
        </p:txBody>
      </p:sp>
      <p:sp>
        <p:nvSpPr>
          <p:cNvPr id="4" name="Slide Number Placeholder 3"/>
          <p:cNvSpPr>
            <a:spLocks noGrp="1"/>
          </p:cNvSpPr>
          <p:nvPr>
            <p:ph type="sldNum" sz="quarter" idx="5"/>
          </p:nvPr>
        </p:nvSpPr>
        <p:spPr/>
        <p:txBody>
          <a:bodyPr/>
          <a:lstStyle/>
          <a:p>
            <a:fld id="{06E3ECCF-373C-C34D-8D13-1C2DC98064F0}" type="slidenum">
              <a:rPr lang="en-US" smtClean="0"/>
              <a:t>41</a:t>
            </a:fld>
            <a:endParaRPr lang="en-US"/>
          </a:p>
        </p:txBody>
      </p:sp>
    </p:spTree>
    <p:extLst>
      <p:ext uri="{BB962C8B-B14F-4D97-AF65-F5344CB8AC3E}">
        <p14:creationId xmlns:p14="http://schemas.microsoft.com/office/powerpoint/2010/main" val="3386815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42</a:t>
            </a:fld>
            <a:endParaRPr lang="en-US"/>
          </a:p>
        </p:txBody>
      </p:sp>
    </p:spTree>
    <p:extLst>
      <p:ext uri="{BB962C8B-B14F-4D97-AF65-F5344CB8AC3E}">
        <p14:creationId xmlns:p14="http://schemas.microsoft.com/office/powerpoint/2010/main" val="2573223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Tuan (1980:474) states that: “our fragile sense of self needs support and this we get by having and possessing </a:t>
            </a:r>
          </a:p>
          <a:p>
            <a:r>
              <a:rPr lang="en-MY" dirty="0"/>
              <a:t>things because, to a large degree, we are what we have”. </a:t>
            </a:r>
          </a:p>
          <a:p>
            <a:r>
              <a:rPr lang="en-MY" dirty="0"/>
              <a:t>Burroughs and </a:t>
            </a:r>
            <a:r>
              <a:rPr lang="en-MY" dirty="0" err="1"/>
              <a:t>Rindfleisch</a:t>
            </a:r>
            <a:r>
              <a:rPr lang="en-MY" dirty="0"/>
              <a:t> (1997) found that material objects can be instrumental in reducing the stress </a:t>
            </a:r>
          </a:p>
          <a:p>
            <a:r>
              <a:rPr lang="en-MY" dirty="0"/>
              <a:t>children face when parents separate or divorce because the material possessions can restore a sense of </a:t>
            </a:r>
          </a:p>
          <a:p>
            <a:r>
              <a:rPr lang="en-MY" dirty="0"/>
              <a:t>stability, permanence, identity, control and a positive self-image. </a:t>
            </a:r>
            <a:r>
              <a:rPr lang="en-MY" dirty="0" err="1"/>
              <a:t>Brouskeli</a:t>
            </a:r>
            <a:r>
              <a:rPr lang="en-MY" dirty="0"/>
              <a:t> &amp; </a:t>
            </a:r>
            <a:r>
              <a:rPr lang="en-MY" dirty="0" err="1"/>
              <a:t>Loumakou</a:t>
            </a:r>
            <a:r>
              <a:rPr lang="en-MY" dirty="0"/>
              <a:t>, (2014) also view </a:t>
            </a:r>
          </a:p>
          <a:p>
            <a:r>
              <a:rPr lang="en-MY" dirty="0"/>
              <a:t>materialism as a means of reducing stress. Claxton and Murray (1994) state that human self-concept or </a:t>
            </a:r>
          </a:p>
          <a:p>
            <a:r>
              <a:rPr lang="en-MY" dirty="0"/>
              <a:t>identity resides in highly valued objects more than in individuals. </a:t>
            </a:r>
            <a:r>
              <a:rPr lang="en-MY" dirty="0" err="1"/>
              <a:t>Rochberg</a:t>
            </a:r>
            <a:r>
              <a:rPr lang="en-MY" dirty="0"/>
              <a:t>-Halton (1984:335) thus states </a:t>
            </a:r>
          </a:p>
          <a:p>
            <a:r>
              <a:rPr lang="en-MY" dirty="0"/>
              <a:t>that: </a:t>
            </a:r>
          </a:p>
          <a:p>
            <a:r>
              <a:rPr lang="en-MY" dirty="0"/>
              <a:t>“valued material possessions … act as signs of the self that are essential in their own right for its continued </a:t>
            </a:r>
          </a:p>
          <a:p>
            <a:r>
              <a:rPr lang="en-MY" dirty="0"/>
              <a:t>cultivation, and hence the world of meaning that we create for ourselves”. </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43</a:t>
            </a:fld>
            <a:endParaRPr lang="en-US"/>
          </a:p>
        </p:txBody>
      </p:sp>
    </p:spTree>
    <p:extLst>
      <p:ext uri="{BB962C8B-B14F-4D97-AF65-F5344CB8AC3E}">
        <p14:creationId xmlns:p14="http://schemas.microsoft.com/office/powerpoint/2010/main" val="183784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1" kern="1200" dirty="0">
                <a:solidFill>
                  <a:schemeClr val="tx1"/>
                </a:solidFill>
                <a:effectLst/>
                <a:latin typeface="+mn-lt"/>
                <a:ea typeface="+mn-ea"/>
                <a:cs typeface="+mn-cs"/>
              </a:rPr>
              <a:t>Jack Ma, China's richest man, was happier earning $12 a month than he is as a billionaire</a:t>
            </a:r>
          </a:p>
          <a:p>
            <a:pPr fontAlgn="base"/>
            <a:r>
              <a:rPr lang="en-MY" sz="1200" b="0" kern="1200" dirty="0">
                <a:solidFill>
                  <a:schemeClr val="tx1"/>
                </a:solidFill>
                <a:effectLst/>
                <a:latin typeface="+mn-lt"/>
                <a:ea typeface="+mn-ea"/>
                <a:cs typeface="+mn-cs"/>
              </a:rPr>
              <a:t>'The money I have today is a responsibility. It's the trust of people on me'</a:t>
            </a:r>
          </a:p>
          <a:p>
            <a:pPr fontAlgn="base"/>
            <a:r>
              <a:rPr lang="en-MY" sz="1200" b="1" u="none" strike="noStrike" kern="1200" dirty="0">
                <a:solidFill>
                  <a:schemeClr val="tx1"/>
                </a:solidFill>
                <a:effectLst/>
                <a:latin typeface="+mn-lt"/>
                <a:ea typeface="+mn-ea"/>
                <a:cs typeface="+mn-cs"/>
                <a:hlinkClick r:id="rId3" tooltip="Lisa Eadicicco"/>
              </a:rPr>
              <a:t>Lisa Eadicicco</a:t>
            </a:r>
            <a:r>
              <a:rPr lang="en-MY" sz="1200" b="0" kern="1200" dirty="0">
                <a:solidFill>
                  <a:schemeClr val="tx1"/>
                </a:solidFill>
                <a:effectLst/>
                <a:latin typeface="+mn-lt"/>
                <a:ea typeface="+mn-ea"/>
                <a:cs typeface="+mn-cs"/>
              </a:rPr>
              <a:t>,</a:t>
            </a:r>
          </a:p>
          <a:p>
            <a:pPr fontAlgn="base"/>
            <a:r>
              <a:rPr lang="en-MY" sz="1200" b="1" u="none" strike="noStrike" kern="1200" dirty="0">
                <a:solidFill>
                  <a:schemeClr val="tx1"/>
                </a:solidFill>
                <a:effectLst/>
                <a:latin typeface="+mn-lt"/>
                <a:ea typeface="+mn-ea"/>
                <a:cs typeface="+mn-cs"/>
                <a:hlinkClick r:id="rId4" tooltip="Business Insider"/>
              </a:rPr>
              <a:t>Business Insider</a:t>
            </a:r>
            <a:endParaRPr lang="en-MY" sz="1200" b="0" kern="1200" dirty="0">
              <a:solidFill>
                <a:schemeClr val="tx1"/>
              </a:solidFill>
              <a:effectLst/>
              <a:latin typeface="+mn-lt"/>
              <a:ea typeface="+mn-ea"/>
              <a:cs typeface="+mn-cs"/>
            </a:endParaRPr>
          </a:p>
          <a:p>
            <a:pPr fontAlgn="base"/>
            <a:r>
              <a:rPr lang="en-MY" sz="1200" b="0" kern="1200" dirty="0">
                <a:solidFill>
                  <a:schemeClr val="tx1"/>
                </a:solidFill>
                <a:effectLst/>
                <a:latin typeface="+mn-lt"/>
                <a:ea typeface="+mn-ea"/>
                <a:cs typeface="+mn-cs"/>
              </a:rPr>
              <a:t>Wednesday 3 January 2018 13:43 </a:t>
            </a:r>
          </a:p>
          <a:p>
            <a:pPr fontAlgn="base"/>
            <a:r>
              <a:rPr lang="en-MY" sz="1200" kern="1200" dirty="0">
                <a:solidFill>
                  <a:schemeClr val="tx1"/>
                </a:solidFill>
                <a:effectLst/>
                <a:latin typeface="+mn-lt"/>
                <a:ea typeface="+mn-ea"/>
                <a:cs typeface="+mn-cs"/>
              </a:rPr>
              <a:t>The entrepreneur established his e-commerce business in 1999 </a:t>
            </a:r>
            <a:r>
              <a:rPr lang="en-MY" sz="1200" i="1" kern="1200" dirty="0">
                <a:solidFill>
                  <a:schemeClr val="tx1"/>
                </a:solidFill>
                <a:effectLst/>
                <a:latin typeface="+mn-lt"/>
                <a:ea typeface="+mn-ea"/>
                <a:cs typeface="+mn-cs"/>
              </a:rPr>
              <a:t>( Juan </a:t>
            </a:r>
            <a:r>
              <a:rPr lang="en-MY" sz="1200" i="1" kern="1200" dirty="0" err="1">
                <a:solidFill>
                  <a:schemeClr val="tx1"/>
                </a:solidFill>
                <a:effectLst/>
                <a:latin typeface="+mn-lt"/>
                <a:ea typeface="+mn-ea"/>
                <a:cs typeface="+mn-cs"/>
              </a:rPr>
              <a:t>Mabromata</a:t>
            </a:r>
            <a:r>
              <a:rPr lang="en-MY" sz="1200" i="1" kern="1200" dirty="0">
                <a:solidFill>
                  <a:schemeClr val="tx1"/>
                </a:solidFill>
                <a:effectLst/>
                <a:latin typeface="+mn-lt"/>
                <a:ea typeface="+mn-ea"/>
                <a:cs typeface="+mn-cs"/>
              </a:rPr>
              <a:t>/AFP/Getty Images )</a:t>
            </a:r>
            <a:endParaRPr lang="en-MY" sz="1200" kern="1200" dirty="0">
              <a:solidFill>
                <a:schemeClr val="tx1"/>
              </a:solidFill>
              <a:effectLst/>
              <a:latin typeface="+mn-lt"/>
              <a:ea typeface="+mn-ea"/>
              <a:cs typeface="+mn-cs"/>
            </a:endParaRPr>
          </a:p>
          <a:p>
            <a:pPr fontAlgn="base"/>
            <a:r>
              <a:rPr lang="en-MY" sz="1200" kern="1200" dirty="0">
                <a:solidFill>
                  <a:schemeClr val="tx1"/>
                </a:solidFill>
                <a:effectLst/>
                <a:latin typeface="+mn-lt"/>
                <a:ea typeface="+mn-ea"/>
                <a:cs typeface="+mn-cs"/>
              </a:rPr>
              <a:t>Jack Ma, the founder and executive chairman of </a:t>
            </a:r>
            <a:r>
              <a:rPr lang="en-MY" sz="1200" u="none" strike="noStrike" kern="1200" dirty="0">
                <a:solidFill>
                  <a:schemeClr val="tx1"/>
                </a:solidFill>
                <a:effectLst/>
                <a:latin typeface="+mn-lt"/>
                <a:ea typeface="+mn-ea"/>
                <a:cs typeface="+mn-cs"/>
                <a:hlinkClick r:id="rId5"/>
              </a:rPr>
              <a:t>Alibaba</a:t>
            </a:r>
            <a:r>
              <a:rPr lang="en-MY" sz="1200" kern="1200" dirty="0">
                <a:solidFill>
                  <a:schemeClr val="tx1"/>
                </a:solidFill>
                <a:effectLst/>
                <a:latin typeface="+mn-lt"/>
                <a:ea typeface="+mn-ea"/>
                <a:cs typeface="+mn-cs"/>
              </a:rPr>
              <a:t>, became the richest man in </a:t>
            </a:r>
            <a:r>
              <a:rPr lang="en-MY" sz="1200" u="none" strike="noStrike" kern="1200" dirty="0">
                <a:solidFill>
                  <a:schemeClr val="tx1"/>
                </a:solidFill>
                <a:effectLst/>
                <a:latin typeface="+mn-lt"/>
                <a:ea typeface="+mn-ea"/>
                <a:cs typeface="+mn-cs"/>
                <a:hlinkClick r:id="rId6"/>
              </a:rPr>
              <a:t>China</a:t>
            </a:r>
            <a:r>
              <a:rPr lang="en-MY" sz="1200" kern="1200" dirty="0">
                <a:solidFill>
                  <a:schemeClr val="tx1"/>
                </a:solidFill>
                <a:effectLst/>
                <a:latin typeface="+mn-lt"/>
                <a:ea typeface="+mn-ea"/>
                <a:cs typeface="+mn-cs"/>
              </a:rPr>
              <a:t> after Alibaba </a:t>
            </a:r>
            <a:r>
              <a:rPr lang="en-MY" sz="1200" kern="1200" dirty="0" err="1">
                <a:solidFill>
                  <a:schemeClr val="tx1"/>
                </a:solidFill>
                <a:effectLst/>
                <a:latin typeface="+mn-lt"/>
                <a:ea typeface="+mn-ea"/>
                <a:cs typeface="+mn-cs"/>
              </a:rPr>
              <a:t>IPO'd</a:t>
            </a:r>
            <a:r>
              <a:rPr lang="en-MY" sz="1200" kern="1200" dirty="0">
                <a:solidFill>
                  <a:schemeClr val="tx1"/>
                </a:solidFill>
                <a:effectLst/>
                <a:latin typeface="+mn-lt"/>
                <a:ea typeface="+mn-ea"/>
                <a:cs typeface="+mn-cs"/>
              </a:rPr>
              <a:t> for a record $25bn last September.</a:t>
            </a:r>
          </a:p>
          <a:p>
            <a:pPr fontAlgn="base"/>
            <a:r>
              <a:rPr lang="en-MY" sz="1200" kern="1200" dirty="0">
                <a:solidFill>
                  <a:schemeClr val="tx1"/>
                </a:solidFill>
                <a:effectLst/>
                <a:latin typeface="+mn-lt"/>
                <a:ea typeface="+mn-ea"/>
                <a:cs typeface="+mn-cs"/>
              </a:rPr>
              <a:t>But Mr Ma was just as happy — perhaps even happier — when he was barely making any money right out of college.</a:t>
            </a:r>
          </a:p>
          <a:p>
            <a:pPr fontAlgn="base"/>
            <a:r>
              <a:rPr lang="en-MY" sz="1200" kern="1200" dirty="0">
                <a:solidFill>
                  <a:schemeClr val="tx1"/>
                </a:solidFill>
                <a:effectLst/>
                <a:latin typeface="+mn-lt"/>
                <a:ea typeface="+mn-ea"/>
                <a:cs typeface="+mn-cs"/>
              </a:rPr>
              <a:t>After graduating in 1988, he worked as an English teacher at a local university in his hometown of Hangzhou, China. He only made $12 (£8.80) a month, according to the documentary about his life called </a:t>
            </a:r>
            <a:r>
              <a:rPr lang="en-MY" sz="1200" i="1" kern="1200" dirty="0">
                <a:solidFill>
                  <a:schemeClr val="tx1"/>
                </a:solidFill>
                <a:effectLst/>
                <a:latin typeface="+mn-lt"/>
                <a:ea typeface="+mn-ea"/>
                <a:cs typeface="+mn-cs"/>
              </a:rPr>
              <a:t>Crocodile in the Yangtze</a:t>
            </a:r>
            <a:r>
              <a:rPr lang="en-MY" sz="1200" kern="1200" dirty="0">
                <a:solidFill>
                  <a:schemeClr val="tx1"/>
                </a:solidFill>
                <a:effectLst/>
                <a:latin typeface="+mn-lt"/>
                <a:ea typeface="+mn-ea"/>
                <a:cs typeface="+mn-cs"/>
              </a:rPr>
              <a:t>.</a:t>
            </a:r>
          </a:p>
          <a:p>
            <a:pPr fontAlgn="base"/>
            <a:r>
              <a:rPr lang="en-MY" sz="1200" u="none" strike="noStrike" kern="1200" dirty="0">
                <a:solidFill>
                  <a:schemeClr val="tx1"/>
                </a:solidFill>
                <a:effectLst/>
                <a:latin typeface="+mn-lt"/>
                <a:ea typeface="+mn-ea"/>
                <a:cs typeface="+mn-cs"/>
              </a:rPr>
              <a:t>    TOP ARTICLES4/5READ </a:t>
            </a:r>
            <a:r>
              <a:rPr lang="en-MY" sz="1200" u="none" strike="noStrike" kern="1200" dirty="0" err="1">
                <a:solidFill>
                  <a:schemeClr val="tx1"/>
                </a:solidFill>
                <a:effectLst/>
                <a:latin typeface="+mn-lt"/>
                <a:ea typeface="+mn-ea"/>
                <a:cs typeface="+mn-cs"/>
              </a:rPr>
              <a:t>MOREAndrew</a:t>
            </a:r>
            <a:r>
              <a:rPr lang="en-MY" sz="1200" u="none" strike="noStrike" kern="1200" dirty="0">
                <a:solidFill>
                  <a:schemeClr val="tx1"/>
                </a:solidFill>
                <a:effectLst/>
                <a:latin typeface="+mn-lt"/>
                <a:ea typeface="+mn-ea"/>
                <a:cs typeface="+mn-cs"/>
              </a:rPr>
              <a:t> Garfield: 'The Kardashian effect is sick-inducing'</a:t>
            </a:r>
          </a:p>
          <a:p>
            <a:pPr fontAlgn="base"/>
            <a:r>
              <a:rPr lang="en-MY" sz="1200" b="1" i="0" kern="1200" dirty="0">
                <a:solidFill>
                  <a:schemeClr val="tx1"/>
                </a:solidFill>
                <a:effectLst/>
                <a:latin typeface="+mn-lt"/>
                <a:ea typeface="+mn-ea"/>
                <a:cs typeface="+mn-cs"/>
              </a:rPr>
              <a:t>Read more</a:t>
            </a:r>
          </a:p>
          <a:p>
            <a:pPr fontAlgn="base"/>
            <a:r>
              <a:rPr lang="en-MY" sz="1200" b="1" u="none" strike="noStrike" kern="1200" dirty="0">
                <a:solidFill>
                  <a:schemeClr val="tx1"/>
                </a:solidFill>
                <a:effectLst/>
                <a:latin typeface="+mn-lt"/>
                <a:ea typeface="+mn-ea"/>
                <a:cs typeface="+mn-cs"/>
                <a:hlinkClick r:id="rId7"/>
              </a:rPr>
              <a:t>Ford to test online car sales in China with new Alibaba deal</a:t>
            </a:r>
            <a:endParaRPr lang="en-MY" sz="1200" kern="1200" dirty="0">
              <a:solidFill>
                <a:schemeClr val="tx1"/>
              </a:solidFill>
              <a:effectLst/>
              <a:latin typeface="+mn-lt"/>
              <a:ea typeface="+mn-ea"/>
              <a:cs typeface="+mn-cs"/>
            </a:endParaRPr>
          </a:p>
          <a:p>
            <a:pPr fontAlgn="base"/>
            <a:r>
              <a:rPr lang="en-MY" sz="1200" b="1" u="none" strike="noStrike" kern="1200" dirty="0">
                <a:solidFill>
                  <a:schemeClr val="tx1"/>
                </a:solidFill>
                <a:effectLst/>
                <a:latin typeface="+mn-lt"/>
                <a:ea typeface="+mn-ea"/>
                <a:cs typeface="+mn-cs"/>
                <a:hlinkClick r:id="rId8"/>
              </a:rPr>
              <a:t>What Alibaba Is Planning to Do With Its New $15 Billion R&amp;D Budget</a:t>
            </a:r>
            <a:endParaRPr lang="en-MY" sz="1200" kern="1200" dirty="0">
              <a:solidFill>
                <a:schemeClr val="tx1"/>
              </a:solidFill>
              <a:effectLst/>
              <a:latin typeface="+mn-lt"/>
              <a:ea typeface="+mn-ea"/>
              <a:cs typeface="+mn-cs"/>
            </a:endParaRPr>
          </a:p>
          <a:p>
            <a:pPr fontAlgn="base"/>
            <a:r>
              <a:rPr lang="en-MY" sz="1200" b="1" u="none" strike="noStrike" kern="1200" dirty="0">
                <a:solidFill>
                  <a:schemeClr val="tx1"/>
                </a:solidFill>
                <a:effectLst/>
                <a:latin typeface="+mn-lt"/>
                <a:ea typeface="+mn-ea"/>
                <a:cs typeface="+mn-cs"/>
                <a:hlinkClick r:id="rId9"/>
              </a:rPr>
              <a:t>Alibaba Opens Ikea-Like Furniture Store in China</a:t>
            </a:r>
            <a:endParaRPr lang="en-MY" sz="1200" kern="1200" dirty="0">
              <a:solidFill>
                <a:schemeClr val="tx1"/>
              </a:solidFill>
              <a:effectLst/>
              <a:latin typeface="+mn-lt"/>
              <a:ea typeface="+mn-ea"/>
              <a:cs typeface="+mn-cs"/>
            </a:endParaRPr>
          </a:p>
          <a:p>
            <a:pPr fontAlgn="base"/>
            <a:r>
              <a:rPr lang="en-MY" sz="1200" kern="1200" dirty="0">
                <a:solidFill>
                  <a:schemeClr val="tx1"/>
                </a:solidFill>
                <a:effectLst/>
                <a:latin typeface="+mn-lt"/>
                <a:ea typeface="+mn-ea"/>
                <a:cs typeface="+mn-cs"/>
              </a:rPr>
              <a:t>When speaking at a luncheon with the Economics Club of </a:t>
            </a:r>
            <a:r>
              <a:rPr lang="en-MY" sz="1200" u="none" strike="noStrike" kern="1200" dirty="0">
                <a:solidFill>
                  <a:schemeClr val="tx1"/>
                </a:solidFill>
                <a:effectLst/>
                <a:latin typeface="+mn-lt"/>
                <a:ea typeface="+mn-ea"/>
                <a:cs typeface="+mn-cs"/>
                <a:hlinkClick r:id="rId10"/>
              </a:rPr>
              <a:t>New York</a:t>
            </a:r>
            <a:r>
              <a:rPr lang="en-MY" sz="1200" kern="1200" dirty="0">
                <a:solidFill>
                  <a:schemeClr val="tx1"/>
                </a:solidFill>
                <a:effectLst/>
                <a:latin typeface="+mn-lt"/>
                <a:ea typeface="+mn-ea"/>
                <a:cs typeface="+mn-cs"/>
              </a:rPr>
              <a:t>, Mr Ma referred to this period as the "best life I had."</a:t>
            </a:r>
          </a:p>
          <a:p>
            <a:pPr fontAlgn="base"/>
            <a:r>
              <a:rPr lang="en-MY" sz="1200" kern="1200" dirty="0">
                <a:solidFill>
                  <a:schemeClr val="tx1"/>
                </a:solidFill>
                <a:effectLst/>
                <a:latin typeface="+mn-lt"/>
                <a:ea typeface="+mn-ea"/>
                <a:cs typeface="+mn-cs"/>
              </a:rPr>
              <a:t>When you don't have much money, you know how to spend it, he explained. But once you become a billionaire, you have a lot of responsibility.</a:t>
            </a:r>
          </a:p>
          <a:p>
            <a:pPr fontAlgn="base"/>
            <a:r>
              <a:rPr lang="en-MY" sz="1200" kern="1200" dirty="0">
                <a:solidFill>
                  <a:schemeClr val="tx1"/>
                </a:solidFill>
                <a:effectLst/>
                <a:latin typeface="+mn-lt"/>
                <a:ea typeface="+mn-ea"/>
                <a:cs typeface="+mn-cs"/>
              </a:rPr>
              <a:t>"If you have less than $1m (£737,000), you know how to spend the money," he said during Tuesday's speech. "[At] $1bn (£737m), that's not your money...The money I have today is a responsibility. It's the trust of people on me."</a:t>
            </a:r>
          </a:p>
          <a:p>
            <a:pPr fontAlgn="base"/>
            <a:r>
              <a:rPr lang="en-MY" sz="1200" kern="1200" dirty="0">
                <a:solidFill>
                  <a:schemeClr val="tx1"/>
                </a:solidFill>
                <a:effectLst/>
                <a:latin typeface="+mn-lt"/>
                <a:ea typeface="+mn-ea"/>
                <a:cs typeface="+mn-cs"/>
              </a:rPr>
              <a:t>Mr Ma says he feels a need to spend his money "on behalf of the society."</a:t>
            </a:r>
          </a:p>
          <a:p>
            <a:pPr fontAlgn="base"/>
            <a:r>
              <a:rPr lang="en-MY" sz="1200" kern="1200" dirty="0">
                <a:solidFill>
                  <a:schemeClr val="tx1"/>
                </a:solidFill>
                <a:effectLst/>
                <a:latin typeface="+mn-lt"/>
                <a:ea typeface="+mn-ea"/>
                <a:cs typeface="+mn-cs"/>
              </a:rPr>
              <a:t>"I spend it our way," he said. "It's a trust."</a:t>
            </a:r>
          </a:p>
          <a:p>
            <a:pPr fontAlgn="base"/>
            <a:r>
              <a:rPr lang="en-MY" sz="1200" b="1" kern="1200" dirty="0">
                <a:solidFill>
                  <a:schemeClr val="tx1"/>
                </a:solidFill>
                <a:effectLst/>
                <a:latin typeface="+mn-lt"/>
                <a:ea typeface="+mn-ea"/>
                <a:cs typeface="+mn-cs"/>
              </a:rPr>
              <a:t>World news in pictures</a:t>
            </a:r>
          </a:p>
          <a:p>
            <a:pPr fontAlgn="base"/>
            <a:r>
              <a:rPr lang="en-MY" sz="1200" b="1" i="0" kern="1200" dirty="0">
                <a:solidFill>
                  <a:schemeClr val="tx1"/>
                </a:solidFill>
                <a:effectLst/>
                <a:latin typeface="+mn-lt"/>
                <a:ea typeface="+mn-ea"/>
                <a:cs typeface="+mn-cs"/>
              </a:rPr>
              <a:t>Show all 50</a:t>
            </a:r>
          </a:p>
          <a:p>
            <a:pPr fontAlgn="base"/>
            <a:r>
              <a:rPr lang="en-MY" sz="1200" kern="1200" dirty="0">
                <a:solidFill>
                  <a:schemeClr val="tx1"/>
                </a:solidFill>
                <a:effectLst/>
                <a:latin typeface="+mn-lt"/>
                <a:ea typeface="+mn-ea"/>
                <a:cs typeface="+mn-cs"/>
              </a:rPr>
              <a:t>This isn't the first time Mr Ma has spoken about the burden of being a billionaire. When speaking at a panel at the Clinton Global Initiative in New York, he referred to his days as an English teacher as "fantastic," according to CNN Money. He said anyone with $1m (£737,000)  is "lucky," but when you reach $10m (£7.4m), "you've got troubles." </a:t>
            </a:r>
          </a:p>
          <a:p>
            <a:pPr fontAlgn="base"/>
            <a:r>
              <a:rPr lang="en-MY" sz="1200" kern="1200" dirty="0">
                <a:solidFill>
                  <a:schemeClr val="tx1"/>
                </a:solidFill>
                <a:effectLst/>
                <a:latin typeface="+mn-lt"/>
                <a:ea typeface="+mn-ea"/>
                <a:cs typeface="+mn-cs"/>
              </a:rPr>
              <a:t>After Alibaba's IPO, he told CNBC that the pressure that comes with the responsibility gets to him, especially now that the world is focusing on Alibaba's stock price.</a:t>
            </a:r>
          </a:p>
          <a:p>
            <a:pPr fontAlgn="base"/>
            <a:r>
              <a:rPr lang="en-MY" sz="1200" kern="1200" dirty="0">
                <a:solidFill>
                  <a:schemeClr val="tx1"/>
                </a:solidFill>
                <a:effectLst/>
                <a:latin typeface="+mn-lt"/>
                <a:ea typeface="+mn-ea"/>
                <a:cs typeface="+mn-cs"/>
              </a:rPr>
              <a:t>"IPO is great because ... I'm happy with the results," he said to CNBC. "But honestly, I think when people think too highly of you, you have the responsibility to calm down and be yourself."</a:t>
            </a:r>
          </a:p>
          <a:p>
            <a:r>
              <a:rPr lang="en-US" dirty="0"/>
              <a:t>https://</a:t>
            </a:r>
            <a:r>
              <a:rPr lang="en-US" dirty="0" err="1"/>
              <a:t>www.independent.co.uk</a:t>
            </a:r>
            <a:r>
              <a:rPr lang="en-US" dirty="0"/>
              <a:t>/news/world/</a:t>
            </a:r>
            <a:r>
              <a:rPr lang="en-US" dirty="0" err="1"/>
              <a:t>asia</a:t>
            </a:r>
            <a:r>
              <a:rPr lang="en-US" dirty="0"/>
              <a:t>/jack-ma-alibaba-ipo-china-hangzhou-richest-man-happier-12-month-billionaire-economics-club-ny-a8139576.html</a:t>
            </a:r>
          </a:p>
        </p:txBody>
      </p:sp>
      <p:sp>
        <p:nvSpPr>
          <p:cNvPr id="4" name="Slide Number Placeholder 3"/>
          <p:cNvSpPr>
            <a:spLocks noGrp="1"/>
          </p:cNvSpPr>
          <p:nvPr>
            <p:ph type="sldNum" sz="quarter" idx="5"/>
          </p:nvPr>
        </p:nvSpPr>
        <p:spPr/>
        <p:txBody>
          <a:bodyPr/>
          <a:lstStyle/>
          <a:p>
            <a:fld id="{FF0B8CA4-D104-F447-924A-1D536E43B000}" type="slidenum">
              <a:rPr lang="en-US" smtClean="0"/>
              <a:t>44</a:t>
            </a:fld>
            <a:endParaRPr lang="en-US"/>
          </a:p>
        </p:txBody>
      </p:sp>
    </p:spTree>
    <p:extLst>
      <p:ext uri="{BB962C8B-B14F-4D97-AF65-F5344CB8AC3E}">
        <p14:creationId xmlns:p14="http://schemas.microsoft.com/office/powerpoint/2010/main" val="3268290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The difference between “financially successful people (millionaires) and financially super successful people (billionaires) boils down to the fact that the latter get pleasure making money, but don’t enjoy spending it,” according to Rafael </a:t>
            </a:r>
            <a:r>
              <a:rPr lang="en-MY" sz="1200" b="0" i="0" u="none" strike="noStrike" kern="1200" dirty="0" err="1">
                <a:solidFill>
                  <a:schemeClr val="tx1"/>
                </a:solidFill>
                <a:effectLst/>
                <a:latin typeface="+mn-lt"/>
                <a:ea typeface="+mn-ea"/>
                <a:cs typeface="+mn-cs"/>
              </a:rPr>
              <a:t>Badziag</a:t>
            </a:r>
            <a:r>
              <a:rPr lang="en-MY" sz="1200" b="0" i="0" u="none" strike="noStrike" kern="1200" dirty="0">
                <a:solidFill>
                  <a:schemeClr val="tx1"/>
                </a:solidFill>
                <a:effectLst/>
                <a:latin typeface="+mn-lt"/>
                <a:ea typeface="+mn-ea"/>
                <a:cs typeface="+mn-cs"/>
              </a:rPr>
              <a:t>, an entrepreneur who spent five years conducting face-to-face interviews with 21 self-made entrepreneurs.</a:t>
            </a:r>
          </a:p>
          <a:p>
            <a:endParaRPr lang="en-MY" sz="1200" b="0" i="0" u="none" strike="noStrike" kern="1200" dirty="0">
              <a:solidFill>
                <a:schemeClr val="tx1"/>
              </a:solidFill>
              <a:effectLst/>
              <a:latin typeface="+mn-lt"/>
              <a:ea typeface="+mn-ea"/>
              <a:cs typeface="+mn-cs"/>
            </a:endParaRPr>
          </a:p>
          <a:p>
            <a:r>
              <a:rPr lang="en-US" dirty="0"/>
              <a:t>https://</a:t>
            </a:r>
            <a:r>
              <a:rPr lang="en-US" dirty="0" err="1"/>
              <a:t>www.businessinsider.my</a:t>
            </a:r>
            <a:r>
              <a:rPr lang="en-US" dirty="0"/>
              <a:t>/differences-between-ultra-wealthy-vs-ordinary-millionaires-money-habits/</a:t>
            </a:r>
          </a:p>
        </p:txBody>
      </p:sp>
      <p:sp>
        <p:nvSpPr>
          <p:cNvPr id="4" name="Slide Number Placeholder 3"/>
          <p:cNvSpPr>
            <a:spLocks noGrp="1"/>
          </p:cNvSpPr>
          <p:nvPr>
            <p:ph type="sldNum" sz="quarter" idx="5"/>
          </p:nvPr>
        </p:nvSpPr>
        <p:spPr/>
        <p:txBody>
          <a:bodyPr/>
          <a:lstStyle/>
          <a:p>
            <a:fld id="{FF0B8CA4-D104-F447-924A-1D536E43B000}" type="slidenum">
              <a:rPr lang="en-US" smtClean="0"/>
              <a:t>45</a:t>
            </a:fld>
            <a:endParaRPr lang="en-US"/>
          </a:p>
        </p:txBody>
      </p:sp>
    </p:spTree>
    <p:extLst>
      <p:ext uri="{BB962C8B-B14F-4D97-AF65-F5344CB8AC3E}">
        <p14:creationId xmlns:p14="http://schemas.microsoft.com/office/powerpoint/2010/main" val="236550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A biblical theology of mountain-temples, with help from G. K. Beale</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Feb 26, 2011 | Posted by Richard </a:t>
            </a:r>
            <a:r>
              <a:rPr lang="en-MY" sz="1200" kern="1200" dirty="0" err="1">
                <a:solidFill>
                  <a:schemeClr val="tx1"/>
                </a:solidFill>
                <a:effectLst/>
                <a:latin typeface="+mn-lt"/>
                <a:ea typeface="+mn-ea"/>
                <a:cs typeface="+mn-cs"/>
              </a:rPr>
              <a:t>Barcellos</a:t>
            </a:r>
            <a:r>
              <a:rPr lang="en-MY" sz="1200" kern="1200" dirty="0">
                <a:solidFill>
                  <a:schemeClr val="tx1"/>
                </a:solidFill>
                <a:effectLst/>
                <a:latin typeface="+mn-lt"/>
                <a:ea typeface="+mn-ea"/>
                <a:cs typeface="+mn-cs"/>
              </a:rPr>
              <a:t> | Biblical Theology, New Testament, Old Testament Beale notes, “The prophet Ezekiel portrays Eden on a mountain (Ezek. 28:14, 16). Israel’s temple was on Mount Zion (e.g., Exod. 15:17), and the end-time temple was to be located on a mountain (Ezek. 40:2; 43:12; Rev. 21:10).”[1] </a:t>
            </a:r>
            <a:endParaRPr lang="en-MY" dirty="0"/>
          </a:p>
          <a:p>
            <a:r>
              <a:rPr lang="en-MY" sz="1200" kern="1200" dirty="0">
                <a:solidFill>
                  <a:schemeClr val="tx1"/>
                </a:solidFill>
                <a:effectLst/>
                <a:latin typeface="+mn-lt"/>
                <a:ea typeface="+mn-ea"/>
                <a:cs typeface="+mn-cs"/>
              </a:rPr>
              <a:t>“In light of these numerous conceptual and linguistic parallels between Eden and Israel’s tabernacle and temple, it should not be unexpected to find that Ezekiel 28:13-14, 16, 18 refer to ‘Eden, the garden of God...the holy mountain of God’, and also alludes to it as containing ‘sanctuaries’, which elsewhere is a plural way of referring to Israel’s tabernacle (Lev. 21:23) and temple (Ezek. 7:24; so also Jer. 51:51). The plural reference to the one temple probably arose because of the multiple sacred spaces or ‘sanctuaries’ within the temple complex (e.g., courtyard, holy place, holy of holies)... Ezekiel 28 is probably, therefore, the most explicit place anywhere in canonical literature where the Garden of Eden is called a temple.”[2] </a:t>
            </a:r>
            <a:endParaRPr lang="en-MY" dirty="0"/>
          </a:p>
          <a:p>
            <a:r>
              <a:rPr lang="en-MY" sz="1200" kern="1200" dirty="0">
                <a:solidFill>
                  <a:schemeClr val="tx1"/>
                </a:solidFill>
                <a:effectLst/>
                <a:latin typeface="+mn-lt"/>
                <a:ea typeface="+mn-ea"/>
                <a:cs typeface="+mn-cs"/>
              </a:rPr>
              <a:t>The fact that the Garden is viewed as the place of the first mountain is very interesting in light of the Bible’s emphasis on mountains and temples. Beale notes that early Jewish commentary also saw a unique relationship between Eden, a high mountain, and Israel’s temple. He references 1 Enoch 24-25 and comments: </a:t>
            </a:r>
            <a:endParaRPr lang="en-MY" dirty="0"/>
          </a:p>
          <a:p>
            <a:r>
              <a:rPr lang="en-MY" sz="1200" kern="1200" dirty="0">
                <a:solidFill>
                  <a:schemeClr val="tx1"/>
                </a:solidFill>
                <a:effectLst/>
                <a:latin typeface="+mn-lt"/>
                <a:ea typeface="+mn-ea"/>
                <a:cs typeface="+mn-cs"/>
              </a:rPr>
              <a:t>The early Jewish book of 1 Enoch says the tree of life would be transplanted from Eden, which was on a ‘high mountain’, to the ‘Holy Place beside the temple of the Lord’ in Jerusalem..., implying that the tree’s former location in Eden was also a sanctuary.[3] </a:t>
            </a:r>
            <a:endParaRPr lang="en-MY" dirty="0"/>
          </a:p>
          <a:p>
            <a:r>
              <a:rPr lang="en-MY" sz="1200" kern="1200" dirty="0">
                <a:solidFill>
                  <a:schemeClr val="tx1"/>
                </a:solidFill>
                <a:effectLst/>
                <a:latin typeface="+mn-lt"/>
                <a:ea typeface="+mn-ea"/>
                <a:cs typeface="+mn-cs"/>
              </a:rPr>
              <a:t>The entry for “Mountain” in Dictionary of Biblical Imagery reads: </a:t>
            </a:r>
            <a:endParaRPr lang="en-MY" dirty="0"/>
          </a:p>
          <a:p>
            <a:r>
              <a:rPr lang="en-MY" sz="1200" kern="1200" dirty="0">
                <a:solidFill>
                  <a:schemeClr val="tx1"/>
                </a:solidFill>
                <a:effectLst/>
                <a:latin typeface="+mn-lt"/>
                <a:ea typeface="+mn-ea"/>
                <a:cs typeface="+mn-cs"/>
              </a:rPr>
              <a:t>Almost from the beginning of the Bible, mountains are sites of transcendent spiritual experiences, encounters with God or appearances by God. Ezekiel 28:13-15 places the *Garden of Eden on a mountain. *Abraham shows his willingness to sacrifice Isaac and then encounters God on a mountain (Gen 22:1-14). God appears to Moses and speaks from the *burning bush on “Horeb the mountain of God” (Ex 3:1-2 NRSV), and he encounters Elijah on the same site (1 Kings 19:8-18). Most impressive of all is the experience of the Israelites at Mt. *Sinai (Ex 19), which *Moses ascends in a *cloud to meet God. </a:t>
            </a:r>
            <a:endParaRPr lang="en-MY" dirty="0"/>
          </a:p>
          <a:p>
            <a:r>
              <a:rPr lang="en-MY" sz="1200" kern="1200" dirty="0">
                <a:solidFill>
                  <a:schemeClr val="tx1"/>
                </a:solidFill>
                <a:effectLst/>
                <a:latin typeface="+mn-lt"/>
                <a:ea typeface="+mn-ea"/>
                <a:cs typeface="+mn-cs"/>
              </a:rPr>
              <a:t>A similar picture emerges from the NT, where Jesus is associated with mountains. Jesus resorted to mountains to be alone (Jn 6:15), to *pray (Mt 14:23; Lk 6:12) and to teach his listeners (Mt 5:1; Mk 3:13). It was on a mountain that Jesus refuted Satan’s temptation (Mt 4:8; Lk 4:5). He was also transfigured on a mountain (Mt 17:1-8; Mk 9:2-8; Lk 9:28-36), and he ascended into heaven from the Mount of Olives (Acts 1:10-12).[4] </a:t>
            </a:r>
            <a:endParaRPr lang="en-MY" dirty="0"/>
          </a:p>
          <a:p>
            <a:r>
              <a:rPr lang="en-MY" sz="1200" kern="1200" dirty="0">
                <a:solidFill>
                  <a:schemeClr val="tx1"/>
                </a:solidFill>
                <a:effectLst/>
                <a:latin typeface="+mn-lt"/>
                <a:ea typeface="+mn-ea"/>
                <a:cs typeface="+mn-cs"/>
              </a:rPr>
              <a:t>Jesus also designated a mountain in Galilee from which he gave the Great Commission to the eleven (Matthew 28:16). Jesus is both the tabernacle of God among men (John 1:14) and a temple (John 2:19-22) who builds the new temple (Ephesians 2:19-22 [his body, the church]). Hebrews 12:18-24 contrasts Mount Sinai and Mount Zion in the context of the transition from the Old Covenant to the New Covenant. God’s people have gone from one mountain to another. Surely these mountains are symbols of the Old Covenant and the New Covenant and have their foundation in the first mountain-temple, the Garden of Eden. </a:t>
            </a:r>
            <a:endParaRPr lang="en-MY"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7</a:t>
            </a:fld>
            <a:endParaRPr lang="en-US"/>
          </a:p>
        </p:txBody>
      </p:sp>
    </p:spTree>
    <p:extLst>
      <p:ext uri="{BB962C8B-B14F-4D97-AF65-F5344CB8AC3E}">
        <p14:creationId xmlns:p14="http://schemas.microsoft.com/office/powerpoint/2010/main" val="4007429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a rich person getting even richer experiences zero gain in happiness. That’s not all that surprising; it’s what Norton asked next that led to an interesting insight. He asked these rich people how happy they were at any given moment. Then he asked them how much money they would need to be even happier. “All of them said they needed two to three times more than they had to feel happier,</a:t>
            </a:r>
            <a:r>
              <a:rPr lang="en-MY" dirty="0">
                <a:effectLst/>
              </a:rPr>
              <a:t> </a:t>
            </a:r>
          </a:p>
          <a:p>
            <a:endParaRPr lang="en-MY"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Or even a happy one. Not long ago an enterprising professor at the Harvard Business School named Mike Norton persuaded a big investment bank to let him survey the bank’s rich clients. (The poor people in the survey were millionaires.) In a forthcoming paper, Norton and his colleagues track the effects of getting money on the happiness of people who already have a lot of it: a rich person getting even richer experiences zero gain in happiness. That’s not all that surprising; it’s what Norton asked next that led to an interesting insight. He asked these rich people how happy they were at any given moment. Then he asked them how much money they would need to be even happier. “All of them said they needed two to three times more than they had to feel happier,” says Norton. The evidence overwhelmingly suggests that money, above a certain modest sum, does not have the power to buy happiness, and yet even very rich people continue to believe that it does: the happiness will come from the money they don’t yet have. To the general rule that money, above a certain low level, cannot buy happiness there is one exception. “While spending money upon oneself does nothing for one’s happiness,” says Norton, “spending it on others increases happiness.” </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46</a:t>
            </a:fld>
            <a:endParaRPr lang="en-US"/>
          </a:p>
        </p:txBody>
      </p:sp>
    </p:spTree>
    <p:extLst>
      <p:ext uri="{BB962C8B-B14F-4D97-AF65-F5344CB8AC3E}">
        <p14:creationId xmlns:p14="http://schemas.microsoft.com/office/powerpoint/2010/main" val="1022176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b="1" dirty="0"/>
              <a:t>What is the </a:t>
            </a:r>
            <a:r>
              <a:rPr lang="en-MY" b="1" dirty="0">
                <a:hlinkClick r:id="rId3" tooltip="Easterlin Paradox"/>
              </a:rPr>
              <a:t>Easterlin Paradox</a:t>
            </a:r>
            <a:r>
              <a:rPr lang="en-MY" b="1" dirty="0"/>
              <a:t>?</a:t>
            </a:r>
            <a:endParaRPr lang="en-MY" dirty="0"/>
          </a:p>
          <a:p>
            <a:r>
              <a:rPr lang="en-MY" dirty="0"/>
              <a:t>1) Within a society, rich people tend to be much happier than poor people.</a:t>
            </a:r>
            <a:br>
              <a:rPr lang="en-MY" dirty="0"/>
            </a:br>
            <a:r>
              <a:rPr lang="en-MY" dirty="0"/>
              <a:t>2) But, rich societies tend not to be happier than poor societies (or not by much).</a:t>
            </a:r>
            <a:br>
              <a:rPr lang="en-MY" dirty="0"/>
            </a:br>
            <a:r>
              <a:rPr lang="en-MY" dirty="0"/>
              <a:t>3) As countries get richer, they do not get happier.</a:t>
            </a:r>
          </a:p>
          <a:p>
            <a:br>
              <a:rPr lang="en-MY" dirty="0"/>
            </a:br>
            <a:endParaRPr lang="en-US" dirty="0"/>
          </a:p>
          <a:p>
            <a:endParaRPr lang="en-MY" sz="1200" b="0" i="0" u="none" strike="noStrike" kern="1200" dirty="0">
              <a:solidFill>
                <a:schemeClr val="tx1"/>
              </a:solidFill>
              <a:effectLst/>
              <a:latin typeface="+mn-lt"/>
              <a:ea typeface="+mn-ea"/>
              <a:cs typeface="+mn-cs"/>
            </a:endParaRPr>
          </a:p>
          <a:p>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Simply stated, the happiness–income paradox is this: at a point in time both among and within nations, happiness varies directly with income, but over time, happiness does not increase when a country's income increases. We are talking here about the time series relationship of happiness and income in the long term, usually at least 10 years, sometimes more. As we shall see, the short-term relationship is a different story.</a:t>
            </a:r>
          </a:p>
          <a:p>
            <a:r>
              <a:rPr lang="en-MY" sz="1200" b="0" i="0" u="none" strike="noStrike" kern="1200" dirty="0">
                <a:solidFill>
                  <a:schemeClr val="tx1"/>
                </a:solidFill>
                <a:effectLst/>
                <a:latin typeface="+mn-lt"/>
                <a:ea typeface="+mn-ea"/>
                <a:cs typeface="+mn-cs"/>
              </a:rPr>
              <a:t>First reported for the United States almost four decades ago (</a:t>
            </a:r>
            <a:r>
              <a:rPr lang="en-MY" sz="1200" b="1" i="0" u="none" strike="noStrike" kern="1200" dirty="0">
                <a:solidFill>
                  <a:schemeClr val="tx1"/>
                </a:solidFill>
                <a:effectLst/>
                <a:latin typeface="+mn-lt"/>
                <a:ea typeface="+mn-ea"/>
                <a:cs typeface="+mn-cs"/>
                <a:hlinkClick r:id="rId4"/>
              </a:rPr>
              <a:t>1</a:t>
            </a:r>
            <a:r>
              <a:rPr lang="en-MY" sz="1200" b="0" i="0" u="none" strike="noStrike" kern="1200" dirty="0">
                <a:solidFill>
                  <a:schemeClr val="tx1"/>
                </a:solidFill>
                <a:effectLst/>
                <a:latin typeface="+mn-lt"/>
                <a:ea typeface="+mn-ea"/>
                <a:cs typeface="+mn-cs"/>
              </a:rPr>
              <a:t>, </a:t>
            </a:r>
            <a:r>
              <a:rPr lang="en-MY" sz="1200" b="1" i="0" u="none" strike="noStrike" kern="1200" dirty="0">
                <a:solidFill>
                  <a:schemeClr val="tx1"/>
                </a:solidFill>
                <a:effectLst/>
                <a:latin typeface="+mn-lt"/>
                <a:ea typeface="+mn-ea"/>
                <a:cs typeface="+mn-cs"/>
                <a:hlinkClick r:id="rId5"/>
              </a:rPr>
              <a:t>2</a:t>
            </a:r>
            <a:r>
              <a:rPr lang="en-MY" sz="1200" b="0" i="0" u="none" strike="noStrike" kern="1200" dirty="0">
                <a:solidFill>
                  <a:schemeClr val="tx1"/>
                </a:solidFill>
                <a:effectLst/>
                <a:latin typeface="+mn-lt"/>
                <a:ea typeface="+mn-ea"/>
                <a:cs typeface="+mn-cs"/>
              </a:rPr>
              <a:t>), the empirical scope of the paradox has been gradually broadening to include Japan and 9 developed countries of Europe in 1995 (</a:t>
            </a:r>
            <a:r>
              <a:rPr lang="en-MY" sz="1200" b="1" i="0" u="none" strike="noStrike" kern="1200" dirty="0">
                <a:solidFill>
                  <a:schemeClr val="tx1"/>
                </a:solidFill>
                <a:effectLst/>
                <a:latin typeface="+mn-lt"/>
                <a:ea typeface="+mn-ea"/>
                <a:cs typeface="+mn-cs"/>
                <a:hlinkClick r:id="rId6"/>
              </a:rPr>
              <a:t>3</a:t>
            </a:r>
            <a:r>
              <a:rPr lang="en-MY" sz="1200" b="0" i="0" u="none" strike="noStrike" kern="1200" dirty="0">
                <a:solidFill>
                  <a:schemeClr val="tx1"/>
                </a:solidFill>
                <a:effectLst/>
                <a:latin typeface="+mn-lt"/>
                <a:ea typeface="+mn-ea"/>
                <a:cs typeface="+mn-cs"/>
              </a:rPr>
              <a:t>), and now, in this article to 17 Latin American countries, 17 developed countries, 11 Eastern European countries transitioning from socialism to capitalism, and 9 less developed countries scattered across Asia, Latin America, and Africa, including some with quite low growth rates and some with the highest rates of economic growth ever observed. In addition to providing this broader range of time series evidence on the happiness–income paradox, the results of research carried on at the University of Southern California over the past 5 y, this article rebuts recent claims that the relationship is, in fact, positive, not nil, and contributes new evidence of the short- as well as long-term happiness–income relationship.</a:t>
            </a:r>
          </a:p>
          <a:p>
            <a:endParaRPr lang="en-US" dirty="0"/>
          </a:p>
        </p:txBody>
      </p:sp>
      <p:sp>
        <p:nvSpPr>
          <p:cNvPr id="4" name="Slide Number Placeholder 3"/>
          <p:cNvSpPr>
            <a:spLocks noGrp="1"/>
          </p:cNvSpPr>
          <p:nvPr>
            <p:ph type="sldNum" sz="quarter" idx="5"/>
          </p:nvPr>
        </p:nvSpPr>
        <p:spPr/>
        <p:txBody>
          <a:bodyPr/>
          <a:lstStyle/>
          <a:p>
            <a:fld id="{FF0B8CA4-D104-F447-924A-1D536E43B000}" type="slidenum">
              <a:rPr lang="en-US" smtClean="0"/>
              <a:t>47</a:t>
            </a:fld>
            <a:endParaRPr lang="en-US"/>
          </a:p>
        </p:txBody>
      </p:sp>
    </p:spTree>
    <p:extLst>
      <p:ext uri="{BB962C8B-B14F-4D97-AF65-F5344CB8AC3E}">
        <p14:creationId xmlns:p14="http://schemas.microsoft.com/office/powerpoint/2010/main" val="2544600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Bigger house , bigger garden with bigger wall, bigger car tinted windows exclusive hotels away from the crowd we never </a:t>
            </a:r>
            <a:r>
              <a:rPr lang="en-US" dirty="0" err="1"/>
              <a:t>sigt</a:t>
            </a:r>
            <a:r>
              <a:rPr lang="en-US" dirty="0"/>
              <a:t> the train to interact </a:t>
            </a:r>
          </a:p>
          <a:p>
            <a:r>
              <a:rPr lang="en-US" dirty="0"/>
              <a:t>Anti human values ….against our natural shalom ..where we need to be interdependent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University of California, Berkeley, psychology department lab overseen by a professor named </a:t>
            </a:r>
            <a:r>
              <a:rPr lang="en-MY" sz="1200" kern="1200" dirty="0" err="1">
                <a:solidFill>
                  <a:schemeClr val="tx1"/>
                </a:solidFill>
                <a:effectLst/>
                <a:latin typeface="+mn-lt"/>
                <a:ea typeface="+mn-ea"/>
                <a:cs typeface="+mn-cs"/>
              </a:rPr>
              <a:t>Dacher</a:t>
            </a:r>
            <a:r>
              <a:rPr lang="en-MY" sz="1200" kern="1200" dirty="0">
                <a:solidFill>
                  <a:schemeClr val="tx1"/>
                </a:solidFill>
                <a:effectLst/>
                <a:latin typeface="+mn-lt"/>
                <a:ea typeface="+mn-ea"/>
                <a:cs typeface="+mn-cs"/>
              </a:rPr>
              <a:t> Keltner. In one study, Keltner and his colleague Paul </a:t>
            </a:r>
            <a:r>
              <a:rPr lang="en-MY" sz="1200" kern="1200" dirty="0" err="1">
                <a:solidFill>
                  <a:schemeClr val="tx1"/>
                </a:solidFill>
                <a:effectLst/>
                <a:latin typeface="+mn-lt"/>
                <a:ea typeface="+mn-ea"/>
                <a:cs typeface="+mn-cs"/>
              </a:rPr>
              <a:t>Piff</a:t>
            </a:r>
            <a:r>
              <a:rPr lang="en-MY" sz="1200" kern="1200" dirty="0">
                <a:solidFill>
                  <a:schemeClr val="tx1"/>
                </a:solidFill>
                <a:effectLst/>
                <a:latin typeface="+mn-lt"/>
                <a:ea typeface="+mn-ea"/>
                <a:cs typeface="+mn-cs"/>
              </a:rPr>
              <a:t> installed note-takers and cameras at city street intersections with four-way stop signs. The people driving expensive cars were four times more likely to cut in front of other drivers than drivers of cheap cars. The researchers then followed the drivers to the city’s cross walks and positioned themselves as pedestrians, waiting to cross the street. The drivers in the cheap cars all respected the pedestrians’ right of way. The drivers in the expensive cars ignored the pedestrians 46.2 percent of the time—a finding that was replicated in spirit by another team of researchers in Manhattan, who found drivers of expensive cars were far more likely to double park. In yet another study, the Berkeley researchers invited a cross section of the population into their lab and marched them through a series of tasks. Upon leaving the laboratory testing room the subjects passed a big jar of candy. The richer the person, the more likely he was to reach in and take candy from the jar—and ignore the big sign on the jar that said the candy was for the children who passed through the department.</a:t>
            </a:r>
          </a:p>
          <a:p>
            <a:endParaRPr lang="en-US" dirty="0"/>
          </a:p>
          <a:p>
            <a:endParaRPr lang="en-US" dirty="0"/>
          </a:p>
          <a:p>
            <a:pPr fontAlgn="base"/>
            <a:r>
              <a:rPr lang="en-MY" sz="1200" b="1" i="0" u="none" strike="noStrike" kern="1200" dirty="0">
                <a:solidFill>
                  <a:schemeClr val="tx1"/>
                </a:solidFill>
                <a:effectLst/>
                <a:latin typeface="+mn-lt"/>
                <a:ea typeface="+mn-ea"/>
                <a:cs typeface="+mn-cs"/>
              </a:rPr>
              <a:t>Extreme Wealth Is Bad for Everyone—Especially the Wealthy</a:t>
            </a:r>
          </a:p>
          <a:p>
            <a:pPr fontAlgn="base"/>
            <a:r>
              <a:rPr lang="en-MY" sz="1200" b="0" i="0" u="none" strike="noStrike" kern="1200" dirty="0">
                <a:solidFill>
                  <a:schemeClr val="tx1"/>
                </a:solidFill>
                <a:effectLst/>
                <a:latin typeface="+mn-lt"/>
                <a:ea typeface="+mn-ea"/>
                <a:cs typeface="+mn-cs"/>
              </a:rPr>
              <a:t>By </a:t>
            </a:r>
            <a:r>
              <a:rPr lang="en-MY" sz="1200" b="1" i="0" u="none" strike="noStrike" kern="1200" cap="all" dirty="0">
                <a:solidFill>
                  <a:schemeClr val="tx1"/>
                </a:solidFill>
                <a:effectLst/>
                <a:latin typeface="+mn-lt"/>
                <a:ea typeface="+mn-ea"/>
                <a:cs typeface="+mn-cs"/>
                <a:hlinkClick r:id="rId3" tooltip="Michael Lewis"/>
              </a:rPr>
              <a:t>MICHAEL LEWIS</a:t>
            </a:r>
            <a:endParaRPr lang="en-MY" sz="1200" b="0" i="0" u="none" strike="noStrike" kern="1200" dirty="0">
              <a:solidFill>
                <a:schemeClr val="tx1"/>
              </a:solidFill>
              <a:effectLst/>
              <a:latin typeface="+mn-lt"/>
              <a:ea typeface="+mn-ea"/>
              <a:cs typeface="+mn-cs"/>
            </a:endParaRPr>
          </a:p>
          <a:p>
            <a:pPr fontAlgn="base"/>
            <a:r>
              <a:rPr lang="en-MY" sz="1200" b="1" i="0" u="none" strike="noStrike" kern="1200" dirty="0">
                <a:solidFill>
                  <a:schemeClr val="tx1"/>
                </a:solidFill>
                <a:effectLst/>
                <a:latin typeface="+mn-lt"/>
                <a:ea typeface="+mn-ea"/>
                <a:cs typeface="+mn-cs"/>
              </a:rPr>
              <a:t>November 13, 2014</a:t>
            </a:r>
          </a:p>
          <a:p>
            <a:endParaRPr lang="en-US" dirty="0"/>
          </a:p>
          <a:p>
            <a:pPr fontAlgn="base"/>
            <a:r>
              <a:rPr lang="en-MY" sz="1200" b="0" i="1" u="none" strike="noStrike" kern="1200" dirty="0">
                <a:solidFill>
                  <a:schemeClr val="tx1"/>
                </a:solidFill>
                <a:effectLst/>
                <a:latin typeface="+mn-lt"/>
                <a:ea typeface="+mn-ea"/>
                <a:cs typeface="+mn-cs"/>
                <a:hlinkClick r:id="rId4"/>
              </a:rPr>
              <a:t>Billionaires: Reflections on the Upper Crust</a:t>
            </a:r>
            <a:r>
              <a:rPr lang="en-MY" sz="1200" b="0" i="1" u="none" strike="noStrike" kern="1200" dirty="0">
                <a:solidFill>
                  <a:schemeClr val="tx1"/>
                </a:solidFill>
                <a:effectLst/>
                <a:latin typeface="+mn-lt"/>
                <a:ea typeface="+mn-ea"/>
                <a:cs typeface="+mn-cs"/>
              </a:rPr>
              <a:t> by Darrell M. West (Brookings)</a:t>
            </a:r>
          </a:p>
          <a:p>
            <a:pPr fontAlgn="base"/>
            <a:r>
              <a:rPr lang="en-MY" sz="1200" b="0" i="0" u="none" strike="noStrike" kern="1200" dirty="0">
                <a:solidFill>
                  <a:schemeClr val="tx1"/>
                </a:solidFill>
                <a:effectLst/>
                <a:latin typeface="+mn-lt"/>
                <a:ea typeface="+mn-ea"/>
                <a:cs typeface="+mn-cs"/>
              </a:rPr>
              <a:t>When I was fourteen I met a man with a talent for restoring a sense of fairness to a society with vast and growing inequalities in wealth. His name was Jack Kenney and he’d created a tennis camp, called Tamarack, in the mountains of northern New Hampshire. The kids who went to the Tamarack Tennis Camp mostly came from well-to-do East Coast families, but the camp itself didn’t feel like a rich person’s place: it wasn’t unusual for the local health inspectors to warn the camp about its conditions, or for the mother of some Boston Brahmin dropping her child off, and seeing where he would sleep and eat for the next month, to burst into tears. Kenney himself had enjoyed a brief, exotic career as a professional tennis player—he’d even played a doubles match on ice with Fred Perry—but he was pushing sixty and had long since abandoned whatever interest he’d had in fame and fortune. He ran his tennis camp less as a factory for future champions than as an antidote to American materialism—and also to the idea that a person could be at once successful and selfish. (You can still hear his quixotic suspicion of conventional success echoed in his grandson, the Olympic champion Bode Miller, who grew up on the campsite.) </a:t>
            </a:r>
          </a:p>
          <a:p>
            <a:pPr fontAlgn="base"/>
            <a:r>
              <a:rPr lang="en-MY" sz="1200" b="1" i="0" u="none" strike="noStrike" kern="1200" cap="all" dirty="0">
                <a:solidFill>
                  <a:schemeClr val="tx1"/>
                </a:solidFill>
                <a:effectLst/>
                <a:latin typeface="+mn-lt"/>
                <a:ea typeface="+mn-ea"/>
                <a:cs typeface="+mn-cs"/>
              </a:rPr>
              <a:t>MOST POPULAR</a:t>
            </a:r>
          </a:p>
          <a:p>
            <a:pPr fontAlgn="base"/>
            <a:r>
              <a:rPr lang="en-MY" sz="1200" b="0" i="0" u="none" strike="noStrike" kern="1200" dirty="0">
                <a:solidFill>
                  <a:schemeClr val="tx1"/>
                </a:solidFill>
                <a:effectLst/>
                <a:latin typeface="+mn-lt"/>
                <a:ea typeface="+mn-ea"/>
                <a:cs typeface="+mn-cs"/>
                <a:hlinkClick r:id="rId5"/>
              </a:rPr>
              <a:t>The War-Crimes Presidency</a:t>
            </a: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hlinkClick r:id="rId6"/>
              </a:rPr>
              <a:t>Why Are Democratic Governors Still Doing Favors for the Oil Industry?</a:t>
            </a: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hlinkClick r:id="rId7"/>
              </a:rPr>
              <a:t>The </a:t>
            </a:r>
            <a:r>
              <a:rPr lang="en-MY" sz="1200" b="0" i="1" u="none" strike="noStrike" kern="1200" dirty="0">
                <a:solidFill>
                  <a:schemeClr val="tx1"/>
                </a:solidFill>
                <a:effectLst/>
                <a:latin typeface="+mn-lt"/>
                <a:ea typeface="+mn-ea"/>
                <a:cs typeface="+mn-cs"/>
                <a:hlinkClick r:id="rId7"/>
              </a:rPr>
              <a:t>My Favorite Murder</a:t>
            </a:r>
            <a:r>
              <a:rPr lang="en-MY" sz="1200" b="0" i="0" u="none" strike="noStrike" kern="1200" dirty="0">
                <a:solidFill>
                  <a:schemeClr val="tx1"/>
                </a:solidFill>
                <a:effectLst/>
                <a:latin typeface="+mn-lt"/>
                <a:ea typeface="+mn-ea"/>
                <a:cs typeface="+mn-cs"/>
                <a:hlinkClick r:id="rId7"/>
              </a:rPr>
              <a:t>Problem</a:t>
            </a: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hlinkClick r:id="rId8"/>
              </a:rPr>
              <a:t>Thanksgiving Is Another Reminder of What America Forgot</a:t>
            </a: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hlinkClick r:id="rId9"/>
              </a:rPr>
              <a:t>Appalachia vs. the Carceral State</a:t>
            </a: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Jack Kenney’s assault on teenaged American inequality began at breakfast the first morning. The bell clanged early, and the kids all rolled out of their old stained bunk beds, scratched their fresh mosquito bites, and crawled to the dining hall. On each table were small boxes of cereal, enough for each kid to have one box, but not enough that everyone could have the brand of cereal he wanted. There were Fruit Loops and </a:t>
            </a:r>
            <a:r>
              <a:rPr lang="en-MY" sz="1200" b="0" i="0" u="none" strike="noStrike" kern="1200" dirty="0" err="1">
                <a:solidFill>
                  <a:schemeClr val="tx1"/>
                </a:solidFill>
                <a:effectLst/>
                <a:latin typeface="+mn-lt"/>
                <a:ea typeface="+mn-ea"/>
                <a:cs typeface="+mn-cs"/>
              </a:rPr>
              <a:t>Cheerios</a:t>
            </a:r>
            <a:r>
              <a:rPr lang="en-MY" sz="1200" b="0" i="0" u="none" strike="noStrike" kern="1200" dirty="0">
                <a:solidFill>
                  <a:schemeClr val="tx1"/>
                </a:solidFill>
                <a:effectLst/>
                <a:latin typeface="+mn-lt"/>
                <a:ea typeface="+mn-ea"/>
                <a:cs typeface="+mn-cs"/>
              </a:rPr>
              <a:t>, but also more than a few boxes of the deadly dark bran stuff consumed willingly only by old people suffering from constipation. On the second morning, when the breakfast bell clanged, a mad footrace ensued. Kids sprung from their bunks and shot from cabins in the New Hampshire woods to the dining hall. The winners got the Fruit Loops, the losers a laxative. By the third morning, it was clear that, in the race to the Fruit Loops, some kids had a natural advantage. They were bigger and faster; or their cabins were closer to the dining hall; or they just had that special knack some people have for getting whatever they want. Some kids would always get the Fruit Loops, and others would always get the laxative. Life was now officially unfair.</a:t>
            </a:r>
          </a:p>
          <a:p>
            <a:pPr fontAlgn="base"/>
            <a:r>
              <a:rPr lang="en-MY" sz="1200" b="0" i="0" u="none" strike="noStrike" kern="1200" dirty="0">
                <a:solidFill>
                  <a:schemeClr val="tx1"/>
                </a:solidFill>
                <a:effectLst/>
                <a:latin typeface="+mn-lt"/>
                <a:ea typeface="+mn-ea"/>
                <a:cs typeface="+mn-cs"/>
              </a:rPr>
              <a:t>After that third breakfast, Kenney called an assembly on a hill overlooking a tennis court. He was unkempt and a bit odd; wisps of </a:t>
            </a:r>
            <a:r>
              <a:rPr lang="en-MY" sz="1200" b="0" i="0" u="none" strike="noStrike" kern="1200" dirty="0" err="1">
                <a:solidFill>
                  <a:schemeClr val="tx1"/>
                </a:solidFill>
                <a:effectLst/>
                <a:latin typeface="+mn-lt"/>
                <a:ea typeface="+mn-ea"/>
                <a:cs typeface="+mn-cs"/>
              </a:rPr>
              <a:t>gray</a:t>
            </a:r>
            <a:r>
              <a:rPr lang="en-MY" sz="1200" b="0" i="0" u="none" strike="noStrike" kern="1200" dirty="0">
                <a:solidFill>
                  <a:schemeClr val="tx1"/>
                </a:solidFill>
                <a:effectLst/>
                <a:latin typeface="+mn-lt"/>
                <a:ea typeface="+mn-ea"/>
                <a:cs typeface="+mn-cs"/>
              </a:rPr>
              <a:t> hair crossed his forehead and he looked as if he hadn’t bathed in a week. He was also kind and gentle and funny, and kids instantly sensed that he was worth listening to, and wanted to hear what he had to say. “You all live in important places surrounded by important people,” he’d begin. “When I’m in the big city, I never understand the faces of the people, especially the people who want to be successful. They look so worried! So unsatisfied!” Here his eyes closed shut and his hands became lobster claws, pinching and grasping the air in front of him. “In the city you see people grasping, grasping, grasping. Taking, taking, taking. And it must be so hard! To be always grasping-grasping, and taking-taking. But no matter how much they have, they never have enough. They’re still worried. About what they don’t have. They’re always empty.” Eyes closed, talking as much to himself as to us, he described the life of not-so-quiet desperation until every kid on the hill wondered what this had to do with the two-handed backhand. Then he opened his eyes and finished: “You have a choice. You don’t realize it, but you have a choice. You can be a giver or you can be a taker. You can get filled up or empty. You make that choice every day. You make that choice at breakfast when you rush to grab the cereal you want so others can’t have what they want.” And then he moved on to why no one should ever hit a two-handed backhand—while every kid on the hill squirmed and reddened and glanced at each other, wondering if everyone else realized what an asshole he’d been. </a:t>
            </a:r>
          </a:p>
          <a:p>
            <a:pPr fontAlgn="base"/>
            <a:r>
              <a:rPr lang="en-MY" sz="1200" b="0" i="0" u="none" strike="noStrike" kern="1200" dirty="0">
                <a:solidFill>
                  <a:schemeClr val="tx1"/>
                </a:solidFill>
                <a:effectLst/>
                <a:latin typeface="+mn-lt"/>
                <a:ea typeface="+mn-ea"/>
                <a:cs typeface="+mn-cs"/>
              </a:rPr>
              <a:t>On the fourth morning, no one ate the Fruit Loops. Kids were thrusting the </a:t>
            </a:r>
            <a:r>
              <a:rPr lang="en-MY" sz="1200" b="0" i="0" u="none" strike="noStrike" kern="1200" dirty="0" err="1">
                <a:solidFill>
                  <a:schemeClr val="tx1"/>
                </a:solidFill>
                <a:effectLst/>
                <a:latin typeface="+mn-lt"/>
                <a:ea typeface="+mn-ea"/>
                <a:cs typeface="+mn-cs"/>
              </a:rPr>
              <a:t>colorful</a:t>
            </a:r>
            <a:r>
              <a:rPr lang="en-MY" sz="1200" b="0" i="0" u="none" strike="noStrike" kern="1200" dirty="0">
                <a:solidFill>
                  <a:schemeClr val="tx1"/>
                </a:solidFill>
                <a:effectLst/>
                <a:latin typeface="+mn-lt"/>
                <a:ea typeface="+mn-ea"/>
                <a:cs typeface="+mn-cs"/>
              </a:rPr>
              <a:t> boxes at each other and leaping on the constipation cereal like war heroes jumping on hand grenades. In a stroke, the texture of life in this tennis camp had changed, from a chapter out of </a:t>
            </a:r>
            <a:r>
              <a:rPr lang="en-MY" sz="1200" b="0" i="1" u="none" strike="noStrike" kern="1200" dirty="0">
                <a:solidFill>
                  <a:schemeClr val="tx1"/>
                </a:solidFill>
                <a:effectLst/>
                <a:latin typeface="+mn-lt"/>
                <a:ea typeface="+mn-ea"/>
                <a:cs typeface="+mn-cs"/>
              </a:rPr>
              <a:t>Lord of the Flies</a:t>
            </a:r>
            <a:r>
              <a:rPr lang="en-MY" sz="1200" b="0" i="0" u="none" strike="noStrike" kern="1200" dirty="0">
                <a:solidFill>
                  <a:schemeClr val="tx1"/>
                </a:solidFill>
                <a:effectLst/>
                <a:latin typeface="+mn-lt"/>
                <a:ea typeface="+mn-ea"/>
                <a:cs typeface="+mn-cs"/>
              </a:rPr>
              <a:t> to the feeling between the lines of </a:t>
            </a:r>
            <a:r>
              <a:rPr lang="en-MY" sz="1200" b="0" i="1" u="none" strike="noStrike" kern="1200" dirty="0">
                <a:solidFill>
                  <a:schemeClr val="tx1"/>
                </a:solidFill>
                <a:effectLst/>
                <a:latin typeface="+mn-lt"/>
                <a:ea typeface="+mn-ea"/>
                <a:cs typeface="+mn-cs"/>
              </a:rPr>
              <a:t>Walden.</a:t>
            </a:r>
            <a:r>
              <a:rPr lang="en-MY" sz="1200" b="0" i="0" u="none" strike="noStrike" kern="1200" dirty="0">
                <a:solidFill>
                  <a:schemeClr val="tx1"/>
                </a:solidFill>
                <a:effectLst/>
                <a:latin typeface="+mn-lt"/>
                <a:ea typeface="+mn-ea"/>
                <a:cs typeface="+mn-cs"/>
              </a:rPr>
              <a:t> Even the most fantastically selfish kids did what they could to contribute to the general welfare of the place, and there was not a shred of doubt that everyone felt happier for it. The distinction between haves and have-nots, winners and losers, wasn’t entirely gone, of course. But it became less important than this other distinction, between the givers and the takers. </a:t>
            </a:r>
          </a:p>
          <a:p>
            <a:pPr fontAlgn="base"/>
            <a:r>
              <a:rPr lang="en-MY" sz="1200" b="0" i="0" u="none" strike="noStrike" kern="1200" dirty="0">
                <a:solidFill>
                  <a:schemeClr val="tx1"/>
                </a:solidFill>
                <a:effectLst/>
                <a:latin typeface="+mn-lt"/>
                <a:ea typeface="+mn-ea"/>
                <a:cs typeface="+mn-cs"/>
              </a:rPr>
              <a:t>Illustration by Mike </a:t>
            </a:r>
            <a:r>
              <a:rPr lang="en-MY" sz="1200" b="0" i="0" u="none" strike="noStrike" kern="1200" dirty="0" err="1">
                <a:solidFill>
                  <a:schemeClr val="tx1"/>
                </a:solidFill>
                <a:effectLst/>
                <a:latin typeface="+mn-lt"/>
                <a:ea typeface="+mn-ea"/>
                <a:cs typeface="+mn-cs"/>
              </a:rPr>
              <a:t>LeeIt’s</a:t>
            </a:r>
            <a:r>
              <a:rPr lang="en-MY" sz="1200" b="0" i="0" u="none" strike="noStrike" kern="1200" dirty="0">
                <a:solidFill>
                  <a:schemeClr val="tx1"/>
                </a:solidFill>
                <a:effectLst/>
                <a:latin typeface="+mn-lt"/>
                <a:ea typeface="+mn-ea"/>
                <a:cs typeface="+mn-cs"/>
              </a:rPr>
              <a:t> an obvious point: people’s </a:t>
            </a:r>
            <a:r>
              <a:rPr lang="en-MY" sz="1200" b="0" i="0" u="none" strike="noStrike" kern="1200" dirty="0" err="1">
                <a:solidFill>
                  <a:schemeClr val="tx1"/>
                </a:solidFill>
                <a:effectLst/>
                <a:latin typeface="+mn-lt"/>
                <a:ea typeface="+mn-ea"/>
                <a:cs typeface="+mn-cs"/>
              </a:rPr>
              <a:t>behavior</a:t>
            </a:r>
            <a:r>
              <a:rPr lang="en-MY" sz="1200" b="0" i="0" u="none" strike="noStrike" kern="1200" dirty="0">
                <a:solidFill>
                  <a:schemeClr val="tx1"/>
                </a:solidFill>
                <a:effectLst/>
                <a:latin typeface="+mn-lt"/>
                <a:ea typeface="+mn-ea"/>
                <a:cs typeface="+mn-cs"/>
              </a:rPr>
              <a:t> can be changed. But it’s largely absent from the growing and increasingly heated discussion about the growing gap between the very rich and everyone else. The grotesque inequality between the haves and the have-nots is seldom framed as a problem that the haves might privately help to resolve. Instead, it is a problem the have-nots must persuade their elected officials to do something about, presumably against the wishes of the haves. The latest contribution to the discussion comes from Darrell West, a scholar at the Brookings Institution. “Wealth—its uses and abuses—is a subject that has intrigued me since my youth in the rural Midwest,” West writes in the introduction to his study of billionaires. From his seat in Washington, D.C., he has grown concerned about the effects on democracy of a handful of citizens controlling more and more wealth. </a:t>
            </a:r>
          </a:p>
          <a:p>
            <a:pPr fontAlgn="base"/>
            <a:r>
              <a:rPr lang="en-MY" sz="1200" b="0" i="0" u="none" strike="noStrike" kern="1200" dirty="0">
                <a:solidFill>
                  <a:schemeClr val="tx1"/>
                </a:solidFill>
                <a:effectLst/>
                <a:latin typeface="+mn-lt"/>
                <a:ea typeface="+mn-ea"/>
                <a:cs typeface="+mn-cs"/>
              </a:rPr>
              <a:t>Drawing on the work of Thomas Piketty and Emmanuel </a:t>
            </a:r>
            <a:r>
              <a:rPr lang="en-MY" sz="1200" b="0" i="0" u="none" strike="noStrike" kern="1200" dirty="0" err="1">
                <a:solidFill>
                  <a:schemeClr val="tx1"/>
                </a:solidFill>
                <a:effectLst/>
                <a:latin typeface="+mn-lt"/>
                <a:ea typeface="+mn-ea"/>
                <a:cs typeface="+mn-cs"/>
              </a:rPr>
              <a:t>Saez</a:t>
            </a:r>
            <a:r>
              <a:rPr lang="en-MY" sz="1200" b="0" i="0" u="none" strike="noStrike" kern="1200" dirty="0">
                <a:solidFill>
                  <a:schemeClr val="tx1"/>
                </a:solidFill>
                <a:effectLst/>
                <a:latin typeface="+mn-lt"/>
                <a:ea typeface="+mn-ea"/>
                <a:cs typeface="+mn-cs"/>
              </a:rPr>
              <a:t>, West notes that the concentration of wealth in the top 1 percent of American citizens has returned to levels not seen in a century. One percent of the population controls a third of its wealth, and the problem is only getting worse: from 1979 to 2009 after-tax income for the top 1 percent rose by 155 percent while not changing all that much for everyone else. By another measure of inequality, which compares the income controlled by the top 10 percent with that of the bottom 40 percent, the United States is judged to come forty-fourth out of the eighty-six nations in the race, and last among developed nations. But the object of West’s interest is not the top 10 percent or even the top 1 percent, but the handful of the richest people on the planet—the 1,645 (according to </a:t>
            </a:r>
            <a:r>
              <a:rPr lang="en-MY" sz="1200" b="0" i="1" u="none" strike="noStrike" kern="1200" dirty="0">
                <a:solidFill>
                  <a:schemeClr val="tx1"/>
                </a:solidFill>
                <a:effectLst/>
                <a:latin typeface="+mn-lt"/>
                <a:ea typeface="+mn-ea"/>
                <a:cs typeface="+mn-cs"/>
              </a:rPr>
              <a:t>Forbes</a:t>
            </a:r>
            <a:r>
              <a:rPr lang="en-MY" sz="1200" b="0" i="0" u="none" strike="noStrike" kern="1200" dirty="0">
                <a:solidFill>
                  <a:schemeClr val="tx1"/>
                </a:solidFill>
                <a:effectLst/>
                <a:latin typeface="+mn-lt"/>
                <a:ea typeface="+mn-ea"/>
                <a:cs typeface="+mn-cs"/>
              </a:rPr>
              <a:t>) or 1,682 (the Knight Frank group) or 1,867 (China’s Start Property Group) or 2,170 (UBS Financial Services) people on the planet worth a billion dollars or more. (The inability to identify even the number of billionaires hints at a bigger problem: how little even those who claim an expertise about this class of people actually know about them.) </a:t>
            </a:r>
          </a:p>
          <a:p>
            <a:pPr fontAlgn="base"/>
            <a:r>
              <a:rPr lang="en-MY" sz="1200" b="1" i="0" u="none" strike="noStrike" kern="1200" dirty="0">
                <a:solidFill>
                  <a:schemeClr val="tx1"/>
                </a:solidFill>
                <a:effectLst/>
                <a:latin typeface="+mn-lt"/>
                <a:ea typeface="+mn-ea"/>
                <a:cs typeface="+mn-cs"/>
              </a:rPr>
              <a:t>Must-reads.</a:t>
            </a:r>
            <a:br>
              <a:rPr lang="en-MY" sz="1200" b="1" i="0" u="none" strike="noStrike" kern="1200" dirty="0">
                <a:solidFill>
                  <a:schemeClr val="tx1"/>
                </a:solidFill>
                <a:effectLst/>
                <a:latin typeface="+mn-lt"/>
                <a:ea typeface="+mn-ea"/>
                <a:cs typeface="+mn-cs"/>
              </a:rPr>
            </a:br>
            <a:r>
              <a:rPr lang="en-MY" sz="1200" b="1" i="0" u="none" strike="noStrike" kern="1200" dirty="0">
                <a:solidFill>
                  <a:schemeClr val="tx1"/>
                </a:solidFill>
                <a:effectLst/>
                <a:latin typeface="+mn-lt"/>
                <a:ea typeface="+mn-ea"/>
                <a:cs typeface="+mn-cs"/>
              </a:rPr>
              <a:t>5 days a week.</a:t>
            </a:r>
          </a:p>
          <a:p>
            <a:pPr fontAlgn="base"/>
            <a:r>
              <a:rPr lang="en-MY" sz="1200" b="0" i="0" u="none" strike="noStrike" kern="1200" dirty="0">
                <a:solidFill>
                  <a:schemeClr val="tx1"/>
                </a:solidFill>
                <a:effectLst/>
                <a:latin typeface="+mn-lt"/>
                <a:ea typeface="+mn-ea"/>
                <a:cs typeface="+mn-cs"/>
              </a:rPr>
              <a:t>Sign Up</a:t>
            </a:r>
          </a:p>
          <a:p>
            <a:pPr fontAlgn="base"/>
            <a:r>
              <a:rPr lang="en-MY" sz="1200" b="0" i="1" u="none" strike="noStrike" kern="1200" dirty="0">
                <a:solidFill>
                  <a:schemeClr val="tx1"/>
                </a:solidFill>
                <a:effectLst/>
                <a:latin typeface="+mn-lt"/>
                <a:ea typeface="+mn-ea"/>
                <a:cs typeface="+mn-cs"/>
              </a:rPr>
              <a:t>Billionaires</a:t>
            </a:r>
            <a:r>
              <a:rPr lang="en-MY" sz="1200" b="0" i="0" u="none" strike="noStrike" kern="1200" dirty="0">
                <a:solidFill>
                  <a:schemeClr val="tx1"/>
                </a:solidFill>
                <a:effectLst/>
                <a:latin typeface="+mn-lt"/>
                <a:ea typeface="+mn-ea"/>
                <a:cs typeface="+mn-cs"/>
              </a:rPr>
              <a:t> seems to have been sparked by West’s belief that rich people, newly empowered to use their money in politics, are now more likely than usual to determine political outcomes. This may be true, but so far the evidence—and evidence here is really just a handful of anecdotes—suggests that rich people, when they seek to influence political outcomes, often are wasting their money. Michael Bloomberg was able to use his billions to make himself mayor of New York City (which seems to have worked out pretty well for New York City), but Meg Whitman piled $144 million of her own money in the streets of California and set it on fire in her failed attempt to become governor. Mitt Romney might actually have been a stronger candidate if he had less money, or at least had been less completely defined by his money. For all the angst caused by the Koch Brothers and Sheldon Adelson and their efforts to unseat Barack Obama, they only demonstrated how much money could be spent on a political campaign while exerting no meaningful effect upon it. </a:t>
            </a:r>
          </a:p>
          <a:p>
            <a:pPr fontAlgn="base"/>
            <a:r>
              <a:rPr lang="en-MY" sz="1200" b="0" i="0" u="none" strike="noStrike" kern="1200" dirty="0">
                <a:solidFill>
                  <a:schemeClr val="tx1"/>
                </a:solidFill>
                <a:effectLst/>
                <a:latin typeface="+mn-lt"/>
                <a:ea typeface="+mn-ea"/>
                <a:cs typeface="+mn-cs"/>
              </a:rPr>
              <a:t>As West points out, many rich people are more interested in having their way with specific issues than with candidates, but even here their record is spotty. Perhaps they are having their way in arguments about raising federal estate tax; but the states with the most billionaires in them, California and New York, have among the highest tax rates on income and capital gains. If these billionaires are seeking, as a class, to minimize the sums they return to society, they are not doing a very good job of it. But of course they aren’t seeking anything, as a class: it’s not even clear they can agree on what their collective interests are. The second richest American billionaire, Warren Buffett, has been quite vocal about his desire for higher tax rates on the rich. The single biggest donor to political campaigns just now is Tom Steyer, a Democrat with a passion for climate change. And for every rich person who sets off on a jag to carve California into seven states, or to defeat Barack Obama, there are many more who have no interest in politics at all except perhaps, in a general way, to prevent them from touching their lives. Rich people, in my experience, don’t want to change the world. The world as it is suits them nicely. </a:t>
            </a:r>
          </a:p>
          <a:p>
            <a:pPr fontAlgn="base"/>
            <a:r>
              <a:rPr lang="en-MY" sz="1200" b="0" i="0" u="none" strike="noStrike" kern="1200" dirty="0">
                <a:solidFill>
                  <a:schemeClr val="tx1"/>
                </a:solidFill>
                <a:effectLst/>
                <a:latin typeface="+mn-lt"/>
                <a:ea typeface="+mn-ea"/>
                <a:cs typeface="+mn-cs"/>
              </a:rPr>
              <a:t>One trouble for a writer who wants to see the concentration of wealth at the very top chiefly as a political problem is that the politics of the very rich are not all that predictable or consistent. Obviously billionaires are not perfect reflections of the societies they inhabit, but it’s not insane to consider that their quirks and proclivities might be politically self-</a:t>
            </a:r>
            <a:r>
              <a:rPr lang="en-MY" sz="1200" b="0" i="0" u="none" strike="noStrike" kern="1200" dirty="0" err="1">
                <a:solidFill>
                  <a:schemeClr val="tx1"/>
                </a:solidFill>
                <a:effectLst/>
                <a:latin typeface="+mn-lt"/>
                <a:ea typeface="+mn-ea"/>
                <a:cs typeface="+mn-cs"/>
              </a:rPr>
              <a:t>canceling</a:t>
            </a:r>
            <a:r>
              <a:rPr lang="en-MY" sz="1200" b="0" i="0" u="none" strike="noStrike" kern="1200" dirty="0">
                <a:solidFill>
                  <a:schemeClr val="tx1"/>
                </a:solidFill>
                <a:effectLst/>
                <a:latin typeface="+mn-lt"/>
                <a:ea typeface="+mn-ea"/>
                <a:cs typeface="+mn-cs"/>
              </a:rPr>
              <a:t>, like the irrationalities of consumers in models in classical economics, and so might be assumed away. Even on the most obvious political issues, on which you might think all billionaires could agree, they are often at war with each other. In the end, West more or less concludes that even if money cannot directly rig the democracy, and buy political outcomes, the public’s perception that it can will lead to public cynicism, and corrode the democracy. That may be true. But it tells you something when someone sets out to write a book about the effects of rich people on politics and can’t do any better than that.</a:t>
            </a:r>
          </a:p>
          <a:p>
            <a:pPr fontAlgn="base"/>
            <a:r>
              <a:rPr lang="en-MY" sz="1200" b="0" i="0" u="none" strike="noStrike" kern="1200" dirty="0">
                <a:solidFill>
                  <a:schemeClr val="tx1"/>
                </a:solidFill>
                <a:effectLst/>
                <a:latin typeface="+mn-lt"/>
                <a:ea typeface="+mn-ea"/>
                <a:cs typeface="+mn-cs"/>
              </a:rPr>
              <a:t>And it raises a bigger question: just how influential are the very rich? They are much in the news; often they own the news. But what are their deeper effects, as a class, on the rest of us? There was a time in America when a few rich people could elect a president (see McKinley), but they haven’t been very good at that lately. When was the last time a billionaire wrote a seminal book or achieved some dramatic scientific breakthrough or created some lasting work of art? Acts of the imagination are responses to needs and desires. The Knight Frank real estate agency’s report on billionaires describes them, nauseatingly, as people “driven by desire.” But desire, at least the profitable kind, is exactly what you lose when have more of everything than you could possibly need—especially when you are born with it. Ditto the willingness to suffer in the pursuit of excellence. The American upper middle class has spent a fortune teaching its children to play soccer: how many great soccer players come from the upper middle class? The more you think about the very rich, the more tempting it is to take the other side of this argument. True, people occasionally become very rich by changing the world as we know it, but in these cases money is the effect, not the cause. Mark Zuckerberg wasn’t rich when he created Facebook, and neither were Sergey Brin and Larry Page when they created Google. </a:t>
            </a:r>
          </a:p>
          <a:p>
            <a:pPr fontAlgn="base"/>
            <a:r>
              <a:rPr lang="en-MY" sz="1200" b="0" i="0" u="none" strike="noStrike" kern="1200" dirty="0">
                <a:solidFill>
                  <a:schemeClr val="tx1"/>
                </a:solidFill>
                <a:effectLst/>
                <a:latin typeface="+mn-lt"/>
                <a:ea typeface="+mn-ea"/>
                <a:cs typeface="+mn-cs"/>
              </a:rPr>
              <a:t>It’s just not as easy as it seems to use money to change the world, even when what you are doing with the money is giving it away. West has a good chapter on billionaires’ activist philanthropy but, as any billionaire will tell you, this is as much a story of frustration as of success. (Zuckerberg has discovered this in the Newark public schools.) The big surprise about money, in this age of grotesque and growing economic inequality, may be its limits. At any rate, it’s not at all clear how the swelling heap of money controlled by the extremely rich is changing us. </a:t>
            </a:r>
          </a:p>
          <a:p>
            <a:pPr fontAlgn="base"/>
            <a:r>
              <a:rPr lang="en-MY" sz="1200" b="0" i="0" u="none" strike="noStrike" kern="1200" dirty="0">
                <a:solidFill>
                  <a:schemeClr val="tx1"/>
                </a:solidFill>
                <a:effectLst/>
                <a:latin typeface="+mn-lt"/>
                <a:ea typeface="+mn-ea"/>
                <a:cs typeface="+mn-cs"/>
              </a:rPr>
              <a:t>What </a:t>
            </a:r>
            <a:r>
              <a:rPr lang="en-MY" sz="1200" b="0" i="1" u="none" strike="noStrike" kern="1200" dirty="0">
                <a:solidFill>
                  <a:schemeClr val="tx1"/>
                </a:solidFill>
                <a:effectLst/>
                <a:latin typeface="+mn-lt"/>
                <a:ea typeface="+mn-ea"/>
                <a:cs typeface="+mn-cs"/>
              </a:rPr>
              <a:t>is</a:t>
            </a:r>
            <a:r>
              <a:rPr lang="en-MY" sz="1200" b="0" i="0" u="none" strike="noStrike" kern="1200" dirty="0">
                <a:solidFill>
                  <a:schemeClr val="tx1"/>
                </a:solidFill>
                <a:effectLst/>
                <a:latin typeface="+mn-lt"/>
                <a:ea typeface="+mn-ea"/>
                <a:cs typeface="+mn-cs"/>
              </a:rPr>
              <a:t> clear about rich people and their money—and becoming ever clearer—is how it changes them. A body of quirky but persuasive research has sought to understand the effects of wealth and privilege on human </a:t>
            </a:r>
            <a:r>
              <a:rPr lang="en-MY" sz="1200" b="0" i="0" u="none" strike="noStrike" kern="1200" dirty="0" err="1">
                <a:solidFill>
                  <a:schemeClr val="tx1"/>
                </a:solidFill>
                <a:effectLst/>
                <a:latin typeface="+mn-lt"/>
                <a:ea typeface="+mn-ea"/>
                <a:cs typeface="+mn-cs"/>
              </a:rPr>
              <a:t>behavior</a:t>
            </a:r>
            <a:r>
              <a:rPr lang="en-MY" sz="1200" b="0" i="0" u="none" strike="noStrike" kern="1200" dirty="0">
                <a:solidFill>
                  <a:schemeClr val="tx1"/>
                </a:solidFill>
                <a:effectLst/>
                <a:latin typeface="+mn-lt"/>
                <a:ea typeface="+mn-ea"/>
                <a:cs typeface="+mn-cs"/>
              </a:rPr>
              <a:t>—and any future book about the nature of billionaires would do well to consult it. One especially fertile source is the University of California, Berkeley, psychology department lab overseen by a professor named </a:t>
            </a:r>
            <a:r>
              <a:rPr lang="en-MY" sz="1200" b="0" i="0" u="none" strike="noStrike" kern="1200" dirty="0" err="1">
                <a:solidFill>
                  <a:schemeClr val="tx1"/>
                </a:solidFill>
                <a:effectLst/>
                <a:latin typeface="+mn-lt"/>
                <a:ea typeface="+mn-ea"/>
                <a:cs typeface="+mn-cs"/>
              </a:rPr>
              <a:t>Dacher</a:t>
            </a:r>
            <a:r>
              <a:rPr lang="en-MY" sz="1200" b="0" i="0" u="none" strike="noStrike" kern="1200" dirty="0">
                <a:solidFill>
                  <a:schemeClr val="tx1"/>
                </a:solidFill>
                <a:effectLst/>
                <a:latin typeface="+mn-lt"/>
                <a:ea typeface="+mn-ea"/>
                <a:cs typeface="+mn-cs"/>
              </a:rPr>
              <a:t> Keltner. In one study, Keltner and his colleague Paul </a:t>
            </a:r>
            <a:r>
              <a:rPr lang="en-MY" sz="1200" b="0" i="0" u="none" strike="noStrike" kern="1200" dirty="0" err="1">
                <a:solidFill>
                  <a:schemeClr val="tx1"/>
                </a:solidFill>
                <a:effectLst/>
                <a:latin typeface="+mn-lt"/>
                <a:ea typeface="+mn-ea"/>
                <a:cs typeface="+mn-cs"/>
              </a:rPr>
              <a:t>Piff</a:t>
            </a:r>
            <a:r>
              <a:rPr lang="en-MY" sz="1200" b="0" i="0" u="none" strike="noStrike" kern="1200" dirty="0">
                <a:solidFill>
                  <a:schemeClr val="tx1"/>
                </a:solidFill>
                <a:effectLst/>
                <a:latin typeface="+mn-lt"/>
                <a:ea typeface="+mn-ea"/>
                <a:cs typeface="+mn-cs"/>
              </a:rPr>
              <a:t> installed note-takers and cameras at city street intersections with four-way stop signs. The people driving expensive cars were four times more likely to cut in front of other drivers than drivers of cheap cars. The researchers then followed the drivers to the city’s cross walks and positioned themselves as pedestrians, waiting to cross the street. The drivers in the cheap cars all respected the pedestrians’ right of way. The drivers in the expensive cars ignored the pedestrians 46.2 percent of the time—a finding that was replicated in spirit by another team of researchers in Manhattan, who found drivers of expensive cars were far more likely to double park. In yet another study, the Berkeley researchers invited a cross section of the population into their lab and marched them through a series of tasks. Upon leaving the laboratory testing room the subjects passed a big jar of candy. The richer the person, the more likely he was to reach in and take candy from the jar—and ignore the big sign on the jar that said the candy was for the children who passed through the department.</a:t>
            </a:r>
          </a:p>
          <a:p>
            <a:pPr fontAlgn="base"/>
            <a:r>
              <a:rPr lang="en-MY" sz="1200" b="0" i="0" u="none" strike="noStrike" kern="1200" dirty="0">
                <a:solidFill>
                  <a:schemeClr val="tx1"/>
                </a:solidFill>
                <a:effectLst/>
                <a:latin typeface="+mn-lt"/>
                <a:ea typeface="+mn-ea"/>
                <a:cs typeface="+mn-cs"/>
              </a:rPr>
              <a:t>Maybe my </a:t>
            </a:r>
            <a:r>
              <a:rPr lang="en-MY" sz="1200" b="0" i="0" u="none" strike="noStrike" kern="1200" dirty="0" err="1">
                <a:solidFill>
                  <a:schemeClr val="tx1"/>
                </a:solidFill>
                <a:effectLst/>
                <a:latin typeface="+mn-lt"/>
                <a:ea typeface="+mn-ea"/>
                <a:cs typeface="+mn-cs"/>
              </a:rPr>
              <a:t>favorite</a:t>
            </a:r>
            <a:r>
              <a:rPr lang="en-MY" sz="1200" b="0" i="0" u="none" strike="noStrike" kern="1200" dirty="0">
                <a:solidFill>
                  <a:schemeClr val="tx1"/>
                </a:solidFill>
                <a:effectLst/>
                <a:latin typeface="+mn-lt"/>
                <a:ea typeface="+mn-ea"/>
                <a:cs typeface="+mn-cs"/>
              </a:rPr>
              <a:t> study done by the Berkeley team rigged a game with cash prizes in </a:t>
            </a:r>
            <a:r>
              <a:rPr lang="en-MY" sz="1200" b="0" i="0" u="none" strike="noStrike" kern="1200" dirty="0" err="1">
                <a:solidFill>
                  <a:schemeClr val="tx1"/>
                </a:solidFill>
                <a:effectLst/>
                <a:latin typeface="+mn-lt"/>
                <a:ea typeface="+mn-ea"/>
                <a:cs typeface="+mn-cs"/>
              </a:rPr>
              <a:t>favor</a:t>
            </a:r>
            <a:r>
              <a:rPr lang="en-MY" sz="1200" b="0" i="0" u="none" strike="noStrike" kern="1200" dirty="0">
                <a:solidFill>
                  <a:schemeClr val="tx1"/>
                </a:solidFill>
                <a:effectLst/>
                <a:latin typeface="+mn-lt"/>
                <a:ea typeface="+mn-ea"/>
                <a:cs typeface="+mn-cs"/>
              </a:rPr>
              <a:t> of one of the players, and then showed how that person, as he grows richer, becomes more likely to cheat. In his forthcoming book on power, Keltner contemplates his findings: </a:t>
            </a:r>
          </a:p>
          <a:p>
            <a:pPr fontAlgn="base"/>
            <a:r>
              <a:rPr lang="en-MY" sz="1200" b="0" i="0" u="none" strike="noStrike" kern="1200" dirty="0">
                <a:solidFill>
                  <a:schemeClr val="tx1"/>
                </a:solidFill>
                <a:effectLst/>
                <a:latin typeface="+mn-lt"/>
                <a:ea typeface="+mn-ea"/>
                <a:cs typeface="+mn-cs"/>
              </a:rPr>
              <a:t>If I have $100,000 in my bank account, winning $50 alters my personal wealth in trivial fashion. It just isn’t that big of a deal. If I have $84 in my bank account, winning $50 not only changes my personal wealth significantly, it matters in terms of the quality of my life—the extra $50 changes what bill I might be able to pay, what I might put in my refrigerator at the end of the month, the kind of date I would go out on, or whether or not I could buy a beer for a friend. The value of winning $50 is greater for the poor, and, by implication, the incentive for lying in our study greater. Yet it was our wealthy participants who were far more likely to lie for the chance of winning fifty bucks.</a:t>
            </a:r>
          </a:p>
          <a:p>
            <a:pPr fontAlgn="base"/>
            <a:r>
              <a:rPr lang="en-MY" sz="1200" b="0" i="0" u="none" strike="noStrike" kern="1200" dirty="0">
                <a:solidFill>
                  <a:schemeClr val="tx1"/>
                </a:solidFill>
                <a:effectLst/>
                <a:latin typeface="+mn-lt"/>
                <a:ea typeface="+mn-ea"/>
                <a:cs typeface="+mn-cs"/>
              </a:rPr>
              <a:t>There is plenty more like this to be found, if you look for it. A team of researchers at the New York State Psychiatric Institute surveyed 43,000 Americans and found that, by some wide margin, the rich were more likely to shoplift than the poor. Another study, by a coalition of </a:t>
            </a:r>
            <a:r>
              <a:rPr lang="en-MY" sz="1200" b="0" i="0" u="none" strike="noStrike" kern="1200" dirty="0" err="1">
                <a:solidFill>
                  <a:schemeClr val="tx1"/>
                </a:solidFill>
                <a:effectLst/>
                <a:latin typeface="+mn-lt"/>
                <a:ea typeface="+mn-ea"/>
                <a:cs typeface="+mn-cs"/>
              </a:rPr>
              <a:t>nonprofits</a:t>
            </a:r>
            <a:r>
              <a:rPr lang="en-MY" sz="1200" b="0" i="0" u="none" strike="noStrike" kern="1200" dirty="0">
                <a:solidFill>
                  <a:schemeClr val="tx1"/>
                </a:solidFill>
                <a:effectLst/>
                <a:latin typeface="+mn-lt"/>
                <a:ea typeface="+mn-ea"/>
                <a:cs typeface="+mn-cs"/>
              </a:rPr>
              <a:t> called the Independent Sector, revealed that people with incomes below twenty-five grand give away, on average, 4.2 percent of their income, while those earning more than 150 grand a year give away only 2.7 percent. A UCLA neuroscientist named Keely </a:t>
            </a:r>
            <a:r>
              <a:rPr lang="en-MY" sz="1200" b="0" i="0" u="none" strike="noStrike" kern="1200" dirty="0" err="1">
                <a:solidFill>
                  <a:schemeClr val="tx1"/>
                </a:solidFill>
                <a:effectLst/>
                <a:latin typeface="+mn-lt"/>
                <a:ea typeface="+mn-ea"/>
                <a:cs typeface="+mn-cs"/>
              </a:rPr>
              <a:t>Muscatell</a:t>
            </a:r>
            <a:r>
              <a:rPr lang="en-MY" sz="1200" b="0" i="0" u="none" strike="noStrike" kern="1200" dirty="0">
                <a:solidFill>
                  <a:schemeClr val="tx1"/>
                </a:solidFill>
                <a:effectLst/>
                <a:latin typeface="+mn-lt"/>
                <a:ea typeface="+mn-ea"/>
                <a:cs typeface="+mn-cs"/>
              </a:rPr>
              <a:t> has published an interesting paper showing that wealth quiets the nerves in the brain associated with empathy: if you show rich people and poor people pictures of kids with cancer, the poor people’s brains exhibit a great deal more activity than the rich people’s. (An inability to empathize with others has just got to be a disadvantage for any rich person seeking political office, at least outside of New York City.) “As you move up the class ladder,” says Keltner, “you are more likely to violate the rules of the road, to lie, to cheat, to take candy from kids, to shoplift, and to be </a:t>
            </a:r>
            <a:r>
              <a:rPr lang="en-MY" sz="1200" b="0" i="0" u="none" strike="noStrike" kern="1200" dirty="0" err="1">
                <a:solidFill>
                  <a:schemeClr val="tx1"/>
                </a:solidFill>
                <a:effectLst/>
                <a:latin typeface="+mn-lt"/>
                <a:ea typeface="+mn-ea"/>
                <a:cs typeface="+mn-cs"/>
              </a:rPr>
              <a:t>tightfisted</a:t>
            </a:r>
            <a:r>
              <a:rPr lang="en-MY" sz="1200" b="0" i="0" u="none" strike="noStrike" kern="1200" dirty="0">
                <a:solidFill>
                  <a:schemeClr val="tx1"/>
                </a:solidFill>
                <a:effectLst/>
                <a:latin typeface="+mn-lt"/>
                <a:ea typeface="+mn-ea"/>
                <a:cs typeface="+mn-cs"/>
              </a:rPr>
              <a:t> in giving to others. Straightforward economic analyses have trouble making sense of this pattern of results.” </a:t>
            </a:r>
          </a:p>
          <a:p>
            <a:pPr fontAlgn="base"/>
            <a:r>
              <a:rPr lang="en-MY" sz="1200" b="0" i="0" u="none" strike="noStrike" kern="1200" dirty="0">
                <a:solidFill>
                  <a:schemeClr val="tx1"/>
                </a:solidFill>
                <a:effectLst/>
                <a:latin typeface="+mn-lt"/>
                <a:ea typeface="+mn-ea"/>
                <a:cs typeface="+mn-cs"/>
              </a:rPr>
              <a:t>There is an obvious chicken-and-egg question to ask here. But it is beginning to seem that the problem isn’t that the kind of people who wind up on the pleasant side of inequality suffer from some moral disability that gives them a market edge. The problem is caused by the inequality itself: it triggers a chemical reaction in the privileged few. It tilts their brains. It causes them to be less likely to care about anyone but themselves or to experience the moral sentiments needed to be a decent citizen. </a:t>
            </a:r>
          </a:p>
          <a:p>
            <a:pPr fontAlgn="base"/>
            <a:r>
              <a:rPr lang="en-MY" sz="1200" b="0" i="0" u="none" strike="noStrike" kern="1200" dirty="0">
                <a:solidFill>
                  <a:schemeClr val="tx1"/>
                </a:solidFill>
                <a:effectLst/>
                <a:latin typeface="+mn-lt"/>
                <a:ea typeface="+mn-ea"/>
                <a:cs typeface="+mn-cs"/>
              </a:rPr>
              <a:t>Or even a happy one. Not long ago an enterprising professor at the Harvard Business School named Mike Norton persuaded a big investment bank to let him survey the bank’s rich clients. (The poor people in the survey were millionaires.) In a forthcoming paper, Norton and his colleagues track the effects of getting money on the happiness of people who already have a lot of it: a rich person getting even richer experiences zero gain in happiness. That’s not all that surprising; it’s what Norton asked next that led to an interesting insight. He asked these rich people how happy they were at any given moment. Then he asked them how much money they would need to be even happier. “All of them said they needed two to three times more than they had to feel happier,” says Norton. The evidence overwhelmingly suggests that money, above a certain modest sum, does not have the power to buy happiness, and yet even very rich people continue to believe that it does: the happiness will come from the money they don’t yet have. To the general rule that money, above a certain low level, cannot buy happiness there is one exception. “While spending money upon oneself does nothing for one’s happiness,” says Norton, “spending it on others increases happiness.” </a:t>
            </a:r>
          </a:p>
          <a:p>
            <a:pPr fontAlgn="base"/>
            <a:r>
              <a:rPr lang="en-MY" sz="1200" b="0" i="0" u="none" strike="noStrike" kern="1200" dirty="0">
                <a:solidFill>
                  <a:schemeClr val="tx1"/>
                </a:solidFill>
                <a:effectLst/>
                <a:latin typeface="+mn-lt"/>
                <a:ea typeface="+mn-ea"/>
                <a:cs typeface="+mn-cs"/>
              </a:rPr>
              <a:t>If the Harvard Business School is now making a home for research exposing the folly of a life devoted to endless material ambition, something in the world has changed—or is changing. And I think it is: there is a growing awareness that the yawning gap between rich and poor is no longer a matter of simple justice but also the enemy of economic success and human happiness. It’s not just bad for the poor. It’s also bad for the rich. It’s funny, when you think about it, how many rich people don’t know this. But they are not idiots; they can learn. Many even possess the self-awareness to correct for whatever tricks their brain chemicals seek to play on them; some of them already do it. When you control a lot more than your share of the Fruit Loops, there really isn’t much doubt about what you should do with them, for your own good. You just need to be reminded, loudly and often.</a:t>
            </a:r>
          </a:p>
          <a:p>
            <a:pPr fontAlgn="base"/>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https://</a:t>
            </a:r>
            <a:r>
              <a:rPr lang="en-MY" sz="1200" b="0" i="0" u="none" strike="noStrike" kern="1200" dirty="0" err="1">
                <a:solidFill>
                  <a:schemeClr val="tx1"/>
                </a:solidFill>
                <a:effectLst/>
                <a:latin typeface="+mn-lt"/>
                <a:ea typeface="+mn-ea"/>
                <a:cs typeface="+mn-cs"/>
              </a:rPr>
              <a:t>newrepublic.com</a:t>
            </a:r>
            <a:r>
              <a:rPr lang="en-MY" sz="1200" b="0" i="0" u="none" strike="noStrike" kern="1200" dirty="0">
                <a:solidFill>
                  <a:schemeClr val="tx1"/>
                </a:solidFill>
                <a:effectLst/>
                <a:latin typeface="+mn-lt"/>
                <a:ea typeface="+mn-ea"/>
                <a:cs typeface="+mn-cs"/>
              </a:rPr>
              <a:t>/article/120092/</a:t>
            </a:r>
            <a:r>
              <a:rPr lang="en-MY" sz="1200" b="0" i="0" u="none" strike="noStrike" kern="1200" dirty="0" err="1">
                <a:solidFill>
                  <a:schemeClr val="tx1"/>
                </a:solidFill>
                <a:effectLst/>
                <a:latin typeface="+mn-lt"/>
                <a:ea typeface="+mn-ea"/>
                <a:cs typeface="+mn-cs"/>
              </a:rPr>
              <a:t>billionaires-book-review-money-cant-buy-happiness?src</a:t>
            </a:r>
            <a:r>
              <a:rPr lang="en-MY" sz="1200" b="0" i="0" u="none" strike="noStrike" kern="1200" dirty="0">
                <a:solidFill>
                  <a:schemeClr val="tx1"/>
                </a:solidFill>
                <a:effectLst/>
                <a:latin typeface="+mn-lt"/>
                <a:ea typeface="+mn-ea"/>
                <a:cs typeface="+mn-cs"/>
              </a:rPr>
              <a:t>=</a:t>
            </a:r>
            <a:r>
              <a:rPr lang="en-MY" sz="1200" b="0" i="0" u="none" strike="noStrike" kern="1200" dirty="0" err="1">
                <a:solidFill>
                  <a:schemeClr val="tx1"/>
                </a:solidFill>
                <a:effectLst/>
                <a:latin typeface="+mn-lt"/>
                <a:ea typeface="+mn-ea"/>
                <a:cs typeface="+mn-cs"/>
              </a:rPr>
              <a:t>longreads</a:t>
            </a:r>
            <a:endParaRPr lang="en-MY"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50</a:t>
            </a:fld>
            <a:endParaRPr lang="en-US"/>
          </a:p>
        </p:txBody>
      </p:sp>
    </p:spTree>
    <p:extLst>
      <p:ext uri="{BB962C8B-B14F-4D97-AF65-F5344CB8AC3E}">
        <p14:creationId xmlns:p14="http://schemas.microsoft.com/office/powerpoint/2010/main" val="3723810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Stéphane </a:t>
            </a:r>
            <a:r>
              <a:rPr lang="en-MY" dirty="0" err="1"/>
              <a:t>Côté</a:t>
            </a:r>
            <a:r>
              <a:rPr lang="en-MY" dirty="0"/>
              <a:t> and colleagues confirms that the rich are less generous than the poor, but their findings suggest it’s more complicated than simply wealth making people stingy. Rather, it’s </a:t>
            </a:r>
            <a:r>
              <a:rPr lang="en-MY" i="1" dirty="0"/>
              <a:t>the distance created by wealth differentials</a:t>
            </a:r>
            <a:r>
              <a:rPr lang="en-MY" dirty="0"/>
              <a:t> that seems to break the natural flow of human kindness. </a:t>
            </a:r>
            <a:r>
              <a:rPr lang="en-MY" dirty="0" err="1"/>
              <a:t>Côté</a:t>
            </a:r>
            <a:r>
              <a:rPr lang="en-MY" dirty="0"/>
              <a:t> found that “higher-income individuals are only less generous if they reside in a highly unequal area or when inequality is experimentally portrayed as relatively high.” Rich people were as generous as anyone else when inequality was low. The rich are less generous when inequality is extreme, a finding that challenges the idea that higher-income individuals are just more selfish. If the person who needs help doesn’t seem </a:t>
            </a:r>
            <a:r>
              <a:rPr lang="en-MY" i="1" dirty="0"/>
              <a:t>that</a:t>
            </a:r>
            <a:r>
              <a:rPr lang="en-MY" dirty="0"/>
              <a:t> different from us, we’ll probably help them out. But if they seem too far away (culturally, economically) we’re less likely to lend a hand.</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51</a:t>
            </a:fld>
            <a:endParaRPr lang="en-US"/>
          </a:p>
        </p:txBody>
      </p:sp>
    </p:spTree>
    <p:extLst>
      <p:ext uri="{BB962C8B-B14F-4D97-AF65-F5344CB8AC3E}">
        <p14:creationId xmlns:p14="http://schemas.microsoft.com/office/powerpoint/2010/main" val="150971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1" kern="1200" dirty="0">
                <a:solidFill>
                  <a:schemeClr val="tx1"/>
                </a:solidFill>
                <a:effectLst/>
                <a:latin typeface="+mn-lt"/>
                <a:ea typeface="+mn-ea"/>
                <a:cs typeface="+mn-cs"/>
              </a:rPr>
              <a:t>Why we lie about being retired</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By Ian Rose</a:t>
            </a:r>
          </a:p>
          <a:p>
            <a:r>
              <a:rPr lang="en-MY" sz="1200" kern="1200" dirty="0">
                <a:solidFill>
                  <a:schemeClr val="tx1"/>
                </a:solidFill>
                <a:effectLst/>
                <a:latin typeface="+mn-lt"/>
                <a:ea typeface="+mn-ea"/>
                <a:cs typeface="+mn-cs"/>
              </a:rPr>
              <a:t>BBC Business producer, Madrid</a:t>
            </a:r>
          </a:p>
          <a:p>
            <a:r>
              <a:rPr lang="en-MY" sz="1200" kern="1200" dirty="0">
                <a:solidFill>
                  <a:schemeClr val="tx1"/>
                </a:solidFill>
                <a:effectLst/>
                <a:latin typeface="+mn-lt"/>
                <a:ea typeface="+mn-ea"/>
                <a:cs typeface="+mn-cs"/>
              </a:rPr>
              <a:t>20 August 2019</a:t>
            </a:r>
          </a:p>
          <a:p>
            <a:r>
              <a:rPr lang="en-MY" sz="1200" kern="1200" dirty="0">
                <a:solidFill>
                  <a:schemeClr val="tx1"/>
                </a:solidFill>
                <a:effectLst/>
                <a:latin typeface="+mn-lt"/>
                <a:ea typeface="+mn-ea"/>
                <a:cs typeface="+mn-cs"/>
              </a:rPr>
              <a:t>https://</a:t>
            </a:r>
            <a:r>
              <a:rPr lang="en-MY" sz="1200" kern="1200" dirty="0" err="1">
                <a:solidFill>
                  <a:schemeClr val="tx1"/>
                </a:solidFill>
                <a:effectLst/>
                <a:latin typeface="+mn-lt"/>
                <a:ea typeface="+mn-ea"/>
                <a:cs typeface="+mn-cs"/>
              </a:rPr>
              <a:t>www.bbc.com</a:t>
            </a:r>
            <a:r>
              <a:rPr lang="en-MY" sz="1200" kern="1200" dirty="0">
                <a:solidFill>
                  <a:schemeClr val="tx1"/>
                </a:solidFill>
                <a:effectLst/>
                <a:latin typeface="+mn-lt"/>
                <a:ea typeface="+mn-ea"/>
                <a:cs typeface="+mn-cs"/>
              </a:rPr>
              <a:t>/news/business-48882195</a:t>
            </a:r>
          </a:p>
          <a:p>
            <a:r>
              <a:rPr lang="en-MY" sz="1200" kern="1200" dirty="0">
                <a:solidFill>
                  <a:schemeClr val="tx1"/>
                </a:solidFill>
                <a:effectLst/>
                <a:latin typeface="+mn-lt"/>
                <a:ea typeface="+mn-ea"/>
                <a:cs typeface="+mn-cs"/>
              </a:rPr>
              <a:t>For many retirement is not the picture-perfect time of popular fantasy</a:t>
            </a:r>
          </a:p>
          <a:p>
            <a:r>
              <a:rPr lang="en-MY" sz="1200" kern="1200" dirty="0">
                <a:solidFill>
                  <a:schemeClr val="tx1"/>
                </a:solidFill>
                <a:effectLst/>
                <a:latin typeface="+mn-lt"/>
                <a:ea typeface="+mn-ea"/>
                <a:cs typeface="+mn-cs"/>
              </a:rPr>
              <a:t>The reality for many can be quite different. For many, the first few months of retirement can often involve an existential crisis, says Harvard Business School professor Teresa Amabile.</a:t>
            </a:r>
          </a:p>
          <a:p>
            <a:r>
              <a:rPr lang="en-MY" sz="1200" kern="1200" dirty="0">
                <a:solidFill>
                  <a:schemeClr val="tx1"/>
                </a:solidFill>
                <a:effectLst/>
                <a:latin typeface="+mn-lt"/>
                <a:ea typeface="+mn-ea"/>
                <a:cs typeface="+mn-cs"/>
              </a:rPr>
              <a:t>"It can be a very dramatic moment." she adds. </a:t>
            </a:r>
          </a:p>
          <a:p>
            <a:r>
              <a:rPr lang="en-MY" sz="1200" kern="1200" dirty="0">
                <a:solidFill>
                  <a:schemeClr val="tx1"/>
                </a:solidFill>
                <a:effectLst/>
                <a:latin typeface="+mn-lt"/>
                <a:ea typeface="+mn-ea"/>
                <a:cs typeface="+mn-cs"/>
              </a:rPr>
              <a:t>Over four years, Prof Amabile and a team of collaborators interviewed 120 professionals about their views of retirement at three companies in different parts of the United States. </a:t>
            </a:r>
          </a:p>
          <a:p>
            <a:r>
              <a:rPr lang="en-MY" sz="1200" kern="1200" dirty="0">
                <a:solidFill>
                  <a:schemeClr val="tx1"/>
                </a:solidFill>
                <a:effectLst/>
                <a:latin typeface="+mn-lt"/>
                <a:ea typeface="+mn-ea"/>
                <a:cs typeface="+mn-cs"/>
              </a:rPr>
              <a:t>They asked interviewees at different phases of their career about their perspective. </a:t>
            </a:r>
          </a:p>
          <a:p>
            <a:r>
              <a:rPr lang="en-MY" sz="1200" kern="1200" dirty="0">
                <a:solidFill>
                  <a:schemeClr val="tx1"/>
                </a:solidFill>
                <a:effectLst/>
                <a:latin typeface="+mn-lt"/>
                <a:ea typeface="+mn-ea"/>
                <a:cs typeface="+mn-cs"/>
              </a:rPr>
              <a:t>The preliminary findings were quite stark. While retirement might start off in a blaze of well-deserved relaxation the novelty can soon wear off. </a:t>
            </a:r>
          </a:p>
          <a:p>
            <a:r>
              <a:rPr lang="en-MY" sz="1200" kern="1200" dirty="0">
                <a:solidFill>
                  <a:schemeClr val="tx1"/>
                </a:solidFill>
                <a:effectLst/>
                <a:latin typeface="+mn-lt"/>
                <a:ea typeface="+mn-ea"/>
                <a:cs typeface="+mn-cs"/>
              </a:rPr>
              <a:t>Prof Amabile says we need to think about retirement as more than a financial </a:t>
            </a:r>
            <a:r>
              <a:rPr lang="en-MY" sz="1200" kern="1200" dirty="0" err="1">
                <a:solidFill>
                  <a:schemeClr val="tx1"/>
                </a:solidFill>
                <a:effectLst/>
                <a:latin typeface="+mn-lt"/>
                <a:ea typeface="+mn-ea"/>
                <a:cs typeface="+mn-cs"/>
              </a:rPr>
              <a:t>exercise"That</a:t>
            </a:r>
            <a:r>
              <a:rPr lang="en-MY" sz="1200" kern="1200" dirty="0">
                <a:solidFill>
                  <a:schemeClr val="tx1"/>
                </a:solidFill>
                <a:effectLst/>
                <a:latin typeface="+mn-lt"/>
                <a:ea typeface="+mn-ea"/>
                <a:cs typeface="+mn-cs"/>
              </a:rPr>
              <a:t> comes as a big surprise for a number of people," she says. </a:t>
            </a:r>
          </a:p>
          <a:p>
            <a:r>
              <a:rPr lang="en-MY" sz="1200" kern="1200" dirty="0">
                <a:solidFill>
                  <a:schemeClr val="tx1"/>
                </a:solidFill>
                <a:effectLst/>
                <a:latin typeface="+mn-lt"/>
                <a:ea typeface="+mn-ea"/>
                <a:cs typeface="+mn-cs"/>
              </a:rPr>
              <a:t>"People think of planning for retirement as a financial exercise, and that's all. It also needs to be a psychological and relationship exercise as well.</a:t>
            </a:r>
          </a:p>
          <a:p>
            <a:r>
              <a:rPr lang="en-MY" sz="1200" kern="1200" dirty="0">
                <a:solidFill>
                  <a:schemeClr val="tx1"/>
                </a:solidFill>
                <a:effectLst/>
                <a:latin typeface="+mn-lt"/>
                <a:ea typeface="+mn-ea"/>
                <a:cs typeface="+mn-cs"/>
              </a:rPr>
              <a:t>"We need to think about who we will be - who we want to be when our formal career ends. The people in our study who do that, tend to have a smoother transition."</a:t>
            </a:r>
          </a:p>
          <a:p>
            <a:r>
              <a:rPr lang="en-MY" sz="1200" kern="1200" dirty="0">
                <a:solidFill>
                  <a:schemeClr val="tx1"/>
                </a:solidFill>
                <a:effectLst/>
                <a:latin typeface="+mn-lt"/>
                <a:ea typeface="+mn-ea"/>
                <a:cs typeface="+mn-cs"/>
              </a:rPr>
              <a:t>Retirement can give us more time to spend with family but it can also leave us feeling under-utilised</a:t>
            </a:r>
          </a:p>
          <a:p>
            <a:r>
              <a:rPr lang="en-MY" sz="1200" kern="1200" dirty="0">
                <a:solidFill>
                  <a:schemeClr val="tx1"/>
                </a:solidFill>
                <a:effectLst/>
                <a:latin typeface="+mn-lt"/>
                <a:ea typeface="+mn-ea"/>
                <a:cs typeface="+mn-cs"/>
              </a:rPr>
              <a:t>One of the most revealing parts of the research came when they asked retirees how they described themselves. "They will usually say, 'I'm a retired librarian' or 'I'm a retired educator' or 'I'm a retired research chemist'. They will still have that profession tacked onto who they are," says Prof Amabile. </a:t>
            </a:r>
          </a:p>
          <a:p>
            <a:r>
              <a:rPr lang="en-MY" sz="1200" kern="1200" dirty="0">
                <a:solidFill>
                  <a:schemeClr val="tx1"/>
                </a:solidFill>
                <a:effectLst/>
                <a:latin typeface="+mn-lt"/>
                <a:ea typeface="+mn-ea"/>
                <a:cs typeface="+mn-cs"/>
              </a:rPr>
              <a:t>"Some will deny being retired which is very interesting, they will say what their profession is even though they're not working in that profession any more.</a:t>
            </a:r>
          </a:p>
          <a:p>
            <a:r>
              <a:rPr lang="en-MY" sz="1200" kern="1200" dirty="0">
                <a:solidFill>
                  <a:schemeClr val="tx1"/>
                </a:solidFill>
                <a:effectLst/>
                <a:latin typeface="+mn-lt"/>
                <a:ea typeface="+mn-ea"/>
                <a:cs typeface="+mn-cs"/>
              </a:rPr>
              <a:t>"We asked them why they do this and they say it's because they don't want to be seen as someone who is out to pasture. One person said 'I don't want to be seen as yesterday's news I want to be the news right now'."</a:t>
            </a:r>
          </a:p>
          <a:p>
            <a:r>
              <a:rPr lang="en-MY" sz="1200" kern="1200" dirty="0">
                <a:solidFill>
                  <a:schemeClr val="tx1"/>
                </a:solidFill>
                <a:effectLst/>
                <a:latin typeface="+mn-lt"/>
                <a:ea typeface="+mn-ea"/>
                <a:cs typeface="+mn-cs"/>
              </a:rPr>
              <a:t>Nobel Laureate Edmund Phelps is in his 80s and is not slowing </a:t>
            </a:r>
            <a:r>
              <a:rPr lang="en-MY" sz="1200" kern="1200" dirty="0" err="1">
                <a:solidFill>
                  <a:schemeClr val="tx1"/>
                </a:solidFill>
                <a:effectLst/>
                <a:latin typeface="+mn-lt"/>
                <a:ea typeface="+mn-ea"/>
                <a:cs typeface="+mn-cs"/>
              </a:rPr>
              <a:t>down</a:t>
            </a:r>
            <a:r>
              <a:rPr lang="en-MY" sz="1200" b="1" kern="1200" dirty="0" err="1">
                <a:solidFill>
                  <a:schemeClr val="tx1"/>
                </a:solidFill>
                <a:effectLst/>
                <a:latin typeface="+mn-lt"/>
                <a:ea typeface="+mn-ea"/>
                <a:cs typeface="+mn-cs"/>
              </a:rPr>
              <a:t>'Wonderland</a:t>
            </a:r>
            <a:r>
              <a:rPr lang="en-MY" sz="1200" b="1" kern="1200" dirty="0">
                <a:solidFill>
                  <a:schemeClr val="tx1"/>
                </a:solidFill>
                <a:effectLst/>
                <a:latin typeface="+mn-lt"/>
                <a:ea typeface="+mn-ea"/>
                <a:cs typeface="+mn-cs"/>
              </a:rPr>
              <a:t> of work'</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Prof Amabile is talking to me on the </a:t>
            </a:r>
            <a:r>
              <a:rPr lang="en-MY" sz="1200" kern="1200" dirty="0" err="1">
                <a:solidFill>
                  <a:schemeClr val="tx1"/>
                </a:solidFill>
                <a:effectLst/>
                <a:latin typeface="+mn-lt"/>
                <a:ea typeface="+mn-ea"/>
                <a:cs typeface="+mn-cs"/>
              </a:rPr>
              <a:t>sidelines</a:t>
            </a:r>
            <a:r>
              <a:rPr lang="en-MY" sz="1200" kern="1200" dirty="0">
                <a:solidFill>
                  <a:schemeClr val="tx1"/>
                </a:solidFill>
                <a:effectLst/>
                <a:latin typeface="+mn-lt"/>
                <a:ea typeface="+mn-ea"/>
                <a:cs typeface="+mn-cs"/>
              </a:rPr>
              <a:t> of an event, hosted by the Nobel Foundation where Nobel laureates and other experts are discussing the future of ageing. </a:t>
            </a:r>
          </a:p>
          <a:p>
            <a:r>
              <a:rPr lang="en-MY" sz="1200" kern="1200" dirty="0">
                <a:solidFill>
                  <a:schemeClr val="tx1"/>
                </a:solidFill>
                <a:effectLst/>
                <a:latin typeface="+mn-lt"/>
                <a:ea typeface="+mn-ea"/>
                <a:cs typeface="+mn-cs"/>
              </a:rPr>
              <a:t>Edmund Phelps was awarded the Nobel Prize in Economic Sciences in 2006 and in his mid-80s he is not slowing down. His few days in Madrid are spent giving university lectures, panel presentations and media interviews. </a:t>
            </a:r>
          </a:p>
          <a:p>
            <a:r>
              <a:rPr lang="en-MY" sz="1200" kern="1200" dirty="0">
                <a:solidFill>
                  <a:schemeClr val="tx1"/>
                </a:solidFill>
                <a:effectLst/>
                <a:latin typeface="+mn-lt"/>
                <a:ea typeface="+mn-ea"/>
                <a:cs typeface="+mn-cs"/>
              </a:rPr>
              <a:t>"Work is so fundamental to the good life," he says. </a:t>
            </a:r>
          </a:p>
          <a:p>
            <a:r>
              <a:rPr lang="en-MY" sz="1200" kern="1200" dirty="0">
                <a:solidFill>
                  <a:schemeClr val="tx1"/>
                </a:solidFill>
                <a:effectLst/>
                <a:latin typeface="+mn-lt"/>
                <a:ea typeface="+mn-ea"/>
                <a:cs typeface="+mn-cs"/>
              </a:rPr>
              <a:t>"Work is the main source of a meaningful existence for most people. A mother or dad might be occupied bringing up children for a couple of decades but that doesn't last forever.</a:t>
            </a:r>
          </a:p>
          <a:p>
            <a:r>
              <a:rPr lang="en-MY" sz="1200" kern="1200" dirty="0">
                <a:solidFill>
                  <a:schemeClr val="tx1"/>
                </a:solidFill>
                <a:effectLst/>
                <a:latin typeface="+mn-lt"/>
                <a:ea typeface="+mn-ea"/>
                <a:cs typeface="+mn-cs"/>
              </a:rPr>
              <a:t>"For almost everybody work is essential to play a role in the discovery of new things.</a:t>
            </a:r>
          </a:p>
          <a:p>
            <a:r>
              <a:rPr lang="en-MY" sz="1200" kern="1200" dirty="0">
                <a:solidFill>
                  <a:schemeClr val="tx1"/>
                </a:solidFill>
                <a:effectLst/>
                <a:latin typeface="+mn-lt"/>
                <a:ea typeface="+mn-ea"/>
                <a:cs typeface="+mn-cs"/>
              </a:rPr>
              <a:t>"The world of work is a dynamic place and it's a fantastic place for testing yourself and showing what you can do, achieving and discovering and exploring, all of that goes on in the wonderland of work." </a:t>
            </a:r>
          </a:p>
          <a:p>
            <a:r>
              <a:rPr lang="en-MY" sz="1200" kern="1200" dirty="0">
                <a:solidFill>
                  <a:schemeClr val="tx1"/>
                </a:solidFill>
                <a:effectLst/>
                <a:latin typeface="+mn-lt"/>
                <a:ea typeface="+mn-ea"/>
                <a:cs typeface="+mn-cs"/>
              </a:rPr>
              <a:t>He sees denying older people their place in this "wonderland" as wrong, especially in countries with mandatory retirement ages. </a:t>
            </a:r>
          </a:p>
          <a:p>
            <a:r>
              <a:rPr lang="en-MY" sz="1200" kern="1200" dirty="0">
                <a:solidFill>
                  <a:schemeClr val="tx1"/>
                </a:solidFill>
                <a:effectLst/>
                <a:latin typeface="+mn-lt"/>
                <a:ea typeface="+mn-ea"/>
                <a:cs typeface="+mn-cs"/>
              </a:rPr>
              <a:t>Mario Vargas </a:t>
            </a:r>
            <a:r>
              <a:rPr lang="en-MY" sz="1200" kern="1200" dirty="0" err="1">
                <a:solidFill>
                  <a:schemeClr val="tx1"/>
                </a:solidFill>
                <a:effectLst/>
                <a:latin typeface="+mn-lt"/>
                <a:ea typeface="+mn-ea"/>
                <a:cs typeface="+mn-cs"/>
              </a:rPr>
              <a:t>Llosa</a:t>
            </a:r>
            <a:r>
              <a:rPr lang="en-MY" sz="1200" kern="1200" dirty="0">
                <a:solidFill>
                  <a:schemeClr val="tx1"/>
                </a:solidFill>
                <a:effectLst/>
                <a:latin typeface="+mn-lt"/>
                <a:ea typeface="+mn-ea"/>
                <a:cs typeface="+mn-cs"/>
              </a:rPr>
              <a:t> writes every day but can those who have more physical jobs also work </a:t>
            </a:r>
            <a:r>
              <a:rPr lang="en-MY" sz="1200" kern="1200" dirty="0" err="1">
                <a:solidFill>
                  <a:schemeClr val="tx1"/>
                </a:solidFill>
                <a:effectLst/>
                <a:latin typeface="+mn-lt"/>
                <a:ea typeface="+mn-ea"/>
                <a:cs typeface="+mn-cs"/>
              </a:rPr>
              <a:t>longer?Other</a:t>
            </a:r>
            <a:r>
              <a:rPr lang="en-MY" sz="1200" kern="1200" dirty="0">
                <a:solidFill>
                  <a:schemeClr val="tx1"/>
                </a:solidFill>
                <a:effectLst/>
                <a:latin typeface="+mn-lt"/>
                <a:ea typeface="+mn-ea"/>
                <a:cs typeface="+mn-cs"/>
              </a:rPr>
              <a:t> Nobel Laureates agree. Novelist Mario Vargas </a:t>
            </a:r>
            <a:r>
              <a:rPr lang="en-MY" sz="1200" kern="1200" dirty="0" err="1">
                <a:solidFill>
                  <a:schemeClr val="tx1"/>
                </a:solidFill>
                <a:effectLst/>
                <a:latin typeface="+mn-lt"/>
                <a:ea typeface="+mn-ea"/>
                <a:cs typeface="+mn-cs"/>
              </a:rPr>
              <a:t>Llosa</a:t>
            </a:r>
            <a:r>
              <a:rPr lang="en-MY" sz="1200" kern="1200" dirty="0">
                <a:solidFill>
                  <a:schemeClr val="tx1"/>
                </a:solidFill>
                <a:effectLst/>
                <a:latin typeface="+mn-lt"/>
                <a:ea typeface="+mn-ea"/>
                <a:cs typeface="+mn-cs"/>
              </a:rPr>
              <a:t>, also in his 80s, works at his desk every day from 10am to 2pm. </a:t>
            </a:r>
          </a:p>
          <a:p>
            <a:r>
              <a:rPr lang="en-MY" sz="1200" kern="1200" dirty="0">
                <a:solidFill>
                  <a:schemeClr val="tx1"/>
                </a:solidFill>
                <a:effectLst/>
                <a:latin typeface="+mn-lt"/>
                <a:ea typeface="+mn-ea"/>
                <a:cs typeface="+mn-cs"/>
              </a:rPr>
              <a:t>"I work seven days a week, 12 months a year," he tells the BBC.</a:t>
            </a:r>
          </a:p>
          <a:p>
            <a:r>
              <a:rPr lang="en-MY" sz="1200" kern="1200" dirty="0">
                <a:solidFill>
                  <a:schemeClr val="tx1"/>
                </a:solidFill>
                <a:effectLst/>
                <a:latin typeface="+mn-lt"/>
                <a:ea typeface="+mn-ea"/>
                <a:cs typeface="+mn-cs"/>
              </a:rPr>
              <a:t>"And I do not have the feeling that it's a job. Actually writing is a pleasure for me, even if I have very difficult periods.</a:t>
            </a:r>
          </a:p>
          <a:p>
            <a:r>
              <a:rPr lang="en-MY" sz="1200" kern="1200" dirty="0">
                <a:solidFill>
                  <a:schemeClr val="tx1"/>
                </a:solidFill>
                <a:effectLst/>
                <a:latin typeface="+mn-lt"/>
                <a:ea typeface="+mn-ea"/>
                <a:cs typeface="+mn-cs"/>
              </a:rPr>
              <a:t>"What I find very important is to try to take advantage of that life, not to waste opportunities. I think it is very important to have a vocation and be able to materialize it, although of course many people can not do it."</a:t>
            </a:r>
          </a:p>
          <a:p>
            <a:r>
              <a:rPr lang="en-MY" sz="1200" b="1" kern="1200" dirty="0">
                <a:solidFill>
                  <a:schemeClr val="tx1"/>
                </a:solidFill>
                <a:effectLst/>
                <a:latin typeface="+mn-lt"/>
                <a:ea typeface="+mn-ea"/>
                <a:cs typeface="+mn-cs"/>
              </a:rPr>
              <a:t>Silver riots?</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The retirement age is rising in many countries around the world and is going to affect people in different ways.</a:t>
            </a:r>
          </a:p>
          <a:p>
            <a:r>
              <a:rPr lang="en-MY" sz="1200" kern="1200" dirty="0">
                <a:solidFill>
                  <a:schemeClr val="tx1"/>
                </a:solidFill>
                <a:effectLst/>
                <a:latin typeface="+mn-lt"/>
                <a:ea typeface="+mn-ea"/>
                <a:cs typeface="+mn-cs"/>
              </a:rPr>
              <a:t>If you're a writer or an economist, then working longer might be more possible than for those whose jobs are very physical. </a:t>
            </a:r>
          </a:p>
          <a:p>
            <a:r>
              <a:rPr lang="en-MY" sz="1200" kern="1200" dirty="0">
                <a:solidFill>
                  <a:schemeClr val="tx1"/>
                </a:solidFill>
                <a:effectLst/>
                <a:latin typeface="+mn-lt"/>
                <a:ea typeface="+mn-ea"/>
                <a:cs typeface="+mn-cs"/>
              </a:rPr>
              <a:t>Yet when governments or companies decide not to pay out pensions and other retirement benefits until later the results could even lead to civil unrest, warns David Bloom, a professor of economics and demography at Harvard's School of Public Health. </a:t>
            </a:r>
          </a:p>
          <a:p>
            <a:r>
              <a:rPr lang="en-MY" sz="1200" kern="1200" dirty="0">
                <a:solidFill>
                  <a:schemeClr val="tx1"/>
                </a:solidFill>
                <a:effectLst/>
                <a:latin typeface="+mn-lt"/>
                <a:ea typeface="+mn-ea"/>
                <a:cs typeface="+mn-cs"/>
              </a:rPr>
              <a:t>"One thing I think everyone remembers is a few years ago we had the 'Arab Spring', and it was all about aspirations which were going unfulfilled in many countries. </a:t>
            </a:r>
          </a:p>
          <a:p>
            <a:r>
              <a:rPr lang="en-MY" sz="1200" kern="1200" dirty="0">
                <a:solidFill>
                  <a:schemeClr val="tx1"/>
                </a:solidFill>
                <a:effectLst/>
                <a:latin typeface="+mn-lt"/>
                <a:ea typeface="+mn-ea"/>
                <a:cs typeface="+mn-cs"/>
              </a:rPr>
              <a:t>"I think we may have the same thing among older people."</a:t>
            </a:r>
          </a:p>
          <a:p>
            <a:r>
              <a:rPr lang="en-MY" sz="1200" kern="1200" dirty="0">
                <a:solidFill>
                  <a:schemeClr val="tx1"/>
                </a:solidFill>
                <a:effectLst/>
                <a:latin typeface="+mn-lt"/>
                <a:ea typeface="+mn-ea"/>
                <a:cs typeface="+mn-cs"/>
              </a:rPr>
              <a:t>David Bloom says inequality between older people could lead to social unrest akin to the Arab </a:t>
            </a:r>
            <a:r>
              <a:rPr lang="en-MY" sz="1200" kern="1200" dirty="0" err="1">
                <a:solidFill>
                  <a:schemeClr val="tx1"/>
                </a:solidFill>
                <a:effectLst/>
                <a:latin typeface="+mn-lt"/>
                <a:ea typeface="+mn-ea"/>
                <a:cs typeface="+mn-cs"/>
              </a:rPr>
              <a:t>Spring"Sometimes</a:t>
            </a:r>
            <a:r>
              <a:rPr lang="en-MY" sz="1200" kern="1200" dirty="0">
                <a:solidFill>
                  <a:schemeClr val="tx1"/>
                </a:solidFill>
                <a:effectLst/>
                <a:latin typeface="+mn-lt"/>
                <a:ea typeface="+mn-ea"/>
                <a:cs typeface="+mn-cs"/>
              </a:rPr>
              <a:t> we talk about grey riots or silver riots taking place. If you raise the retirement age then people who expected to retire in one, two, three or four years, [then suddenly] they're not able to - because you've just changed the age at which they collect their pension.</a:t>
            </a:r>
          </a:p>
          <a:p>
            <a:r>
              <a:rPr lang="en-MY" sz="1200" kern="1200" dirty="0">
                <a:solidFill>
                  <a:schemeClr val="tx1"/>
                </a:solidFill>
                <a:effectLst/>
                <a:latin typeface="+mn-lt"/>
                <a:ea typeface="+mn-ea"/>
                <a:cs typeface="+mn-cs"/>
              </a:rPr>
              <a:t>"We've seen it in a lot of countries, especially in Europe, I think it could get worse," says Prof Bloom.</a:t>
            </a:r>
          </a:p>
          <a:p>
            <a:r>
              <a:rPr lang="en-MY" sz="1200" kern="1200" dirty="0">
                <a:solidFill>
                  <a:schemeClr val="tx1"/>
                </a:solidFill>
                <a:effectLst/>
                <a:latin typeface="+mn-lt"/>
                <a:ea typeface="+mn-ea"/>
                <a:cs typeface="+mn-cs"/>
              </a:rPr>
              <a:t>Those that are carrying out physical labour are not going to have the same opportunities to work longer in their late 60s and 70s, compared to those "who work with their brains or provide services", he says.</a:t>
            </a:r>
          </a:p>
          <a:p>
            <a:r>
              <a:rPr lang="en-MY" sz="1200" kern="1200" dirty="0">
                <a:solidFill>
                  <a:schemeClr val="tx1"/>
                </a:solidFill>
                <a:effectLst/>
                <a:latin typeface="+mn-lt"/>
                <a:ea typeface="+mn-ea"/>
                <a:cs typeface="+mn-cs"/>
              </a:rPr>
              <a:t>"That policy change is going to serve some parts of the population and not others.</a:t>
            </a:r>
          </a:p>
          <a:p>
            <a:r>
              <a:rPr lang="en-MY" sz="1200" kern="1200" dirty="0">
                <a:solidFill>
                  <a:schemeClr val="tx1"/>
                </a:solidFill>
                <a:effectLst/>
                <a:latin typeface="+mn-lt"/>
                <a:ea typeface="+mn-ea"/>
                <a:cs typeface="+mn-cs"/>
              </a:rPr>
              <a:t>"That's the inequity that is going to have to be addressed, otherwise we have the potential for friction between blue-collar and white-collar among older workers."</a:t>
            </a:r>
          </a:p>
          <a:p>
            <a:r>
              <a:rPr lang="en-MY" sz="1200" kern="1200" dirty="0">
                <a:solidFill>
                  <a:schemeClr val="tx1"/>
                </a:solidFill>
                <a:effectLst/>
                <a:latin typeface="+mn-lt"/>
                <a:ea typeface="+mn-ea"/>
                <a:cs typeface="+mn-cs"/>
              </a:rPr>
              <a:t>Retirement is one of the biggest challenges facing developed economies; both for governments and companies in developing new policies to respond to ageing populations - and for many of us personally and professionally. </a:t>
            </a:r>
          </a:p>
          <a:p>
            <a:r>
              <a:rPr lang="en-MY" sz="1200" kern="1200" dirty="0">
                <a:solidFill>
                  <a:schemeClr val="tx1"/>
                </a:solidFill>
                <a:effectLst/>
                <a:latin typeface="+mn-lt"/>
                <a:ea typeface="+mn-ea"/>
                <a:cs typeface="+mn-cs"/>
              </a:rPr>
              <a:t>So far it seems, very few solutions have been found. </a:t>
            </a:r>
          </a:p>
          <a:p>
            <a:r>
              <a:rPr lang="en-MY" sz="1200" i="1" kern="1200" dirty="0">
                <a:solidFill>
                  <a:schemeClr val="tx1"/>
                </a:solidFill>
                <a:effectLst/>
                <a:latin typeface="+mn-lt"/>
                <a:ea typeface="+mn-ea"/>
                <a:cs typeface="+mn-cs"/>
              </a:rPr>
              <a:t>This content is made as a co-production between BBC and Nobel Media AB</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AE232BC-01B9-0A4D-A32E-616D4BCA4716}" type="slidenum">
              <a:rPr lang="en-US" smtClean="0"/>
              <a:t>52</a:t>
            </a:fld>
            <a:endParaRPr lang="en-US"/>
          </a:p>
        </p:txBody>
      </p:sp>
    </p:spTree>
    <p:extLst>
      <p:ext uri="{BB962C8B-B14F-4D97-AF65-F5344CB8AC3E}">
        <p14:creationId xmlns:p14="http://schemas.microsoft.com/office/powerpoint/2010/main" val="2850896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Chloe Kim called becoming the youngest female snowboarder to win an Olympic gold medal at age 17 and sharing the moment with her South Korean family in </a:t>
            </a:r>
            <a:r>
              <a:rPr lang="en-MY" sz="1200" kern="1200" dirty="0" err="1">
                <a:solidFill>
                  <a:schemeClr val="tx1"/>
                </a:solidFill>
                <a:effectLst/>
                <a:latin typeface="+mn-lt"/>
                <a:ea typeface="+mn-ea"/>
                <a:cs typeface="+mn-cs"/>
              </a:rPr>
              <a:t>Pyeongchang</a:t>
            </a:r>
            <a:r>
              <a:rPr lang="en-MY" sz="1200" kern="1200" dirty="0">
                <a:solidFill>
                  <a:schemeClr val="tx1"/>
                </a:solidFill>
                <a:effectLst/>
                <a:latin typeface="+mn-lt"/>
                <a:ea typeface="+mn-ea"/>
                <a:cs typeface="+mn-cs"/>
              </a:rPr>
              <a:t> last February “the perfect storm, the perfect story.”</a:t>
            </a:r>
          </a:p>
          <a:p>
            <a:r>
              <a:rPr lang="en-MY" sz="1200" kern="1200" dirty="0">
                <a:solidFill>
                  <a:schemeClr val="tx1"/>
                </a:solidFill>
                <a:effectLst/>
                <a:latin typeface="+mn-lt"/>
                <a:ea typeface="+mn-ea"/>
                <a:cs typeface="+mn-cs"/>
              </a:rPr>
              <a:t>In the year since, Kim, a vibrant Californian with an infectious smile, has been adding chapters. On Friday, she won her first world championship in the halfpipe, adding another accolade to her Olympic gold medal and her fifth X Games title, secured last month.</a:t>
            </a:r>
          </a:p>
          <a:p>
            <a:r>
              <a:rPr lang="en-MY" sz="1200" kern="1200" dirty="0">
                <a:solidFill>
                  <a:schemeClr val="tx1"/>
                </a:solidFill>
                <a:effectLst/>
                <a:latin typeface="+mn-lt"/>
                <a:ea typeface="+mn-ea"/>
                <a:cs typeface="+mn-cs"/>
              </a:rPr>
              <a:t>Continuing to push the limits of her sport, she barely missed landing a frontside double corked 1080 on Friday, the first time that she attempted the complex and dangerous trick in competition.</a:t>
            </a:r>
          </a:p>
          <a:p>
            <a:r>
              <a:rPr lang="en-MY" sz="1200" kern="1200" dirty="0">
                <a:solidFill>
                  <a:schemeClr val="tx1"/>
                </a:solidFill>
                <a:effectLst/>
                <a:latin typeface="+mn-lt"/>
                <a:ea typeface="+mn-ea"/>
                <a:cs typeface="+mn-cs"/>
              </a:rPr>
              <a:t>Kim attempted it during what was essentially a victory lap. Her first run score of 93.50 in the women’s halfpipe event quickly distanced her from the competition and ultimately secured her first world title.</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53</a:t>
            </a:fld>
            <a:endParaRPr lang="en-US"/>
          </a:p>
        </p:txBody>
      </p:sp>
    </p:spTree>
    <p:extLst>
      <p:ext uri="{BB962C8B-B14F-4D97-AF65-F5344CB8AC3E}">
        <p14:creationId xmlns:p14="http://schemas.microsoft.com/office/powerpoint/2010/main" val="594476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scene from </a:t>
            </a:r>
            <a:r>
              <a:rPr lang="en-US" dirty="0" err="1"/>
              <a:t>recen</a:t>
            </a:r>
            <a:r>
              <a:rPr lang="en-US" dirty="0"/>
              <a:t> </a:t>
            </a:r>
            <a:r>
              <a:rPr lang="en-US" dirty="0" err="1"/>
              <a:t>tseries</a:t>
            </a:r>
            <a:r>
              <a:rPr lang="en-US" dirty="0"/>
              <a:t> called the crown in net </a:t>
            </a:r>
            <a:r>
              <a:rPr lang="en-US" dirty="0" err="1"/>
              <a:t>flix</a:t>
            </a:r>
            <a:r>
              <a:rPr lang="en-US" dirty="0"/>
              <a:t> when Prince Charles uncle Lord </a:t>
            </a:r>
            <a:r>
              <a:rPr lang="en-US" dirty="0" err="1"/>
              <a:t>mountbatten</a:t>
            </a:r>
            <a:r>
              <a:rPr lang="en-US" dirty="0"/>
              <a:t> had bought a whole lot of uniforms for young </a:t>
            </a:r>
            <a:r>
              <a:rPr lang="en-US" dirty="0" err="1"/>
              <a:t>chalres</a:t>
            </a:r>
            <a:r>
              <a:rPr lang="en-US" dirty="0"/>
              <a:t> to go to </a:t>
            </a:r>
            <a:r>
              <a:rPr lang="en-US" dirty="0" err="1"/>
              <a:t>eton</a:t>
            </a:r>
            <a:r>
              <a:rPr lang="en-US" dirty="0"/>
              <a:t> and the queen agreed but Duke of </a:t>
            </a:r>
            <a:r>
              <a:rPr lang="en-US" dirty="0" err="1"/>
              <a:t>Edinburh</a:t>
            </a:r>
            <a:r>
              <a:rPr lang="en-US" dirty="0"/>
              <a:t> absolutely refused …he wanted him to go </a:t>
            </a:r>
            <a:r>
              <a:rPr lang="en-US" dirty="0" err="1"/>
              <a:t>ot</a:t>
            </a:r>
            <a:r>
              <a:rPr lang="en-US" dirty="0"/>
              <a:t> school in </a:t>
            </a:r>
            <a:r>
              <a:rPr lang="en-US" dirty="0" err="1"/>
              <a:t>Scotalnd</a:t>
            </a:r>
            <a:r>
              <a:rPr lang="en-US" dirty="0"/>
              <a:t> mix with ordinary people</a:t>
            </a:r>
          </a:p>
          <a:p>
            <a:r>
              <a:rPr lang="en-US" dirty="0"/>
              <a:t>Instead of Eton</a:t>
            </a:r>
          </a:p>
        </p:txBody>
      </p:sp>
      <p:sp>
        <p:nvSpPr>
          <p:cNvPr id="4" name="Slide Number Placeholder 3"/>
          <p:cNvSpPr>
            <a:spLocks noGrp="1"/>
          </p:cNvSpPr>
          <p:nvPr>
            <p:ph type="sldNum" sz="quarter" idx="5"/>
          </p:nvPr>
        </p:nvSpPr>
        <p:spPr/>
        <p:txBody>
          <a:bodyPr/>
          <a:lstStyle/>
          <a:p>
            <a:fld id="{06E3ECCF-373C-C34D-8D13-1C2DC98064F0}" type="slidenum">
              <a:rPr lang="en-US" smtClean="0"/>
              <a:t>54</a:t>
            </a:fld>
            <a:endParaRPr lang="en-US"/>
          </a:p>
        </p:txBody>
      </p:sp>
    </p:spTree>
    <p:extLst>
      <p:ext uri="{BB962C8B-B14F-4D97-AF65-F5344CB8AC3E}">
        <p14:creationId xmlns:p14="http://schemas.microsoft.com/office/powerpoint/2010/main" val="3003069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In one study, the researchers tested a group of 18-year-olds, then re-tested them 12 years later. They were asked to rank the importance of different goals – jobs, money and status on one side, and self-acceptance, fellow feeling and belonging on the other. They were then given a standard diagnostic test to identify mental health problems. At the ages of both 18 and 30, materialistic people were more susceptible to disorders. But if in that period they became less materialistic, they became happier.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At the ages of both 18 and 30, materialistic people were more susceptible to disorders. But if in that period they became less materialistic, they became happier.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In another study, the psychologists followed Icelanders weathering their country's economic collapse. Some people became more focused on materialism, in the hope of regaining lost ground. Others responded by becoming less interested in money and turning their attention to family and community life. The first group reported lower levels of wellbeing, the second group higher levels</a:t>
            </a:r>
            <a:r>
              <a:rPr lang="en-MY" dirty="0">
                <a:effectLst/>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These studies, while suggestive, demonstrate only correlation. But the researchers then put a group of adolescents through a church programme designed to steer children away from spending and towards sharing and saving. The self-esteem of less materialistic children on the programme rose significantly, while that of materialistic children in the control group fell. Those who had little interest in materialism before the programme experienced no change in self-esteem.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57</a:t>
            </a:fld>
            <a:endParaRPr lang="en-US"/>
          </a:p>
        </p:txBody>
      </p:sp>
    </p:spTree>
    <p:extLst>
      <p:ext uri="{BB962C8B-B14F-4D97-AF65-F5344CB8AC3E}">
        <p14:creationId xmlns:p14="http://schemas.microsoft.com/office/powerpoint/2010/main" val="1748825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A </a:t>
            </a:r>
            <a:r>
              <a:rPr lang="en-MY" sz="1200" kern="1200" dirty="0">
                <a:solidFill>
                  <a:schemeClr val="tx1"/>
                </a:solidFill>
                <a:effectLst/>
                <a:latin typeface="+mn-lt"/>
                <a:ea typeface="+mn-ea"/>
                <a:cs typeface="+mn-cs"/>
                <a:hlinkClick r:id="rId3"/>
              </a:rPr>
              <a:t>third paper</a:t>
            </a:r>
            <a:r>
              <a:rPr lang="en-MY" sz="1200" kern="1200" dirty="0">
                <a:solidFill>
                  <a:schemeClr val="tx1"/>
                </a:solidFill>
                <a:effectLst/>
                <a:latin typeface="+mn-lt"/>
                <a:ea typeface="+mn-ea"/>
                <a:cs typeface="+mn-cs"/>
              </a:rPr>
              <a:t>, published (paradoxically) in the Journal of Consumer Research, studied 2,500 people for six years. It found a two-way relationship between materialism and loneliness: materialism fosters social isolation; isolation fosters materialism. People who are cut off from others attach themselves to possessions. This attachment in turn crowds out social relationships</a:t>
            </a:r>
            <a:r>
              <a:rPr lang="en-MY" dirty="0">
                <a:effectLst/>
              </a:rPr>
              <a:t> </a:t>
            </a:r>
            <a:endParaRPr lang="en-US" dirty="0"/>
          </a:p>
          <a:p>
            <a:endParaRPr lang="en-US" dirty="0"/>
          </a:p>
          <a:p>
            <a:endParaRPr lang="en-US" dirty="0"/>
          </a:p>
          <a:p>
            <a:r>
              <a:rPr lang="en-MY" sz="1200" kern="1200" dirty="0">
                <a:solidFill>
                  <a:schemeClr val="tx1"/>
                </a:solidFill>
                <a:effectLst/>
                <a:latin typeface="+mn-lt"/>
                <a:ea typeface="+mn-ea"/>
                <a:cs typeface="+mn-cs"/>
              </a:rPr>
              <a:t>Participants who showed the greatest generosity benefited from more respect and cooperation from their peers and had more social influence. “The findings suggest that anyone who acts only in his or her narrow self-interest will be shunned, disrespected, even hated,” </a:t>
            </a:r>
            <a:r>
              <a:rPr lang="en-MY" sz="1200" kern="1200" dirty="0" err="1">
                <a:solidFill>
                  <a:schemeClr val="tx1"/>
                </a:solidFill>
                <a:effectLst/>
                <a:latin typeface="+mn-lt"/>
                <a:ea typeface="+mn-ea"/>
                <a:cs typeface="+mn-cs"/>
              </a:rPr>
              <a:t>Willer</a:t>
            </a:r>
            <a:r>
              <a:rPr lang="en-MY" sz="1200" kern="1200" dirty="0">
                <a:solidFill>
                  <a:schemeClr val="tx1"/>
                </a:solidFill>
                <a:effectLst/>
                <a:latin typeface="+mn-lt"/>
                <a:ea typeface="+mn-ea"/>
                <a:cs typeface="+mn-cs"/>
              </a:rPr>
              <a:t> said. “But those who behave generously with others are held in high esteem by their peers and thus rise in status</a:t>
            </a:r>
            <a:r>
              <a:rPr lang="en-MY" dirty="0">
                <a:effectLst/>
              </a:rPr>
              <a:t> </a:t>
            </a:r>
          </a:p>
          <a:p>
            <a:endParaRPr lang="en-MY" dirty="0">
              <a:effectLst/>
            </a:endParaRPr>
          </a:p>
          <a:p>
            <a:r>
              <a:rPr lang="en-MY" dirty="0">
                <a:effectLst/>
              </a:rPr>
              <a:t>Situation you are in is so imbalanced</a:t>
            </a:r>
          </a:p>
          <a:p>
            <a:r>
              <a:rPr lang="en-MY" dirty="0">
                <a:effectLst/>
              </a:rPr>
              <a:t>You develop scar tissue form being around the people we want to help but cannot.</a:t>
            </a:r>
          </a:p>
          <a:p>
            <a:endParaRPr lang="en-MY" dirty="0">
              <a:effectLst/>
            </a:endParaRPr>
          </a:p>
          <a:p>
            <a:r>
              <a:rPr lang="en-MY" sz="1200" b="1" kern="1200" dirty="0">
                <a:solidFill>
                  <a:schemeClr val="tx1"/>
                </a:solidFill>
                <a:effectLst/>
                <a:latin typeface="+mn-lt"/>
                <a:ea typeface="+mn-ea"/>
                <a:cs typeface="+mn-cs"/>
              </a:rPr>
              <a:t>Call it Rich Asshole Syndrome—the tendency to distance yourself from people with whom you have a large wealth differential.</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In 2007, Gary Rivlin wrote a </a:t>
            </a:r>
            <a:r>
              <a:rPr lang="en-MY" sz="1200" i="1" kern="1200" dirty="0">
                <a:solidFill>
                  <a:schemeClr val="tx1"/>
                </a:solidFill>
                <a:effectLst/>
                <a:latin typeface="+mn-lt"/>
                <a:ea typeface="+mn-ea"/>
                <a:cs typeface="+mn-cs"/>
              </a:rPr>
              <a:t>New York Times</a:t>
            </a:r>
            <a:r>
              <a:rPr lang="en-MY" sz="1200" kern="1200" dirty="0">
                <a:solidFill>
                  <a:schemeClr val="tx1"/>
                </a:solidFill>
                <a:effectLst/>
                <a:latin typeface="+mn-lt"/>
                <a:ea typeface="+mn-ea"/>
                <a:cs typeface="+mn-cs"/>
              </a:rPr>
              <a:t> feature profile of </a:t>
            </a:r>
            <a:r>
              <a:rPr lang="en-MY" sz="1200" u="sng" kern="1200" dirty="0">
                <a:solidFill>
                  <a:schemeClr val="tx1"/>
                </a:solidFill>
                <a:effectLst/>
                <a:latin typeface="+mn-lt"/>
                <a:ea typeface="+mn-ea"/>
                <a:cs typeface="+mn-cs"/>
                <a:hlinkClick r:id="rId4"/>
              </a:rPr>
              <a:t>highly successful people in Silicon Valley</a:t>
            </a:r>
            <a:r>
              <a:rPr lang="en-MY" sz="1200" kern="1200" dirty="0">
                <a:solidFill>
                  <a:schemeClr val="tx1"/>
                </a:solidFill>
                <a:effectLst/>
                <a:latin typeface="+mn-lt"/>
                <a:ea typeface="+mn-ea"/>
                <a:cs typeface="+mn-cs"/>
              </a:rPr>
              <a:t>. One of them, Hal Steger, lived with his wife in a million-dollar house overlooking the Pacific Ocean. Their net worth was about $3.5 million. Assuming a reasonable return of 5 percent, Steger and his wife were positioned to cash out, invest their capital, and glide through the rest of their lives on a passive income of around $175,000 per year after glorious year. Instead, Rivlin wrote, “Most mornings, [Steger] can be found at his desk by 7. He typically works 12 hours a day and logs an extra 10 hours over the weekend.” Steger, 51 at the time, was aware of the irony (sort of): “I know people looking in from the outside will ask why someone like me keeps working so hard,” he told Rivlin. “But a few million doesn’t go as far as it used to.”</a:t>
            </a:r>
          </a:p>
          <a:p>
            <a:r>
              <a:rPr lang="en-MY" sz="1200" kern="1200" dirty="0">
                <a:solidFill>
                  <a:schemeClr val="tx1"/>
                </a:solidFill>
                <a:effectLst/>
                <a:latin typeface="+mn-lt"/>
                <a:ea typeface="+mn-ea"/>
                <a:cs typeface="+mn-cs"/>
              </a:rPr>
              <a:t>Steger was presumably referring to the corrosive effects of inflation on the currency, but he appeared to be unaware of how wealth was affecting his own psyche. “Silicon Valley is thick with those who might be called working-class millionaires,” wrote Rivlin, “nose-to-the-grindstone people like Mr. Steger who, much to their surprise, are still working as hard as ever even as they find themselves among the fortunate few. But many such accomplished and ambitious members of the digital elite still do not think of themselves as particularly fortunate, in part because they are surrounded by people with more wealth—often a lot more.”</a:t>
            </a:r>
          </a:p>
          <a:p>
            <a:r>
              <a:rPr lang="en-MY" sz="1200" kern="1200" dirty="0">
                <a:solidFill>
                  <a:schemeClr val="tx1"/>
                </a:solidFill>
                <a:effectLst/>
                <a:latin typeface="+mn-lt"/>
                <a:ea typeface="+mn-ea"/>
                <a:cs typeface="+mn-cs"/>
              </a:rPr>
              <a:t>Excerpted from </a:t>
            </a:r>
            <a:r>
              <a:rPr lang="en-MY" sz="1200" i="1" kern="1200" dirty="0">
                <a:solidFill>
                  <a:schemeClr val="tx1"/>
                </a:solidFill>
                <a:effectLst/>
                <a:latin typeface="+mn-lt"/>
                <a:ea typeface="+mn-ea"/>
                <a:cs typeface="+mn-cs"/>
              </a:rPr>
              <a:t>Civilized to Death: The Price of Progress</a:t>
            </a:r>
            <a:r>
              <a:rPr lang="en-MY" sz="1200" kern="1200" dirty="0">
                <a:solidFill>
                  <a:schemeClr val="tx1"/>
                </a:solidFill>
                <a:effectLst/>
                <a:latin typeface="+mn-lt"/>
                <a:ea typeface="+mn-ea"/>
                <a:cs typeface="+mn-cs"/>
              </a:rPr>
              <a:t> by Christopher Ryan. </a:t>
            </a:r>
            <a:r>
              <a:rPr lang="en-MY" sz="1200" u="sng" kern="1200" dirty="0">
                <a:solidFill>
                  <a:schemeClr val="tx1"/>
                </a:solidFill>
                <a:effectLst/>
                <a:latin typeface="+mn-lt"/>
                <a:ea typeface="+mn-ea"/>
                <a:cs typeface="+mn-cs"/>
                <a:hlinkClick r:id="rId5"/>
              </a:rPr>
              <a:t>Buy on Amazon</a:t>
            </a:r>
            <a:r>
              <a:rPr lang="en-MY" sz="1200" kern="1200" dirty="0">
                <a:solidFill>
                  <a:schemeClr val="tx1"/>
                </a:solidFill>
                <a:effectLst/>
                <a:latin typeface="+mn-lt"/>
                <a:ea typeface="+mn-ea"/>
                <a:cs typeface="+mn-cs"/>
              </a:rPr>
              <a:t>.</a:t>
            </a:r>
          </a:p>
          <a:p>
            <a:r>
              <a:rPr lang="en-MY" sz="1200" kern="1200" dirty="0">
                <a:solidFill>
                  <a:schemeClr val="tx1"/>
                </a:solidFill>
                <a:effectLst/>
                <a:latin typeface="+mn-lt"/>
                <a:ea typeface="+mn-ea"/>
                <a:cs typeface="+mn-cs"/>
              </a:rPr>
              <a:t>PHOTOGRAPH: AVID READER PRESS/SIMON &amp; SCHUSTER</a:t>
            </a:r>
          </a:p>
          <a:p>
            <a:r>
              <a:rPr lang="en-MY" sz="1200" kern="1200" dirty="0">
                <a:solidFill>
                  <a:schemeClr val="tx1"/>
                </a:solidFill>
                <a:effectLst/>
                <a:latin typeface="+mn-lt"/>
                <a:ea typeface="+mn-ea"/>
                <a:cs typeface="+mn-cs"/>
              </a:rPr>
              <a:t>After interviewing a sample of executives for his piece, Rivlin concluded that “those with a few million dollars often see their accumulated wealth as puny, a reflection of their modest status in the new Gilded Age, when hundreds of thousands of people have accumulated much vaster fortunes.” Gary </a:t>
            </a:r>
            <a:r>
              <a:rPr lang="en-MY" sz="1200" kern="1200" dirty="0" err="1">
                <a:solidFill>
                  <a:schemeClr val="tx1"/>
                </a:solidFill>
                <a:effectLst/>
                <a:latin typeface="+mn-lt"/>
                <a:ea typeface="+mn-ea"/>
                <a:cs typeface="+mn-cs"/>
              </a:rPr>
              <a:t>Kremen</a:t>
            </a:r>
            <a:r>
              <a:rPr lang="en-MY" sz="1200" kern="1200" dirty="0">
                <a:solidFill>
                  <a:schemeClr val="tx1"/>
                </a:solidFill>
                <a:effectLst/>
                <a:latin typeface="+mn-lt"/>
                <a:ea typeface="+mn-ea"/>
                <a:cs typeface="+mn-cs"/>
              </a:rPr>
              <a:t> was another glaring example. With a net worth of around $10 million as the founder of </a:t>
            </a:r>
            <a:r>
              <a:rPr lang="en-MY" sz="1200" u="sng" kern="1200" dirty="0">
                <a:solidFill>
                  <a:schemeClr val="tx1"/>
                </a:solidFill>
                <a:effectLst/>
                <a:latin typeface="+mn-lt"/>
                <a:ea typeface="+mn-ea"/>
                <a:cs typeface="+mn-cs"/>
                <a:hlinkClick r:id="rId6"/>
              </a:rPr>
              <a:t>Match.com</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Kremen</a:t>
            </a:r>
            <a:r>
              <a:rPr lang="en-MY" sz="1200" kern="1200" dirty="0">
                <a:solidFill>
                  <a:schemeClr val="tx1"/>
                </a:solidFill>
                <a:effectLst/>
                <a:latin typeface="+mn-lt"/>
                <a:ea typeface="+mn-ea"/>
                <a:cs typeface="+mn-cs"/>
              </a:rPr>
              <a:t> understood the trap he was in: “Everyone around here looks at the people above them,” he said. “You’re nobody here at $10 million.” If you’re nobody with $10 million, what’s it cost to be somebody?</a:t>
            </a:r>
          </a:p>
          <a:p>
            <a:r>
              <a:rPr lang="en-MY" sz="1200" kern="1200" dirty="0">
                <a:solidFill>
                  <a:schemeClr val="tx1"/>
                </a:solidFill>
                <a:effectLst/>
                <a:latin typeface="+mn-lt"/>
                <a:ea typeface="+mn-ea"/>
                <a:cs typeface="+mn-cs"/>
              </a:rPr>
              <a:t>Now, you may be thinking, “Fuck those guys and the private jets they rode in on.” Fair enough. But here’s the thing: those guys are already fucked. Really. They worked like hell to get where they are—and they’ve got access to more wealth than 99.999 percent of the human beings who have ever lived—but they’re still not where they think they need to be. Without a fundamental change in the way they approach their lives, they’ll never reach their ever-receding goals. And if the futility of their situation ever dawns on them like a dark sunrise, they’re unlikely to receive a lot of sympathy from their friends and family.</a:t>
            </a:r>
          </a:p>
          <a:p>
            <a:r>
              <a:rPr lang="en-MY" sz="1200" kern="1200" dirty="0">
                <a:solidFill>
                  <a:schemeClr val="tx1"/>
                </a:solidFill>
                <a:effectLst/>
                <a:latin typeface="+mn-lt"/>
                <a:ea typeface="+mn-ea"/>
                <a:cs typeface="+mn-cs"/>
              </a:rPr>
              <a:t>What if most rich assholes are made, not born? What if the cold-heartedness so often associated with the upper crust—let's call it Rich Asshole Syndrome—isn’t the result of having been raised by a parade of resentful nannies, too many sailing lessons, or repeated caviar overdoses, but the compounded disappointment of being lucky but still feeling unfulfilled? We’re told that those with the most toys are winning, that money represents points on the scoreboard of life. But what if that tired story is just another facet of a scam in which we’re </a:t>
            </a:r>
            <a:r>
              <a:rPr lang="en-MY" sz="1200" i="1" kern="1200" dirty="0">
                <a:solidFill>
                  <a:schemeClr val="tx1"/>
                </a:solidFill>
                <a:effectLst/>
                <a:latin typeface="+mn-lt"/>
                <a:ea typeface="+mn-ea"/>
                <a:cs typeface="+mn-cs"/>
              </a:rPr>
              <a:t>all</a:t>
            </a:r>
            <a:r>
              <a:rPr lang="en-MY" sz="1200" kern="1200" dirty="0">
                <a:solidFill>
                  <a:schemeClr val="tx1"/>
                </a:solidFill>
                <a:effectLst/>
                <a:latin typeface="+mn-lt"/>
                <a:ea typeface="+mn-ea"/>
                <a:cs typeface="+mn-cs"/>
              </a:rPr>
              <a:t> getting ripped off?</a:t>
            </a:r>
          </a:p>
          <a:p>
            <a:r>
              <a:rPr lang="en-MY" sz="1200" kern="1200" dirty="0">
                <a:solidFill>
                  <a:schemeClr val="tx1"/>
                </a:solidFill>
                <a:effectLst/>
                <a:latin typeface="+mn-lt"/>
                <a:ea typeface="+mn-ea"/>
                <a:cs typeface="+mn-cs"/>
              </a:rPr>
              <a:t>The Spanish word </a:t>
            </a:r>
            <a:r>
              <a:rPr lang="en-MY" sz="1200" i="1" kern="1200" dirty="0" err="1">
                <a:solidFill>
                  <a:schemeClr val="tx1"/>
                </a:solidFill>
                <a:effectLst/>
                <a:latin typeface="+mn-lt"/>
                <a:ea typeface="+mn-ea"/>
                <a:cs typeface="+mn-cs"/>
              </a:rPr>
              <a:t>aislar</a:t>
            </a:r>
            <a:r>
              <a:rPr lang="en-MY" sz="1200" kern="1200" dirty="0">
                <a:solidFill>
                  <a:schemeClr val="tx1"/>
                </a:solidFill>
                <a:effectLst/>
                <a:latin typeface="+mn-lt"/>
                <a:ea typeface="+mn-ea"/>
                <a:cs typeface="+mn-cs"/>
              </a:rPr>
              <a:t> means both “to insulate” and “to isolate,” which is what most of us do when we get more money. We buy a car so we can stop taking the bus. We move out of the apartment with all those noisy </a:t>
            </a:r>
            <a:r>
              <a:rPr lang="en-MY" sz="1200" kern="1200" dirty="0" err="1">
                <a:solidFill>
                  <a:schemeClr val="tx1"/>
                </a:solidFill>
                <a:effectLst/>
                <a:latin typeface="+mn-lt"/>
                <a:ea typeface="+mn-ea"/>
                <a:cs typeface="+mn-cs"/>
              </a:rPr>
              <a:t>neighbors</a:t>
            </a:r>
            <a:r>
              <a:rPr lang="en-MY" sz="1200" kern="1200" dirty="0">
                <a:solidFill>
                  <a:schemeClr val="tx1"/>
                </a:solidFill>
                <a:effectLst/>
                <a:latin typeface="+mn-lt"/>
                <a:ea typeface="+mn-ea"/>
                <a:cs typeface="+mn-cs"/>
              </a:rPr>
              <a:t> into a house behind a wall. We stay in expensive, quiet hotels rather than the funky guest houses we used to frequent. We use money to insulate ourselves from the risk, noise, inconvenience. But the insulation comes at the price of isolation. Our comfort requires that we cut ourselves off from chance encounters, new music, unfamiliar laughter, fresh air, and random interaction with strangers. Researchers have concluded again and again that the single most reliable predictor of happiness is feeling embedded in a community. In the 1920s, around 5 percent of Americans lived alone. Today, more than a quarter do—the highest levels ever, according to the Census Bureau. Meanwhile, the use of antidepressants has increased over 400 percent in just the past twenty years and abuse of pain medication is a growing epidemic. Correlation doesn’t prove causation, but those trends aren’t unrelated. Maybe it’s time to ask some impertinent questions about formerly unquestionable aspirations, such as comfort, wealth, and power.</a:t>
            </a:r>
          </a:p>
          <a:p>
            <a:r>
              <a:rPr lang="en-MY" sz="1200" b="1" kern="1200" dirty="0">
                <a:solidFill>
                  <a:schemeClr val="tx1"/>
                </a:solidFill>
                <a:effectLst/>
                <a:latin typeface="+mn-lt"/>
                <a:ea typeface="+mn-ea"/>
                <a:cs typeface="+mn-cs"/>
              </a:rPr>
              <a:t>I was in India</a:t>
            </a:r>
            <a:r>
              <a:rPr lang="en-MY" sz="1200" kern="1200" dirty="0">
                <a:solidFill>
                  <a:schemeClr val="tx1"/>
                </a:solidFill>
                <a:effectLst/>
                <a:latin typeface="+mn-lt"/>
                <a:ea typeface="+mn-ea"/>
                <a:cs typeface="+mn-cs"/>
              </a:rPr>
              <a:t> the first time it occurred to me that I, too, was a rich asshole. I’d been traveling for a couple of months, ignoring the beggars as best I could. Having lived in New York, I was accustomed to averting my attention from desperate adults and psychotics, but I was having trouble getting used to the groups of children who would gather right next to my table at street-level restaurants, staring hungrily at the food on my plate. Eventually, a waiter would come and shoo them away, but they’d just run out to the street and watch from there—waiting for me to leave the waiter’s protection, hoping I’d bring some scraps with me.</a:t>
            </a:r>
          </a:p>
          <a:p>
            <a:r>
              <a:rPr lang="en-MY" sz="1200" kern="1200" dirty="0">
                <a:solidFill>
                  <a:schemeClr val="tx1"/>
                </a:solidFill>
                <a:effectLst/>
                <a:latin typeface="+mn-lt"/>
                <a:ea typeface="+mn-ea"/>
                <a:cs typeface="+mn-cs"/>
              </a:rPr>
              <a:t>In New York, I’d developed psychological </a:t>
            </a:r>
            <a:r>
              <a:rPr lang="en-MY" sz="1200" kern="1200" dirty="0" err="1">
                <a:solidFill>
                  <a:schemeClr val="tx1"/>
                </a:solidFill>
                <a:effectLst/>
                <a:latin typeface="+mn-lt"/>
                <a:ea typeface="+mn-ea"/>
                <a:cs typeface="+mn-cs"/>
              </a:rPr>
              <a:t>defenses</a:t>
            </a:r>
            <a:r>
              <a:rPr lang="en-MY" sz="1200" kern="1200" dirty="0">
                <a:solidFill>
                  <a:schemeClr val="tx1"/>
                </a:solidFill>
                <a:effectLst/>
                <a:latin typeface="+mn-lt"/>
                <a:ea typeface="+mn-ea"/>
                <a:cs typeface="+mn-cs"/>
              </a:rPr>
              <a:t> against the desperation I saw in the streets. I told myself that there were social services for homeless people, that they would just use my money to buy drugs or booze, that they’d probably brought their situation on themselves. But none of that worked with these Indian kids. There were no shelters waiting to receive them. I saw them sleeping in the streets at night, huddled together for warmth, like puppies. They weren’t going to spend my money unwisely. They weren’t even asking for money. They were just staring at my food like the starving creatures they were. And their emaciated bodies were brutally clear proof that they weren’t faking their hunger.</a:t>
            </a:r>
          </a:p>
          <a:p>
            <a:r>
              <a:rPr lang="en-MY" sz="1200" b="1" kern="1200" dirty="0">
                <a:solidFill>
                  <a:schemeClr val="tx1"/>
                </a:solidFill>
                <a:effectLst/>
                <a:latin typeface="+mn-lt"/>
                <a:ea typeface="+mn-ea"/>
                <a:cs typeface="+mn-cs"/>
              </a:rPr>
              <a:t>“The problem is caused by the inequality itself: It triggers a chemical reaction in the privileged few. It tilts their brains."</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A few times, I bought a dozen samosas and handed them out, but the food was gone in an instant, and I was left with an even bigger crowd of kids (and, often, adults) surrounding me with their hands out, touching me, seeking my eyes, pleading. I knew the numbers. With what I’d spent on my one-way ticket from New York to New Delhi, I could have pulled a few families out of the debt that would hold them down for generations. With what I’d spent in New York restaurants the year before, I could have put a few of those kids through school. Hell, with what I’d budgeted for a year of traveling in Asia, I probably could have </a:t>
            </a:r>
            <a:r>
              <a:rPr lang="en-MY" sz="1200" i="1" kern="1200" dirty="0">
                <a:solidFill>
                  <a:schemeClr val="tx1"/>
                </a:solidFill>
                <a:effectLst/>
                <a:latin typeface="+mn-lt"/>
                <a:ea typeface="+mn-ea"/>
                <a:cs typeface="+mn-cs"/>
              </a:rPr>
              <a:t>built</a:t>
            </a:r>
            <a:r>
              <a:rPr lang="en-MY" sz="1200" kern="1200" dirty="0">
                <a:solidFill>
                  <a:schemeClr val="tx1"/>
                </a:solidFill>
                <a:effectLst/>
                <a:latin typeface="+mn-lt"/>
                <a:ea typeface="+mn-ea"/>
                <a:cs typeface="+mn-cs"/>
              </a:rPr>
              <a:t> a school.</a:t>
            </a:r>
          </a:p>
          <a:p>
            <a:r>
              <a:rPr lang="en-MY" sz="1200" kern="1200" dirty="0">
                <a:solidFill>
                  <a:schemeClr val="tx1"/>
                </a:solidFill>
                <a:effectLst/>
                <a:latin typeface="+mn-lt"/>
                <a:ea typeface="+mn-ea"/>
                <a:cs typeface="+mn-cs"/>
              </a:rPr>
              <a:t>I wish I could tell you I did some of that, but I didn’t. Instead, I developed the psychological scar tissue necessary to ignore the situation. I learned to stop thinking about things I could have done, but knew I wouldn’t. I stopped making facial expressions that suggested I had any capacity for compassion. I learned to step over bodies in the street—dead or sleeping—without looking down. I learned to do these things because I had to—or so I told myself. Textbook RAS.</a:t>
            </a:r>
          </a:p>
          <a:p>
            <a:r>
              <a:rPr lang="en-MY" sz="1200" kern="1200" dirty="0">
                <a:solidFill>
                  <a:schemeClr val="tx1"/>
                </a:solidFill>
                <a:effectLst/>
                <a:latin typeface="+mn-lt"/>
                <a:ea typeface="+mn-ea"/>
                <a:cs typeface="+mn-cs"/>
              </a:rPr>
              <a:t>Research conducted at the University of Toronto by Stéphane </a:t>
            </a:r>
            <a:r>
              <a:rPr lang="en-MY" sz="1200" kern="1200" dirty="0" err="1">
                <a:solidFill>
                  <a:schemeClr val="tx1"/>
                </a:solidFill>
                <a:effectLst/>
                <a:latin typeface="+mn-lt"/>
                <a:ea typeface="+mn-ea"/>
                <a:cs typeface="+mn-cs"/>
              </a:rPr>
              <a:t>Côté</a:t>
            </a:r>
            <a:r>
              <a:rPr lang="en-MY" sz="1200" kern="1200" dirty="0">
                <a:solidFill>
                  <a:schemeClr val="tx1"/>
                </a:solidFill>
                <a:effectLst/>
                <a:latin typeface="+mn-lt"/>
                <a:ea typeface="+mn-ea"/>
                <a:cs typeface="+mn-cs"/>
              </a:rPr>
              <a:t> and colleagues confirms that the rich are less generous than the poor, but their findings suggest it’s more complicated than simply wealth making people stingy. Rather, it’s </a:t>
            </a:r>
            <a:r>
              <a:rPr lang="en-MY" sz="1200" i="1" kern="1200" dirty="0">
                <a:solidFill>
                  <a:schemeClr val="tx1"/>
                </a:solidFill>
                <a:effectLst/>
                <a:latin typeface="+mn-lt"/>
                <a:ea typeface="+mn-ea"/>
                <a:cs typeface="+mn-cs"/>
              </a:rPr>
              <a:t>the distance created by wealth differentials</a:t>
            </a:r>
            <a:r>
              <a:rPr lang="en-MY" sz="1200" kern="1200" dirty="0">
                <a:solidFill>
                  <a:schemeClr val="tx1"/>
                </a:solidFill>
                <a:effectLst/>
                <a:latin typeface="+mn-lt"/>
                <a:ea typeface="+mn-ea"/>
                <a:cs typeface="+mn-cs"/>
              </a:rPr>
              <a:t> that seems to break the natural flow of human kindness. </a:t>
            </a:r>
            <a:r>
              <a:rPr lang="en-MY" sz="1200" kern="1200" dirty="0" err="1">
                <a:solidFill>
                  <a:schemeClr val="tx1"/>
                </a:solidFill>
                <a:effectLst/>
                <a:latin typeface="+mn-lt"/>
                <a:ea typeface="+mn-ea"/>
                <a:cs typeface="+mn-cs"/>
              </a:rPr>
              <a:t>Côté</a:t>
            </a:r>
            <a:r>
              <a:rPr lang="en-MY" sz="1200" kern="1200" dirty="0">
                <a:solidFill>
                  <a:schemeClr val="tx1"/>
                </a:solidFill>
                <a:effectLst/>
                <a:latin typeface="+mn-lt"/>
                <a:ea typeface="+mn-ea"/>
                <a:cs typeface="+mn-cs"/>
              </a:rPr>
              <a:t> found that “higher-income individuals are only less generous if they reside in a highly unequal area or when inequality is experimentally portrayed as relatively high.” Rich people were as generous as anyone else when inequality was low. The rich are less generous when inequality is extreme, a finding that challenges the idea that higher-income individuals are just more selfish. If the person who needs help doesn’t seem </a:t>
            </a:r>
            <a:r>
              <a:rPr lang="en-MY" sz="1200" i="1" kern="1200" dirty="0">
                <a:solidFill>
                  <a:schemeClr val="tx1"/>
                </a:solidFill>
                <a:effectLst/>
                <a:latin typeface="+mn-lt"/>
                <a:ea typeface="+mn-ea"/>
                <a:cs typeface="+mn-cs"/>
              </a:rPr>
              <a:t>that</a:t>
            </a:r>
            <a:r>
              <a:rPr lang="en-MY" sz="1200" kern="1200" dirty="0">
                <a:solidFill>
                  <a:schemeClr val="tx1"/>
                </a:solidFill>
                <a:effectLst/>
                <a:latin typeface="+mn-lt"/>
                <a:ea typeface="+mn-ea"/>
                <a:cs typeface="+mn-cs"/>
              </a:rPr>
              <a:t> different from us, we’ll probably help them out. But if they seem too far away (culturally, economically) we’re less likely to lend a hand.</a:t>
            </a:r>
          </a:p>
          <a:p>
            <a:r>
              <a:rPr lang="en-MY" sz="1200" kern="1200" dirty="0">
                <a:solidFill>
                  <a:schemeClr val="tx1"/>
                </a:solidFill>
                <a:effectLst/>
                <a:latin typeface="+mn-lt"/>
                <a:ea typeface="+mn-ea"/>
                <a:cs typeface="+mn-cs"/>
              </a:rPr>
              <a:t>The social distance separating rich and poor, like so many of the other distances that separate us from each other, only entered human experience after the advent of agriculture and the hierarchical civilizations that followed, which is why it’s so psychologically difficult to twist your soul into a shape that allows you to ignore starving children standing close enough to smell your plate of curry. You’ve got to silence the inner voice calling for justice and for fairness. But we silence this ancient, insistent voice at great cost to our own psychological well-being.</a:t>
            </a:r>
          </a:p>
          <a:p>
            <a:r>
              <a:rPr lang="en-MY" sz="1200" kern="1200" dirty="0">
                <a:solidFill>
                  <a:schemeClr val="tx1"/>
                </a:solidFill>
                <a:effectLst/>
                <a:latin typeface="+mn-lt"/>
                <a:ea typeface="+mn-ea"/>
                <a:cs typeface="+mn-cs"/>
              </a:rPr>
              <a:t>A wealthy friend of mine recently told me, “You get successful by saying yes, but you need to say no a lot to stay successful.” If you’re perceived to be wealthier than those around you, you’ll have to say “no” a lot. You’ll be constantly approached with requests, offers, pitches, and pleas—whether you’re in a Starbucks in Silicon Valley or the back streets of Calcutta. Refusing sincere requests for help doesn’t come naturally to our species. Neuroscientists Jorge Moll, Jordan Grafman, and Frank Krueger of the National Institute of Neurological Disorders and Stroke have used fMRI machines to demonstrate that altruism is deeply embedded in human nature. Their work suggests that the deep satisfaction most people derive from altruistic </a:t>
            </a:r>
            <a:r>
              <a:rPr lang="en-MY" sz="1200" kern="1200" dirty="0" err="1">
                <a:solidFill>
                  <a:schemeClr val="tx1"/>
                </a:solidFill>
                <a:effectLst/>
                <a:latin typeface="+mn-lt"/>
                <a:ea typeface="+mn-ea"/>
                <a:cs typeface="+mn-cs"/>
              </a:rPr>
              <a:t>behavior</a:t>
            </a:r>
            <a:r>
              <a:rPr lang="en-MY" sz="1200" kern="1200" dirty="0">
                <a:solidFill>
                  <a:schemeClr val="tx1"/>
                </a:solidFill>
                <a:effectLst/>
                <a:latin typeface="+mn-lt"/>
                <a:ea typeface="+mn-ea"/>
                <a:cs typeface="+mn-cs"/>
              </a:rPr>
              <a:t> is not due to a benevolent cultural overlay, but from the evolved architecture of the human brain.</a:t>
            </a:r>
          </a:p>
          <a:p>
            <a:r>
              <a:rPr lang="en-MY" sz="1200" kern="1200" dirty="0">
                <a:solidFill>
                  <a:schemeClr val="tx1"/>
                </a:solidFill>
                <a:effectLst/>
                <a:latin typeface="+mn-lt"/>
                <a:ea typeface="+mn-ea"/>
                <a:cs typeface="+mn-cs"/>
              </a:rPr>
              <a:t>When volunteers in their studies placed the interests of others before their own, a primitive part of the brain normally associated with food or sex was activated. When researchers measured vagal tone (an indicator of feeling safe and calm) in 74 </a:t>
            </a:r>
            <a:r>
              <a:rPr lang="en-MY" sz="1200" kern="1200" dirty="0" err="1">
                <a:solidFill>
                  <a:schemeClr val="tx1"/>
                </a:solidFill>
                <a:effectLst/>
                <a:latin typeface="+mn-lt"/>
                <a:ea typeface="+mn-ea"/>
                <a:cs typeface="+mn-cs"/>
              </a:rPr>
              <a:t>preschoolers</a:t>
            </a:r>
            <a:r>
              <a:rPr lang="en-MY" sz="1200" kern="1200" dirty="0">
                <a:solidFill>
                  <a:schemeClr val="tx1"/>
                </a:solidFill>
                <a:effectLst/>
                <a:latin typeface="+mn-lt"/>
                <a:ea typeface="+mn-ea"/>
                <a:cs typeface="+mn-cs"/>
              </a:rPr>
              <a:t>, they found that children who’d donated tokens to help sick kids had much better readings than those who’d kept all their tokens for themselves. Jonas Miller, the lead investigator, said that the findings suggested “we might be wired from a young age to derive a sense of safety from providing care for others.” But Miller and his colleagues also found that whatever innate predisposition our species has toward charity is influenced by social cues. Children from wealthier families shared fewer tokens than the children from less well-off families</a:t>
            </a:r>
            <a:r>
              <a:rPr lang="en-MY" dirty="0">
                <a:effectLst/>
              </a:rPr>
              <a:t> </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58</a:t>
            </a:fld>
            <a:endParaRPr lang="en-US"/>
          </a:p>
        </p:txBody>
      </p:sp>
    </p:spTree>
    <p:extLst>
      <p:ext uri="{BB962C8B-B14F-4D97-AF65-F5344CB8AC3E}">
        <p14:creationId xmlns:p14="http://schemas.microsoft.com/office/powerpoint/2010/main" val="2354424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No, the biggest predictor of your happiness and </a:t>
            </a:r>
            <a:r>
              <a:rPr lang="en-MY" sz="1200" b="0" i="0" u="none" strike="noStrike" kern="1200" dirty="0" err="1">
                <a:solidFill>
                  <a:schemeClr val="tx1"/>
                </a:solidFill>
                <a:effectLst/>
                <a:latin typeface="+mn-lt"/>
                <a:ea typeface="+mn-ea"/>
                <a:cs typeface="+mn-cs"/>
              </a:rPr>
              <a:t>fulfillment</a:t>
            </a:r>
            <a:r>
              <a:rPr lang="en-MY" sz="1200" b="0" i="0" u="none" strike="noStrike" kern="1200" dirty="0">
                <a:solidFill>
                  <a:schemeClr val="tx1"/>
                </a:solidFill>
                <a:effectLst/>
                <a:latin typeface="+mn-lt"/>
                <a:ea typeface="+mn-ea"/>
                <a:cs typeface="+mn-cs"/>
              </a:rPr>
              <a:t> overall in life is basically, love.</a:t>
            </a:r>
            <a:br>
              <a:rPr lang="en-MY" dirty="0"/>
            </a:br>
            <a:r>
              <a:rPr lang="en-MY" sz="1200" b="0" i="0" u="none" strike="noStrike" kern="1200" dirty="0">
                <a:solidFill>
                  <a:schemeClr val="tx1"/>
                </a:solidFill>
                <a:effectLst/>
                <a:latin typeface="+mn-lt"/>
                <a:ea typeface="+mn-ea"/>
                <a:cs typeface="+mn-cs"/>
              </a:rPr>
              <a:t>The study proves that having someone to rely on makes you less tense. It keeps your brain healthy and reduces both emotional and physical pain.</a:t>
            </a:r>
            <a:endParaRPr lang="en-MY" sz="1200" b="0" i="0" kern="1200" dirty="0">
              <a:solidFill>
                <a:schemeClr val="tx1"/>
              </a:solidFill>
              <a:effectLst/>
              <a:latin typeface="+mn-lt"/>
              <a:ea typeface="+mn-ea"/>
              <a:cs typeface="+mn-cs"/>
            </a:endParaRPr>
          </a:p>
          <a:p>
            <a:endParaRPr lang="en-MY" sz="1200" b="0" i="0" kern="1200" dirty="0">
              <a:solidFill>
                <a:schemeClr val="tx1"/>
              </a:solidFill>
              <a:effectLst/>
              <a:latin typeface="+mn-lt"/>
              <a:ea typeface="+mn-ea"/>
              <a:cs typeface="+mn-cs"/>
            </a:endParaRPr>
          </a:p>
          <a:p>
            <a:r>
              <a:rPr lang="en-MY" sz="1200" b="0" i="0" kern="1200" dirty="0">
                <a:solidFill>
                  <a:schemeClr val="tx1"/>
                </a:solidFill>
                <a:effectLst/>
                <a:latin typeface="+mn-lt"/>
                <a:ea typeface="+mn-ea"/>
                <a:cs typeface="+mn-cs"/>
              </a:rPr>
              <a:t>Harvard study, almost 80 years old, has proved that embracing community helps us live longer, and be happier</a:t>
            </a:r>
          </a:p>
          <a:p>
            <a:r>
              <a:rPr lang="en-MY" sz="1200" b="0" i="0" kern="1200" cap="all" dirty="0">
                <a:solidFill>
                  <a:schemeClr val="tx1"/>
                </a:solidFill>
                <a:effectLst/>
                <a:latin typeface="+mn-lt"/>
                <a:ea typeface="+mn-ea"/>
                <a:cs typeface="+mn-cs"/>
              </a:rPr>
              <a:t>BY</a:t>
            </a:r>
            <a:r>
              <a:rPr lang="en-MY" sz="1200" b="0" i="0" kern="1200" dirty="0">
                <a:solidFill>
                  <a:schemeClr val="tx1"/>
                </a:solidFill>
                <a:effectLst/>
                <a:latin typeface="+mn-lt"/>
                <a:ea typeface="+mn-ea"/>
                <a:cs typeface="+mn-cs"/>
              </a:rPr>
              <a:t> Liz </a:t>
            </a:r>
            <a:r>
              <a:rPr lang="en-MY" sz="1200" b="0" i="0" kern="1200" dirty="0" err="1">
                <a:solidFill>
                  <a:schemeClr val="tx1"/>
                </a:solidFill>
                <a:effectLst/>
                <a:latin typeface="+mn-lt"/>
                <a:ea typeface="+mn-ea"/>
                <a:cs typeface="+mn-cs"/>
              </a:rPr>
              <a:t>MineoHarvard</a:t>
            </a:r>
            <a:r>
              <a:rPr lang="en-MY" sz="1200" b="0" i="0" kern="1200" dirty="0">
                <a:solidFill>
                  <a:schemeClr val="tx1"/>
                </a:solidFill>
                <a:effectLst/>
                <a:latin typeface="+mn-lt"/>
                <a:ea typeface="+mn-ea"/>
                <a:cs typeface="+mn-cs"/>
              </a:rPr>
              <a:t> Staff Writer</a:t>
            </a:r>
          </a:p>
          <a:p>
            <a:r>
              <a:rPr lang="en-MY" sz="1200" b="0" i="0" kern="1200" cap="all" dirty="0" err="1">
                <a:solidFill>
                  <a:schemeClr val="tx1"/>
                </a:solidFill>
                <a:effectLst/>
                <a:latin typeface="+mn-lt"/>
                <a:ea typeface="+mn-ea"/>
                <a:cs typeface="+mn-cs"/>
              </a:rPr>
              <a:t>DATE</a:t>
            </a:r>
            <a:r>
              <a:rPr lang="en-MY" sz="1200" b="0" i="0" kern="1200" dirty="0" err="1">
                <a:solidFill>
                  <a:schemeClr val="tx1"/>
                </a:solidFill>
                <a:effectLst/>
                <a:latin typeface="+mn-lt"/>
                <a:ea typeface="+mn-ea"/>
                <a:cs typeface="+mn-cs"/>
              </a:rPr>
              <a:t>April</a:t>
            </a:r>
            <a:r>
              <a:rPr lang="en-MY" sz="1200" b="0" i="0" kern="1200" dirty="0">
                <a:solidFill>
                  <a:schemeClr val="tx1"/>
                </a:solidFill>
                <a:effectLst/>
                <a:latin typeface="+mn-lt"/>
                <a:ea typeface="+mn-ea"/>
                <a:cs typeface="+mn-cs"/>
              </a:rPr>
              <a:t> 11, 2017</a:t>
            </a:r>
          </a:p>
          <a:p>
            <a:pPr fontAlgn="ctr"/>
            <a:r>
              <a:rPr lang="en-MY" sz="1200" b="0" kern="1200" cap="all" dirty="0">
                <a:solidFill>
                  <a:schemeClr val="tx1"/>
                </a:solidFill>
                <a:effectLst/>
                <a:latin typeface="+mn-lt"/>
                <a:ea typeface="+mn-ea"/>
                <a:cs typeface="+mn-cs"/>
              </a:rPr>
              <a:t>SHARE</a:t>
            </a:r>
            <a:r>
              <a:rPr lang="en-MY" dirty="0">
                <a:effectLst/>
              </a:rPr>
              <a:t> </a:t>
            </a:r>
            <a:r>
              <a:rPr lang="en-MY" sz="1200" b="0" i="0" u="none" strike="noStrike" kern="1200" dirty="0">
                <a:solidFill>
                  <a:schemeClr val="tx1"/>
                </a:solidFill>
                <a:effectLst/>
                <a:latin typeface="+mn-lt"/>
                <a:ea typeface="+mn-ea"/>
                <a:cs typeface="+mn-cs"/>
                <a:hlinkClick r:id="rId3"/>
              </a:rPr>
              <a:t>Email</a:t>
            </a:r>
            <a:endParaRPr lang="en-MY" dirty="0">
              <a:effectLst/>
            </a:endParaRPr>
          </a:p>
          <a:p>
            <a:pPr fontAlgn="ctr"/>
            <a:r>
              <a:rPr lang="en-MY" sz="1200" b="0" i="0" u="none" strike="noStrike" kern="1200" dirty="0">
                <a:solidFill>
                  <a:schemeClr val="tx1"/>
                </a:solidFill>
                <a:effectLst/>
                <a:latin typeface="+mn-lt"/>
                <a:ea typeface="+mn-ea"/>
                <a:cs typeface="+mn-cs"/>
                <a:hlinkClick r:id="rId4"/>
              </a:rPr>
              <a:t>Facebook</a:t>
            </a:r>
            <a:endParaRPr lang="en-MY" dirty="0">
              <a:effectLst/>
            </a:endParaRPr>
          </a:p>
          <a:p>
            <a:pPr fontAlgn="ctr"/>
            <a:r>
              <a:rPr lang="en-MY" sz="1200" b="0" i="0" u="none" strike="noStrike" kern="1200" dirty="0">
                <a:solidFill>
                  <a:schemeClr val="tx1"/>
                </a:solidFill>
                <a:effectLst/>
                <a:latin typeface="+mn-lt"/>
                <a:ea typeface="+mn-ea"/>
                <a:cs typeface="+mn-cs"/>
                <a:hlinkClick r:id="rId5"/>
              </a:rPr>
              <a:t>Twitter</a:t>
            </a:r>
            <a:endParaRPr lang="en-MY" dirty="0">
              <a:effectLst/>
            </a:endParaRPr>
          </a:p>
          <a:p>
            <a:pPr fontAlgn="ctr"/>
            <a:r>
              <a:rPr lang="en-MY" sz="1200" b="0" i="0" u="none" strike="noStrike" kern="1200" dirty="0">
                <a:solidFill>
                  <a:schemeClr val="tx1"/>
                </a:solidFill>
                <a:effectLst/>
                <a:latin typeface="+mn-lt"/>
                <a:ea typeface="+mn-ea"/>
                <a:cs typeface="+mn-cs"/>
                <a:hlinkClick r:id="rId6"/>
              </a:rPr>
              <a:t>LinkedIn</a:t>
            </a:r>
            <a:endParaRPr lang="en-MY" dirty="0">
              <a:effectLst/>
            </a:endParaRPr>
          </a:p>
          <a:p>
            <a:r>
              <a:rPr lang="en-MY" sz="1200" b="0" kern="1200" cap="all" dirty="0">
                <a:solidFill>
                  <a:schemeClr val="tx1"/>
                </a:solidFill>
                <a:effectLst/>
                <a:latin typeface="+mn-lt"/>
                <a:ea typeface="+mn-ea"/>
                <a:cs typeface="+mn-cs"/>
              </a:rPr>
              <a:t>ALSO IN THE SERIES</a:t>
            </a:r>
          </a:p>
          <a:p>
            <a:r>
              <a:rPr lang="en-MY" sz="1200" b="0" i="0" u="none" strike="noStrike" kern="1200" dirty="0">
                <a:solidFill>
                  <a:schemeClr val="tx1"/>
                </a:solidFill>
                <a:effectLst/>
                <a:latin typeface="+mn-lt"/>
                <a:ea typeface="+mn-ea"/>
                <a:cs typeface="+mn-cs"/>
                <a:hlinkClick r:id="rId7"/>
              </a:rPr>
              <a:t>Probe of Alzheimer’s follows paths of infection </a:t>
            </a:r>
          </a:p>
          <a:p>
            <a:r>
              <a:rPr lang="en-MY" sz="1200" b="0" i="0" u="none" strike="noStrike" kern="1200" dirty="0">
                <a:solidFill>
                  <a:schemeClr val="tx1"/>
                </a:solidFill>
                <a:effectLst/>
                <a:latin typeface="+mn-lt"/>
                <a:ea typeface="+mn-ea"/>
                <a:cs typeface="+mn-cs"/>
                <a:hlinkClick r:id="rId8"/>
              </a:rPr>
              <a:t>To age better, eat better </a:t>
            </a:r>
          </a:p>
          <a:p>
            <a:r>
              <a:rPr lang="en-MY" sz="1200" b="0" i="0" u="none" strike="noStrike" kern="1200" dirty="0">
                <a:solidFill>
                  <a:schemeClr val="tx1"/>
                </a:solidFill>
                <a:effectLst/>
                <a:latin typeface="+mn-lt"/>
                <a:ea typeface="+mn-ea"/>
                <a:cs typeface="+mn-cs"/>
                <a:hlinkClick r:id="rId9"/>
              </a:rPr>
              <a:t>The balance in healthy aging </a:t>
            </a:r>
          </a:p>
          <a:p>
            <a:r>
              <a:rPr lang="en-MY" sz="1200" b="0" i="0" u="none" strike="noStrike" kern="1200" dirty="0">
                <a:solidFill>
                  <a:schemeClr val="tx1"/>
                </a:solidFill>
                <a:effectLst/>
                <a:latin typeface="+mn-lt"/>
                <a:ea typeface="+mn-ea"/>
                <a:cs typeface="+mn-cs"/>
                <a:hlinkClick r:id="rId10"/>
              </a:rPr>
              <a:t>How old can we get? It might be written in stem cells </a:t>
            </a:r>
          </a:p>
          <a:p>
            <a:r>
              <a:rPr lang="en-MY" sz="1200" b="0" i="0" u="none" strike="noStrike" kern="1200" dirty="0">
                <a:solidFill>
                  <a:schemeClr val="tx1"/>
                </a:solidFill>
                <a:effectLst/>
                <a:latin typeface="+mn-lt"/>
                <a:ea typeface="+mn-ea"/>
                <a:cs typeface="+mn-cs"/>
                <a:hlinkClick r:id="rId11"/>
              </a:rPr>
              <a:t>Plotting the demise of Alzheimer's </a:t>
            </a:r>
          </a:p>
          <a:p>
            <a:r>
              <a:rPr lang="en-MY" sz="1200" b="1" i="0" u="none" strike="noStrike" kern="1200" dirty="0">
                <a:solidFill>
                  <a:schemeClr val="tx1"/>
                </a:solidFill>
                <a:effectLst/>
                <a:latin typeface="+mn-lt"/>
                <a:ea typeface="+mn-ea"/>
                <a:cs typeface="+mn-cs"/>
                <a:hlinkClick r:id="rId12"/>
              </a:rPr>
              <a:t>View all of Tackling Issues of Aging </a:t>
            </a:r>
            <a:endParaRPr lang="en-MY" dirty="0">
              <a:effectLst/>
            </a:endParaRPr>
          </a:p>
          <a:p>
            <a:r>
              <a:rPr lang="en-MY" sz="1200" b="0" i="1" kern="1200" dirty="0">
                <a:solidFill>
                  <a:schemeClr val="tx1"/>
                </a:solidFill>
                <a:effectLst/>
                <a:latin typeface="+mn-lt"/>
                <a:ea typeface="+mn-ea"/>
                <a:cs typeface="+mn-cs"/>
              </a:rPr>
              <a:t>Second in an occasional </a:t>
            </a:r>
            <a:r>
              <a:rPr lang="en-MY" sz="1200" b="0" i="1" u="none" strike="noStrike" kern="1200" dirty="0">
                <a:solidFill>
                  <a:schemeClr val="tx1"/>
                </a:solidFill>
                <a:effectLst/>
                <a:latin typeface="+mn-lt"/>
                <a:ea typeface="+mn-ea"/>
                <a:cs typeface="+mn-cs"/>
                <a:hlinkClick r:id="rId13"/>
              </a:rPr>
              <a:t>series</a:t>
            </a:r>
            <a:r>
              <a:rPr lang="en-MY" sz="1200" b="0" i="1" kern="1200" dirty="0">
                <a:solidFill>
                  <a:schemeClr val="tx1"/>
                </a:solidFill>
                <a:effectLst/>
                <a:latin typeface="+mn-lt"/>
                <a:ea typeface="+mn-ea"/>
                <a:cs typeface="+mn-cs"/>
              </a:rPr>
              <a:t> on how Harvard researchers are tackling the problematic issues of aging.</a:t>
            </a:r>
            <a:endParaRPr lang="en-MY" sz="1200" b="0" i="0" kern="1200" dirty="0">
              <a:solidFill>
                <a:schemeClr val="tx1"/>
              </a:solidFill>
              <a:effectLst/>
              <a:latin typeface="+mn-lt"/>
              <a:ea typeface="+mn-ea"/>
              <a:cs typeface="+mn-cs"/>
            </a:endParaRPr>
          </a:p>
          <a:p>
            <a:r>
              <a:rPr lang="en-MY" sz="1200" b="0" i="0" kern="1200" dirty="0">
                <a:solidFill>
                  <a:schemeClr val="tx1"/>
                </a:solidFill>
                <a:effectLst/>
                <a:latin typeface="+mn-lt"/>
                <a:ea typeface="+mn-ea"/>
                <a:cs typeface="+mn-cs"/>
              </a:rPr>
              <a:t>When scientists began tracking the health of 268 Harvard sophomores in 1938 during the Great Depression, they hoped the longitudinal study would reveal clues to leading healthy and happy lives.</a:t>
            </a:r>
          </a:p>
          <a:p>
            <a:r>
              <a:rPr lang="en-MY" sz="1200" b="0" i="0" kern="1200" dirty="0">
                <a:solidFill>
                  <a:schemeClr val="tx1"/>
                </a:solidFill>
                <a:effectLst/>
                <a:latin typeface="+mn-lt"/>
                <a:ea typeface="+mn-ea"/>
                <a:cs typeface="+mn-cs"/>
              </a:rPr>
              <a:t>They got more than they wanted.</a:t>
            </a:r>
          </a:p>
          <a:p>
            <a:r>
              <a:rPr lang="en-MY" sz="1200" b="0" i="0" kern="1200" dirty="0">
                <a:solidFill>
                  <a:schemeClr val="tx1"/>
                </a:solidFill>
                <a:effectLst/>
                <a:latin typeface="+mn-lt"/>
                <a:ea typeface="+mn-ea"/>
                <a:cs typeface="+mn-cs"/>
              </a:rPr>
              <a:t>After following the surviving Crimson men for nearly 80 years as part of the </a:t>
            </a:r>
            <a:r>
              <a:rPr lang="en-MY" sz="1200" b="0" i="0" u="none" strike="noStrike" kern="1200" dirty="0">
                <a:solidFill>
                  <a:schemeClr val="tx1"/>
                </a:solidFill>
                <a:effectLst/>
                <a:latin typeface="+mn-lt"/>
                <a:ea typeface="+mn-ea"/>
                <a:cs typeface="+mn-cs"/>
                <a:hlinkClick r:id="rId14"/>
              </a:rPr>
              <a:t>Harvard Study of Adult Development</a:t>
            </a:r>
            <a:r>
              <a:rPr lang="en-MY" sz="1200" b="0" i="0" kern="1200" dirty="0">
                <a:solidFill>
                  <a:schemeClr val="tx1"/>
                </a:solidFill>
                <a:effectLst/>
                <a:latin typeface="+mn-lt"/>
                <a:ea typeface="+mn-ea"/>
                <a:cs typeface="+mn-cs"/>
              </a:rPr>
              <a:t>, one of the world’s longest studies of adult life, researchers have collected a cornucopia of data on their physical and mental health.</a:t>
            </a:r>
          </a:p>
          <a:p>
            <a:r>
              <a:rPr lang="en-MY" sz="1200" b="0" i="0" kern="1200" dirty="0">
                <a:solidFill>
                  <a:schemeClr val="tx1"/>
                </a:solidFill>
                <a:effectLst/>
                <a:latin typeface="+mn-lt"/>
                <a:ea typeface="+mn-ea"/>
                <a:cs typeface="+mn-cs"/>
              </a:rPr>
              <a:t>Of the original Harvard cohort recruited as part of the Grant Study, only 19 are still alive, all in their mid-90s. Among the original recruits were eventual President John F. Kennedy and </a:t>
            </a:r>
            <a:r>
              <a:rPr lang="en-MY" sz="1200" b="0" i="0" kern="1200" dirty="0" err="1">
                <a:solidFill>
                  <a:schemeClr val="tx1"/>
                </a:solidFill>
                <a:effectLst/>
                <a:latin typeface="+mn-lt"/>
                <a:ea typeface="+mn-ea"/>
                <a:cs typeface="+mn-cs"/>
              </a:rPr>
              <a:t>longtime</a:t>
            </a:r>
            <a:r>
              <a:rPr lang="en-MY" sz="1200" b="0" i="0" kern="1200" dirty="0">
                <a:solidFill>
                  <a:schemeClr val="tx1"/>
                </a:solidFill>
                <a:effectLst/>
                <a:latin typeface="+mn-lt"/>
                <a:ea typeface="+mn-ea"/>
                <a:cs typeface="+mn-cs"/>
              </a:rPr>
              <a:t> Washington Post editor Ben </a:t>
            </a:r>
            <a:r>
              <a:rPr lang="en-MY" sz="1200" b="0" i="0" kern="1200" dirty="0" err="1">
                <a:solidFill>
                  <a:schemeClr val="tx1"/>
                </a:solidFill>
                <a:effectLst/>
                <a:latin typeface="+mn-lt"/>
                <a:ea typeface="+mn-ea"/>
                <a:cs typeface="+mn-cs"/>
              </a:rPr>
              <a:t>Bradlee</a:t>
            </a:r>
            <a:r>
              <a:rPr lang="en-MY" sz="1200" b="0" i="0" kern="1200" dirty="0">
                <a:solidFill>
                  <a:schemeClr val="tx1"/>
                </a:solidFill>
                <a:effectLst/>
                <a:latin typeface="+mn-lt"/>
                <a:ea typeface="+mn-ea"/>
                <a:cs typeface="+mn-cs"/>
              </a:rPr>
              <a:t>. (Women weren’t in the original study because the College was still all male.)</a:t>
            </a:r>
          </a:p>
          <a:p>
            <a:r>
              <a:rPr lang="en-MY" sz="1200" b="0" i="0" kern="1200" dirty="0">
                <a:solidFill>
                  <a:schemeClr val="tx1"/>
                </a:solidFill>
                <a:effectLst/>
                <a:latin typeface="+mn-lt"/>
                <a:ea typeface="+mn-ea"/>
                <a:cs typeface="+mn-cs"/>
              </a:rPr>
              <a:t>In addition, scientists eventually expanded their research to include the men’s offspring, who now number 1,300 and are in their 50s and 60s, to find out how early-life experiences affect health and aging over time. Some participants went on to become successful businessmen, doctors, lawyers, and others ended up as schizophrenics or alcoholics, but not on inevitable tracks.</a:t>
            </a:r>
          </a:p>
          <a:p>
            <a:r>
              <a:rPr lang="en-MY" sz="1200" b="0" i="0" kern="1200" dirty="0">
                <a:solidFill>
                  <a:schemeClr val="tx1"/>
                </a:solidFill>
                <a:effectLst/>
                <a:latin typeface="+mn-lt"/>
                <a:ea typeface="+mn-ea"/>
                <a:cs typeface="+mn-cs"/>
              </a:rPr>
              <a:t>During the intervening decades, the control groups have expanded. In the 1970s, 456 Boston inner-city residents were enlisted as part of the </a:t>
            </a:r>
            <a:r>
              <a:rPr lang="en-MY" sz="1200" b="0" i="0" kern="1200" dirty="0" err="1">
                <a:solidFill>
                  <a:schemeClr val="tx1"/>
                </a:solidFill>
                <a:effectLst/>
                <a:latin typeface="+mn-lt"/>
                <a:ea typeface="+mn-ea"/>
                <a:cs typeface="+mn-cs"/>
              </a:rPr>
              <a:t>Glueck</a:t>
            </a:r>
            <a:r>
              <a:rPr lang="en-MY" sz="1200" b="0" i="0" kern="1200" dirty="0">
                <a:solidFill>
                  <a:schemeClr val="tx1"/>
                </a:solidFill>
                <a:effectLst/>
                <a:latin typeface="+mn-lt"/>
                <a:ea typeface="+mn-ea"/>
                <a:cs typeface="+mn-cs"/>
              </a:rPr>
              <a:t> Study, and 40 of them are still alive. More than a decade ago, researchers began including wives in the Grant and </a:t>
            </a:r>
            <a:r>
              <a:rPr lang="en-MY" sz="1200" b="0" i="0" kern="1200" dirty="0" err="1">
                <a:solidFill>
                  <a:schemeClr val="tx1"/>
                </a:solidFill>
                <a:effectLst/>
                <a:latin typeface="+mn-lt"/>
                <a:ea typeface="+mn-ea"/>
                <a:cs typeface="+mn-cs"/>
              </a:rPr>
              <a:t>Glueck</a:t>
            </a:r>
            <a:r>
              <a:rPr lang="en-MY" sz="1200" b="0" i="0" kern="1200" dirty="0">
                <a:solidFill>
                  <a:schemeClr val="tx1"/>
                </a:solidFill>
                <a:effectLst/>
                <a:latin typeface="+mn-lt"/>
                <a:ea typeface="+mn-ea"/>
                <a:cs typeface="+mn-cs"/>
              </a:rPr>
              <a:t> studies.</a:t>
            </a:r>
          </a:p>
          <a:p>
            <a:r>
              <a:rPr lang="en-MY" sz="1200" b="0" i="0" kern="1200" dirty="0">
                <a:solidFill>
                  <a:schemeClr val="tx1"/>
                </a:solidFill>
                <a:effectLst/>
                <a:latin typeface="+mn-lt"/>
                <a:ea typeface="+mn-ea"/>
                <a:cs typeface="+mn-cs"/>
              </a:rPr>
              <a:t>Over the years, researchers have studied the participants’ health trajectories and their broader lives, including their triumphs and failures in careers and marriage, and the finding have produced startling lessons, and not only for the researchers.</a:t>
            </a:r>
          </a:p>
          <a:p>
            <a:r>
              <a:rPr lang="en-MY" sz="1200" b="0" i="0" kern="1200" dirty="0">
                <a:solidFill>
                  <a:schemeClr val="tx1"/>
                </a:solidFill>
                <a:effectLst/>
                <a:latin typeface="+mn-lt"/>
                <a:ea typeface="+mn-ea"/>
                <a:cs typeface="+mn-cs"/>
              </a:rPr>
              <a:t>“The surprising finding is that our relationships and how happy we are in our relationships has a powerful influence on our health,” said </a:t>
            </a:r>
            <a:r>
              <a:rPr lang="en-MY" sz="1200" b="0" i="0" u="none" strike="noStrike" kern="1200" dirty="0">
                <a:solidFill>
                  <a:schemeClr val="tx1"/>
                </a:solidFill>
                <a:effectLst/>
                <a:latin typeface="+mn-lt"/>
                <a:ea typeface="+mn-ea"/>
                <a:cs typeface="+mn-cs"/>
                <a:hlinkClick r:id="rId15"/>
              </a:rPr>
              <a:t>Robert Waldinger</a:t>
            </a:r>
            <a:r>
              <a:rPr lang="en-MY" sz="1200" b="0" i="0" kern="1200" dirty="0">
                <a:solidFill>
                  <a:schemeClr val="tx1"/>
                </a:solidFill>
                <a:effectLst/>
                <a:latin typeface="+mn-lt"/>
                <a:ea typeface="+mn-ea"/>
                <a:cs typeface="+mn-cs"/>
              </a:rPr>
              <a:t>, director of the study, a psychiatrist at </a:t>
            </a:r>
            <a:r>
              <a:rPr lang="en-MY" sz="1200" b="0" i="0" u="none" strike="noStrike" kern="1200" dirty="0">
                <a:solidFill>
                  <a:schemeClr val="tx1"/>
                </a:solidFill>
                <a:effectLst/>
                <a:latin typeface="+mn-lt"/>
                <a:ea typeface="+mn-ea"/>
                <a:cs typeface="+mn-cs"/>
                <a:hlinkClick r:id="rId16"/>
              </a:rPr>
              <a:t>Massachusetts General Hospital</a:t>
            </a:r>
            <a:r>
              <a:rPr lang="en-MY" sz="1200" b="0" i="0" kern="1200" dirty="0">
                <a:solidFill>
                  <a:schemeClr val="tx1"/>
                </a:solidFill>
                <a:effectLst/>
                <a:latin typeface="+mn-lt"/>
                <a:ea typeface="+mn-ea"/>
                <a:cs typeface="+mn-cs"/>
              </a:rPr>
              <a:t> and a professor of psychiatry at </a:t>
            </a:r>
            <a:r>
              <a:rPr lang="en-MY" sz="1200" b="0" i="0" u="none" strike="noStrike" kern="1200" dirty="0">
                <a:solidFill>
                  <a:schemeClr val="tx1"/>
                </a:solidFill>
                <a:effectLst/>
                <a:latin typeface="+mn-lt"/>
                <a:ea typeface="+mn-ea"/>
                <a:cs typeface="+mn-cs"/>
                <a:hlinkClick r:id="rId17"/>
              </a:rPr>
              <a:t>Harvard Medical School</a:t>
            </a:r>
            <a:r>
              <a:rPr lang="en-MY" sz="1200" b="0" i="0" kern="1200" dirty="0">
                <a:solidFill>
                  <a:schemeClr val="tx1"/>
                </a:solidFill>
                <a:effectLst/>
                <a:latin typeface="+mn-lt"/>
                <a:ea typeface="+mn-ea"/>
                <a:cs typeface="+mn-cs"/>
              </a:rPr>
              <a:t>. “Taking care of your body is important, but tending to your relationships is a form of self-care too. That, I think, is the revelation.”</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59</a:t>
            </a:fld>
            <a:endParaRPr lang="en-US"/>
          </a:p>
        </p:txBody>
      </p:sp>
    </p:spTree>
    <p:extLst>
      <p:ext uri="{BB962C8B-B14F-4D97-AF65-F5344CB8AC3E}">
        <p14:creationId xmlns:p14="http://schemas.microsoft.com/office/powerpoint/2010/main" val="352514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For days, dread had blanketed London like a fog. Only a generation removed from the horrors of World War I, which had claimed nearly one million of its people, Britain was once again on the brink of armed conflict with Germany. Hitler, who had annexed Austria earlier in the year, had vowed to invade Czechoslovakia on October 1, 1938, to occupy the German-speaking Sudetenland region, a move toward the creation of a “greater Germany” that could potentially ignite another conflagration among the great European powers.</a:t>
            </a:r>
          </a:p>
          <a:p>
            <a:r>
              <a:rPr lang="en-MY" sz="1200" b="0" i="0" u="none" strike="noStrike" kern="1200" dirty="0">
                <a:solidFill>
                  <a:schemeClr val="tx1"/>
                </a:solidFill>
                <a:effectLst/>
                <a:latin typeface="+mn-lt"/>
                <a:ea typeface="+mn-ea"/>
                <a:cs typeface="+mn-cs"/>
              </a:rPr>
              <a:t>The clouds of war billowed in the British capital as the hours to the deadline dwindled. As Chamberlain mobilized the Royal Navy, Londoners, including the prime minister’s wife, prayed on bended knees inside Westminster Abbey. Workers covered the windows of government offices with sandbags and installed sirens in police stations to warn of approaching enemy bombers. By torchlight, they scarred the city’s pristine parks by digging miles of trenches to be used as air-raid shelters. A knot of traffic snarled the city as Londoners began an exodus. Hundreds of thousands who planned to stay in the city stood patiently in line for government-issued gas masks and air-raid handbooks. London Zoo officials even developed plans to station gun-toting men in front of cages to shoot the wild animals in case bombs broke open their cages and freed them.</a:t>
            </a:r>
          </a:p>
          <a:p>
            <a:r>
              <a:rPr lang="en-MY" sz="1200" b="0" i="0" u="none" strike="noStrike" kern="1200" dirty="0">
                <a:solidFill>
                  <a:schemeClr val="tx1"/>
                </a:solidFill>
                <a:effectLst/>
                <a:latin typeface="+mn-lt"/>
                <a:ea typeface="+mn-ea"/>
                <a:cs typeface="+mn-cs"/>
              </a:rPr>
              <a:t>Just two days before the deadline, Hitler agreed to meet in Munich with Chamberlain, Italian leader Benito Mussolini and French premier Edouard Daladier to discuss a diplomatic resolution to the crisis. The four leaders, without any input from Czechoslovakia in the negotiation, agreed to cede the Sudetenland to Hitler. Chamberlain also separately drafted a non-aggression pact between Britain and Germany that Hitler signed.</a:t>
            </a:r>
          </a:p>
          <a:p>
            <a:r>
              <a:rPr lang="en-MY" sz="1200" b="0" i="0" u="none" strike="noStrike" kern="1200" dirty="0">
                <a:solidFill>
                  <a:schemeClr val="tx1"/>
                </a:solidFill>
                <a:effectLst/>
                <a:latin typeface="+mn-lt"/>
                <a:ea typeface="+mn-ea"/>
                <a:cs typeface="+mn-cs"/>
              </a:rPr>
              <a:t>When news of the diplomatic breakthrough reached the British capital, normally staid London responded like a death-row prisoner granted a last-minute reprieve. Jubilation and waves of relief washed over London in a celebration that had not been seen since the armistice that silenced the guns of World War I.</a:t>
            </a:r>
          </a:p>
          <a:p>
            <a:r>
              <a:rPr lang="en-MY" sz="1200" b="0" i="0" u="none" strike="noStrike" kern="1200" dirty="0">
                <a:solidFill>
                  <a:schemeClr val="tx1"/>
                </a:solidFill>
                <a:effectLst/>
                <a:latin typeface="+mn-lt"/>
                <a:ea typeface="+mn-ea"/>
                <a:cs typeface="+mn-cs"/>
              </a:rPr>
              <a:t>On a rainy autumn evening, thousands awaited the prime minister’s return at London’s Heston Aerodrome, and the thankful crowd cheered wildly as the door to his British Airways jet opened. As raindrops fell on Chamberlain’s silver hair, he stepped onto the airport tarmac. He held aloft the nonaggression pact that had been inked by him and Hitler only hours before, and the flimsy piece of paper flapped in the breeze. The prime minister read to the nation the brief agreement that reaffirmed “the desire of our two peoples never to go to war with one another again.”</a:t>
            </a:r>
          </a:p>
          <a:p>
            <a:r>
              <a:rPr lang="en-MY" sz="1200" b="0" i="0" u="none" strike="noStrike" kern="1200" dirty="0">
                <a:solidFill>
                  <a:schemeClr val="tx1"/>
                </a:solidFill>
                <a:effectLst/>
                <a:latin typeface="+mn-lt"/>
                <a:ea typeface="+mn-ea"/>
                <a:cs typeface="+mn-cs"/>
              </a:rPr>
              <a:t>Summoned to Buckingham Palace to give a first-hand report to King George VI, Chamberlain was cheered on by thousands who lined the five-mile route from the airport. As the rain poured, thousands flooded the plaza in front of the royal residence. As if it were a coronation or a royal wedding, the frenzied cheers brought forth the king and queen along with Chamberlain and his wife onto the palace balcony. In an unprecedented move, the smiling king motioned the prime minister to step forward and receive the crowd’s adulation as he receded into the background to leave the stage solely to a commoner.</a:t>
            </a:r>
          </a:p>
          <a:p>
            <a:r>
              <a:rPr lang="en-MY" sz="1200" b="0" i="0" u="none" strike="noStrike" kern="1200" dirty="0">
                <a:solidFill>
                  <a:schemeClr val="tx1"/>
                </a:solidFill>
                <a:effectLst/>
                <a:latin typeface="+mn-lt"/>
                <a:ea typeface="+mn-ea"/>
                <a:cs typeface="+mn-cs"/>
              </a:rPr>
              <a:t>After his royal audience, Chamberlain returned to his official residence at No. 10 Downing Street. There a jubilant crowd shouted “Good old Neville!” and sang “For He’s a Jolly Good Fellow.” From a second-floor window, Chamberlain addressed the crowd and invoked Prime Minister Benjamin Disraeli’s famous statement upon returning home from the Berlin Congress of 1878, “My good friends, this is the second time in our history that there has come back from Germany to Downing Street peace with </a:t>
            </a:r>
            <a:r>
              <a:rPr lang="en-MY" sz="1200" b="0" i="0" u="none" strike="noStrike" kern="1200" dirty="0" err="1">
                <a:solidFill>
                  <a:schemeClr val="tx1"/>
                </a:solidFill>
                <a:effectLst/>
                <a:latin typeface="+mn-lt"/>
                <a:ea typeface="+mn-ea"/>
                <a:cs typeface="+mn-cs"/>
              </a:rPr>
              <a:t>honor</a:t>
            </a:r>
            <a:r>
              <a:rPr lang="en-MY" sz="1200" b="0" i="0" u="none" strike="noStrike" kern="1200" dirty="0">
                <a:solidFill>
                  <a:schemeClr val="tx1"/>
                </a:solidFill>
                <a:effectLst/>
                <a:latin typeface="+mn-lt"/>
                <a:ea typeface="+mn-ea"/>
                <a:cs typeface="+mn-cs"/>
              </a:rPr>
              <a:t>. I believe it is peace for our time.”</a:t>
            </a:r>
          </a:p>
          <a:p>
            <a:r>
              <a:rPr lang="en-MY" sz="1200" b="0" i="0" u="none" strike="noStrike" kern="1200" dirty="0">
                <a:solidFill>
                  <a:schemeClr val="tx1"/>
                </a:solidFill>
                <a:effectLst/>
                <a:latin typeface="+mn-lt"/>
                <a:ea typeface="+mn-ea"/>
                <a:cs typeface="+mn-cs"/>
              </a:rPr>
              <a:t>Then he added, “Now I recommend you to go home and sleep quietly in your beds.” As Britain slept, the German army marched into Czechoslovakia in “peaceful conquest” of the Sudetenland. The bombers did not roar over London that night, but they would come. In March 1939, Hitler annexed the rest of Czechoslovakia, and two days after the Nazis crossed into Poland on September 1, 1939, the prime minister again spoke to the nation, but this time to solemnly call for a British declaration of war against Germany and the launch of World War II.</a:t>
            </a:r>
          </a:p>
          <a:p>
            <a:r>
              <a:rPr lang="en-MY" sz="1200" b="0" i="0" u="none" strike="noStrike" kern="1200" dirty="0">
                <a:solidFill>
                  <a:schemeClr val="tx1"/>
                </a:solidFill>
                <a:effectLst/>
                <a:latin typeface="+mn-lt"/>
                <a:ea typeface="+mn-ea"/>
                <a:cs typeface="+mn-cs"/>
              </a:rPr>
              <a:t>Eight months later, Chamberlain was forced to resign, and he was replaced by Winston Churchill. While the Munich Pact would become synonymous with “appeasement,” some historians believe that since the German and Italian air forces were twice as strong as the combined British and French airpower in September 1938, Chamberlain’s agreement gave the British military valuable time to bolster its </a:t>
            </a:r>
            <a:r>
              <a:rPr lang="en-MY" sz="1200" b="0" i="0" u="none" strike="noStrike" kern="1200" dirty="0" err="1">
                <a:solidFill>
                  <a:schemeClr val="tx1"/>
                </a:solidFill>
                <a:effectLst/>
                <a:latin typeface="+mn-lt"/>
                <a:ea typeface="+mn-ea"/>
                <a:cs typeface="+mn-cs"/>
              </a:rPr>
              <a:t>defenses</a:t>
            </a:r>
            <a:r>
              <a:rPr lang="en-MY" sz="1200" b="0" i="0" u="none" strike="noStrike" kern="1200" dirty="0">
                <a:solidFill>
                  <a:schemeClr val="tx1"/>
                </a:solidFill>
                <a:effectLst/>
                <a:latin typeface="+mn-lt"/>
                <a:ea typeface="+mn-ea"/>
                <a:cs typeface="+mn-cs"/>
              </a:rPr>
              <a:t> to ultimately defeat Hitler.</a:t>
            </a:r>
          </a:p>
          <a:p>
            <a:endParaRPr lang="en-US" dirty="0"/>
          </a:p>
          <a:p>
            <a:r>
              <a:rPr lang="en-US" dirty="0"/>
              <a:t>https://</a:t>
            </a:r>
            <a:r>
              <a:rPr lang="en-US" dirty="0" err="1"/>
              <a:t>www.history.com</a:t>
            </a:r>
            <a:r>
              <a:rPr lang="en-US" dirty="0"/>
              <a:t>/news/chamberlain-declares-peace-for-our-time-75-years-ago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In this light, </a:t>
            </a:r>
            <a:r>
              <a:rPr lang="en-MY" dirty="0" err="1"/>
              <a:t>peacemaking</a:t>
            </a:r>
            <a:r>
              <a:rPr lang="en-MY" dirty="0"/>
              <a:t> as shalom making is striving so that those who do not now enjoy material shalom and physical well- being can do so. </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13</a:t>
            </a:fld>
            <a:endParaRPr lang="en-US"/>
          </a:p>
        </p:txBody>
      </p:sp>
    </p:spTree>
    <p:extLst>
      <p:ext uri="{BB962C8B-B14F-4D97-AF65-F5344CB8AC3E}">
        <p14:creationId xmlns:p14="http://schemas.microsoft.com/office/powerpoint/2010/main" val="1665696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Actress </a:t>
            </a:r>
            <a:r>
              <a:rPr lang="en-MY" sz="1200" b="1" i="0" u="none" strike="noStrike" kern="1200" dirty="0">
                <a:solidFill>
                  <a:schemeClr val="tx1"/>
                </a:solidFill>
                <a:effectLst/>
                <a:latin typeface="+mn-lt"/>
                <a:ea typeface="+mn-ea"/>
                <a:cs typeface="+mn-cs"/>
              </a:rPr>
              <a:t>Park </a:t>
            </a:r>
            <a:r>
              <a:rPr lang="en-MY" sz="1200" b="1" i="0" u="none" strike="noStrike" kern="1200" dirty="0" err="1">
                <a:solidFill>
                  <a:schemeClr val="tx1"/>
                </a:solidFill>
                <a:effectLst/>
                <a:latin typeface="+mn-lt"/>
                <a:ea typeface="+mn-ea"/>
                <a:cs typeface="+mn-cs"/>
              </a:rPr>
              <a:t>Jin</a:t>
            </a:r>
            <a:r>
              <a:rPr lang="en-MY" sz="1200" b="1" i="0" u="none" strike="noStrike" kern="1200" dirty="0">
                <a:solidFill>
                  <a:schemeClr val="tx1"/>
                </a:solidFill>
                <a:effectLst/>
                <a:latin typeface="+mn-lt"/>
                <a:ea typeface="+mn-ea"/>
                <a:cs typeface="+mn-cs"/>
              </a:rPr>
              <a:t> </a:t>
            </a:r>
            <a:r>
              <a:rPr lang="en-MY" sz="1200" b="1" i="0" u="none" strike="noStrike" kern="1200" dirty="0" err="1">
                <a:solidFill>
                  <a:schemeClr val="tx1"/>
                </a:solidFill>
                <a:effectLst/>
                <a:latin typeface="+mn-lt"/>
                <a:ea typeface="+mn-ea"/>
                <a:cs typeface="+mn-cs"/>
              </a:rPr>
              <a:t>Hee's</a:t>
            </a:r>
            <a:r>
              <a:rPr lang="en-MY" sz="1200" b="0" i="0" u="none" strike="noStrike" kern="1200" dirty="0">
                <a:solidFill>
                  <a:schemeClr val="tx1"/>
                </a:solidFill>
                <a:effectLst/>
                <a:latin typeface="+mn-lt"/>
                <a:ea typeface="+mn-ea"/>
                <a:cs typeface="+mn-cs"/>
              </a:rPr>
              <a:t> master's thesis paper has become a hot topic in the Korean entertainment industry. Having returned with her movie, </a:t>
            </a:r>
            <a:r>
              <a:rPr lang="en-MY" sz="1200" b="1" i="0" u="none" strike="noStrike" kern="1200" dirty="0">
                <a:solidFill>
                  <a:schemeClr val="tx1"/>
                </a:solidFill>
                <a:effectLst/>
                <a:latin typeface="+mn-lt"/>
                <a:ea typeface="+mn-ea"/>
                <a:cs typeface="+mn-cs"/>
              </a:rPr>
              <a:t>My Mother</a:t>
            </a:r>
            <a:r>
              <a:rPr lang="en-MY" sz="1200" b="0" i="0" u="none" strike="noStrike" kern="1200" dirty="0">
                <a:solidFill>
                  <a:schemeClr val="tx1"/>
                </a:solidFill>
                <a:effectLst/>
                <a:latin typeface="+mn-lt"/>
                <a:ea typeface="+mn-ea"/>
                <a:cs typeface="+mn-cs"/>
              </a:rPr>
              <a:t> recently, her master's thesis paper titled "</a:t>
            </a:r>
            <a:r>
              <a:rPr lang="en-MY" sz="1200" b="1" i="0" u="none" strike="noStrike" kern="1200" dirty="0">
                <a:solidFill>
                  <a:schemeClr val="tx1"/>
                </a:solidFill>
                <a:effectLst/>
                <a:latin typeface="+mn-lt"/>
                <a:ea typeface="+mn-ea"/>
                <a:cs typeface="+mn-cs"/>
              </a:rPr>
              <a:t>Studies on Depression and Suicidal Urges Among Actors</a:t>
            </a:r>
            <a:r>
              <a:rPr lang="en-MY" sz="1200" b="0" i="0" u="none" strike="noStrike" kern="1200" dirty="0">
                <a:solidFill>
                  <a:schemeClr val="tx1"/>
                </a:solidFill>
                <a:effectLst/>
                <a:latin typeface="+mn-lt"/>
                <a:ea typeface="+mn-ea"/>
                <a:cs typeface="+mn-cs"/>
              </a:rPr>
              <a:t>" which had been submitted last year at Yonsei University's School of Social Welfare has gained some interest lately. Park </a:t>
            </a:r>
            <a:r>
              <a:rPr lang="en-MY" sz="1200" b="0" i="0" u="none" strike="noStrike" kern="1200" dirty="0" err="1">
                <a:solidFill>
                  <a:schemeClr val="tx1"/>
                </a:solidFill>
                <a:effectLst/>
                <a:latin typeface="+mn-lt"/>
                <a:ea typeface="+mn-ea"/>
                <a:cs typeface="+mn-cs"/>
              </a:rPr>
              <a:t>Jin</a:t>
            </a:r>
            <a:r>
              <a:rPr lang="en-MY" sz="1200" b="0" i="0" u="none" strike="noStrike" kern="1200" dirty="0">
                <a:solidFill>
                  <a:schemeClr val="tx1"/>
                </a:solidFill>
                <a:effectLst/>
                <a:latin typeface="+mn-lt"/>
                <a:ea typeface="+mn-ea"/>
                <a:cs typeface="+mn-cs"/>
              </a:rPr>
              <a:t> </a:t>
            </a:r>
            <a:r>
              <a:rPr lang="en-MY" sz="1200" b="0" i="0" u="none" strike="noStrike" kern="1200" dirty="0" err="1">
                <a:solidFill>
                  <a:schemeClr val="tx1"/>
                </a:solidFill>
                <a:effectLst/>
                <a:latin typeface="+mn-lt"/>
                <a:ea typeface="+mn-ea"/>
                <a:cs typeface="+mn-cs"/>
              </a:rPr>
              <a:t>Hee</a:t>
            </a:r>
            <a:r>
              <a:rPr lang="en-MY" sz="1200" b="0" i="0" u="none" strike="noStrike" kern="1200" dirty="0">
                <a:solidFill>
                  <a:schemeClr val="tx1"/>
                </a:solidFill>
                <a:effectLst/>
                <a:latin typeface="+mn-lt"/>
                <a:ea typeface="+mn-ea"/>
                <a:cs typeface="+mn-cs"/>
              </a:rPr>
              <a:t> mentioned in her thesis that among the 260 actors she interviewed last year, at least 38.9% belonged to those suffering from depression. Depression among actresses were more severe than actors, with 1 in every 9 suffering from it and thus have a higher possibility of </a:t>
            </a:r>
            <a:r>
              <a:rPr lang="en-MY" sz="1200" b="0" i="0" u="none" strike="noStrike" kern="1200" dirty="0" err="1">
                <a:solidFill>
                  <a:schemeClr val="tx1"/>
                </a:solidFill>
                <a:effectLst/>
                <a:latin typeface="+mn-lt"/>
                <a:ea typeface="+mn-ea"/>
                <a:cs typeface="+mn-cs"/>
              </a:rPr>
              <a:t>commiting</a:t>
            </a:r>
            <a:r>
              <a:rPr lang="en-MY" sz="1200" b="0" i="0" u="none" strike="noStrike" kern="1200" dirty="0">
                <a:solidFill>
                  <a:schemeClr val="tx1"/>
                </a:solidFill>
                <a:effectLst/>
                <a:latin typeface="+mn-lt"/>
                <a:ea typeface="+mn-ea"/>
                <a:cs typeface="+mn-cs"/>
              </a:rPr>
              <a:t> suicide. When the actors were asked, '</a:t>
            </a:r>
            <a:r>
              <a:rPr lang="en-MY" sz="1200" b="0" i="1" u="none" strike="noStrike" kern="1200" dirty="0">
                <a:solidFill>
                  <a:schemeClr val="tx1"/>
                </a:solidFill>
                <a:effectLst/>
                <a:latin typeface="+mn-lt"/>
                <a:ea typeface="+mn-ea"/>
                <a:cs typeface="+mn-cs"/>
              </a:rPr>
              <a:t>Have you thought of dying because it's too tiring to live</a:t>
            </a:r>
            <a:r>
              <a:rPr lang="en-MY" sz="1200" b="0" i="0" u="none" strike="noStrike" kern="1200" dirty="0">
                <a:solidFill>
                  <a:schemeClr val="tx1"/>
                </a:solidFill>
                <a:effectLst/>
                <a:latin typeface="+mn-lt"/>
                <a:ea typeface="+mn-ea"/>
                <a:cs typeface="+mn-cs"/>
              </a:rPr>
              <a:t>', about 40% of those interviewed said yes. When questioned further if they have ever thought about translating that suicidal thought into actual action, about 30% said yes, indicating that there's a high inclination among actors who would commit suicide. Park </a:t>
            </a:r>
            <a:r>
              <a:rPr lang="en-MY" sz="1200" b="0" i="0" u="none" strike="noStrike" kern="1200" dirty="0" err="1">
                <a:solidFill>
                  <a:schemeClr val="tx1"/>
                </a:solidFill>
                <a:effectLst/>
                <a:latin typeface="+mn-lt"/>
                <a:ea typeface="+mn-ea"/>
                <a:cs typeface="+mn-cs"/>
              </a:rPr>
              <a:t>Jin</a:t>
            </a:r>
            <a:r>
              <a:rPr lang="en-MY" sz="1200" b="0" i="0" u="none" strike="noStrike" kern="1200" dirty="0">
                <a:solidFill>
                  <a:schemeClr val="tx1"/>
                </a:solidFill>
                <a:effectLst/>
                <a:latin typeface="+mn-lt"/>
                <a:ea typeface="+mn-ea"/>
                <a:cs typeface="+mn-cs"/>
              </a:rPr>
              <a:t> </a:t>
            </a:r>
            <a:r>
              <a:rPr lang="en-MY" sz="1200" b="0" i="0" u="none" strike="noStrike" kern="1200" dirty="0" err="1">
                <a:solidFill>
                  <a:schemeClr val="tx1"/>
                </a:solidFill>
                <a:effectLst/>
                <a:latin typeface="+mn-lt"/>
                <a:ea typeface="+mn-ea"/>
                <a:cs typeface="+mn-cs"/>
              </a:rPr>
              <a:t>Hee's</a:t>
            </a:r>
            <a:r>
              <a:rPr lang="en-MY" sz="1200" b="0" i="0" u="none" strike="noStrike" kern="1200" dirty="0">
                <a:solidFill>
                  <a:schemeClr val="tx1"/>
                </a:solidFill>
                <a:effectLst/>
                <a:latin typeface="+mn-lt"/>
                <a:ea typeface="+mn-ea"/>
                <a:cs typeface="+mn-cs"/>
              </a:rPr>
              <a:t> representative expressed, "</a:t>
            </a:r>
            <a:r>
              <a:rPr lang="en-MY" sz="1200" b="0" i="1" u="none" strike="noStrike" kern="1200" dirty="0">
                <a:solidFill>
                  <a:schemeClr val="tx1"/>
                </a:solidFill>
                <a:effectLst/>
                <a:latin typeface="+mn-lt"/>
                <a:ea typeface="+mn-ea"/>
                <a:cs typeface="+mn-cs"/>
              </a:rPr>
              <a:t>Her thesis was completed last year so it was a surprise that people are bringing this up now. </a:t>
            </a:r>
            <a:r>
              <a:rPr lang="en-MY" sz="1200" b="0" i="1" u="none" strike="noStrike" kern="1200" dirty="0" err="1">
                <a:solidFill>
                  <a:schemeClr val="tx1"/>
                </a:solidFill>
                <a:effectLst/>
                <a:latin typeface="+mn-lt"/>
                <a:ea typeface="+mn-ea"/>
                <a:cs typeface="+mn-cs"/>
              </a:rPr>
              <a:t>Jin</a:t>
            </a:r>
            <a:r>
              <a:rPr lang="en-MY" sz="1200" b="0" i="1" u="none" strike="noStrike" kern="1200" dirty="0">
                <a:solidFill>
                  <a:schemeClr val="tx1"/>
                </a:solidFill>
                <a:effectLst/>
                <a:latin typeface="+mn-lt"/>
                <a:ea typeface="+mn-ea"/>
                <a:cs typeface="+mn-cs"/>
              </a:rPr>
              <a:t> </a:t>
            </a:r>
            <a:r>
              <a:rPr lang="en-MY" sz="1200" b="0" i="1" u="none" strike="noStrike" kern="1200" dirty="0" err="1">
                <a:solidFill>
                  <a:schemeClr val="tx1"/>
                </a:solidFill>
                <a:effectLst/>
                <a:latin typeface="+mn-lt"/>
                <a:ea typeface="+mn-ea"/>
                <a:cs typeface="+mn-cs"/>
              </a:rPr>
              <a:t>Hee</a:t>
            </a:r>
            <a:r>
              <a:rPr lang="en-MY" sz="1200" b="0" i="1" u="none" strike="noStrike" kern="1200" dirty="0">
                <a:solidFill>
                  <a:schemeClr val="tx1"/>
                </a:solidFill>
                <a:effectLst/>
                <a:latin typeface="+mn-lt"/>
                <a:ea typeface="+mn-ea"/>
                <a:cs typeface="+mn-cs"/>
              </a:rPr>
              <a:t> had made a brief mention of her thesis during a recent interview, so perhaps that's the reason</a:t>
            </a:r>
            <a:r>
              <a:rPr lang="en-MY"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60</a:t>
            </a:fld>
            <a:endParaRPr lang="en-US"/>
          </a:p>
        </p:txBody>
      </p:sp>
    </p:spTree>
    <p:extLst>
      <p:ext uri="{BB962C8B-B14F-4D97-AF65-F5344CB8AC3E}">
        <p14:creationId xmlns:p14="http://schemas.microsoft.com/office/powerpoint/2010/main" val="2354309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have the light but another to walk in the light</a:t>
            </a:r>
          </a:p>
          <a:p>
            <a:r>
              <a:rPr lang="en-US" dirty="0"/>
              <a:t>The main reason we don’t walk in </a:t>
            </a:r>
            <a:r>
              <a:rPr lang="en-US" dirty="0" err="1"/>
              <a:t>rthe</a:t>
            </a:r>
            <a:r>
              <a:rPr lang="en-US" dirty="0"/>
              <a:t> light because our heads are in </a:t>
            </a:r>
            <a:r>
              <a:rPr lang="en-US"/>
              <a:t>the screens</a:t>
            </a:r>
          </a:p>
        </p:txBody>
      </p:sp>
      <p:sp>
        <p:nvSpPr>
          <p:cNvPr id="4" name="Slide Number Placeholder 3"/>
          <p:cNvSpPr>
            <a:spLocks noGrp="1"/>
          </p:cNvSpPr>
          <p:nvPr>
            <p:ph type="sldNum" sz="quarter" idx="5"/>
          </p:nvPr>
        </p:nvSpPr>
        <p:spPr/>
        <p:txBody>
          <a:bodyPr/>
          <a:lstStyle/>
          <a:p>
            <a:fld id="{06E3ECCF-373C-C34D-8D13-1C2DC98064F0}" type="slidenum">
              <a:rPr lang="en-US" smtClean="0"/>
              <a:t>68</a:t>
            </a:fld>
            <a:endParaRPr lang="en-US"/>
          </a:p>
        </p:txBody>
      </p:sp>
    </p:spTree>
    <p:extLst>
      <p:ext uri="{BB962C8B-B14F-4D97-AF65-F5344CB8AC3E}">
        <p14:creationId xmlns:p14="http://schemas.microsoft.com/office/powerpoint/2010/main" val="764101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am happy to join with you today in what will go down in history as the greatest demonstration for freedom in the history of our 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Five score years ago, a great American, in whose symbolic shadow we stand today, signed the Emancipation Proclamation. This momentous decree came as a great beacon light of hope to millions of Negro slaves who had been seared in the flames of withering injustice. It came as a joyous daybreak to end the long night of their captivity.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one hundred years later, the Negro still is not free. One hundred years later, the life of the Negro is still sadly crippled by the manacles of segregation and the chains of discrimination. One hundred years later, the Negro lives on a lonely island of poverty in the midst of a vast ocean of material prosperity. One hundred years later, the Negro is still languished in the corners of American society and finds himself an exile in his own land. And so we've come here today to dramatize a shameful condition.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a sense we've come to our nation's capital to cash a check. When the architects of our republic wrote the magnificent words of the Constitution and the Declaration of Independence, they were signing a promissory note to which every American was to fall heir. This note was a promise that all men, yes, black men as well as white men, would be guaranteed the "unalienable Rights" of "Life, Liberty and the pursuit of Happiness." It is obvious today that America has defaulted on this promissory note, insofar as her citizens of color are concerned. Instead of honoring this sacred obligation, America has given the Negro people a bad check, a check which has come back marked "insufficient funds."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we refuse to believe that the bank of justice is bankrupt. We refuse to believe that there are insufficient funds in the great vaults of opportunity of this nation. And so, we've come to cash this check, a check that will give us upon demand the riches of freedom and the security of justice.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have also come to this hallowed spot to remind America of the fierce urgency of Now. This is no time to engage in the luxury of cooling off or to take the tranquilizing drug of gradualism. Now is the time to make real the promises of democracy. Now is the time to rise from the dark and desolate valley of segregation to the sunlit path of racial justice. Now is the time to lift our nation from the </a:t>
            </a:r>
            <a:r>
              <a:rPr lang="en-US" dirty="0" err="1"/>
              <a:t>quicksands</a:t>
            </a:r>
            <a:r>
              <a:rPr lang="en-US" dirty="0"/>
              <a:t> of racial injustice to the solid rock of brotherhood. Now is the time to make justice a reality for all of God's children.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would be fatal for the nation to overlook the urgency of the moment. This sweltering summer of the Negro's legitimate discontent will not pass until there is an invigorating autumn of freedom and equality. Nineteen sixty-three is not an end, but a beginning. And those who hope that the Negro needed to blow off steam and will now be content will have a rude awakening if the nation returns to business as usual. And there will be neither rest nor tranquility in America until the Negro is granted his citizenship rights. The whirlwinds of revolt will continue to shake the foundations of our nation until the bright day of justice emerges.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there is something that I must say to my people, who stand on the warm threshold which leads into the palace of justice: In the process of gaining our rightful place, we must not be guilty of wrongful deeds. Let us not seek to satisfy our thirst for freedom by drinking from the cup of bitterness and hatred. We must forever conduct our struggle on the high plane of dignity and discipline. We must not allow our creative protest to degenerate into physical violence. Again and again, we must rise to the majestic heights of meeting physical force with soul force.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marvelous new militancy which has engulfed the Negro community must not lead us to a distrust of all white people, for many of our white brothers, as evidenced by their presence here today, have come to realize that their destiny is tied up with our destiny. And they have come to realize that their freedom is inextricably bound to our freedom.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cannot walk alone.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as we walk, we must make the pledge that we shall always march ahead.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cannot turn back.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those who are asking the devotees of civil rights, "When will you be satisfied?" We can never be satisfied as long as the Negro is the victim of the unspeakable horrors of police brutality. We can never be satisfied as long as our bodies, heavy with the fatigue of travel, cannot gain lodging in the motels of the highways and the hotels of the cities. **We cannot be satisfied as long as the negro's basic mobility is from a smaller ghetto to a larger one. We can never be satisfied as long as our children are stripped of their self-hood and robbed of their dignity by signs stating: "For Whites Only."** We cannot be satisfied as long as a Negro in Mississippi cannot vote and a Negro in New York believes he has nothing for which to vote. No, no, we are not satisfied, and we will not be satisfied until "justice rolls down like waters, and righteousness like a mighty stream."1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am not unmindful that some of you have come here out of great trials and tribulations. Some of you have come fresh from narrow jail cells. And some of you have come from areas where your quest -- quest for freedom left you battered by the storms of persecution and staggered by the winds of police brutality. You have been the veterans of creative suffering. Continue to work with the faith that unearned suffering is redemptive. Go back to Mississippi, go back to Alabama, go back to South Carolina, go back to Georgia, go back to Louisiana, go back to the slums and ghettos of our northern cities, knowing that somehow this situation can and will be changed.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not wallow in the valley of despair, I say to you today, my friends.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so even though we face the difficulties of today and tomorrow, I still have a dream. It is a dream deeply rooted in the American dream.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this nation will rise up and live out the true meaning of its creed: "We hold these truths to be self-evident, that all men are created equal."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on the red hills of Georgia, the sons of former slaves and the sons of former slave owners will be able to sit down together at the table of brotherhood.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even the state of Mississippi, a state sweltering with the heat of injustice, sweltering with the heat of oppression, will be transformed into an oasis of freedom and justice.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my four little children will one day live in a nation where they will not be judged by the color of their skin but by the content of their character.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down in Alabama, with its vicious racists, with its governor having his lips dripping with the words of "interposition" and "nullification" -- one day right there in Alabama little black boys and black girls will be able to join hands with little white boys and white girls as sisters and brothers.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every valley shall be exalted, and every hill and mountain shall be made low, the rough places will be made plain, and the crooked places will be made straight; "and the glory of the Lord shall be revealed and all flesh shall see it together."2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our hope, and this is the faith that I go back to the South with.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this faith, we will be able to hew out of the mountain of despair a stone of hope. With this faith, we will be able to transform the jangling discords of our nation into a beautiful symphony of brotherhood. With this faith, we will be able to work together, to pray together, to struggle together, to go to jail together, to stand up for freedom together, knowing that we will be free one 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this will be the day -- this will be the day when all of God's children will be able to sing with new meaning: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My country 'tis of thee, sweet land of liberty, of thee I sing. Land where my fathers died, land of the Pilgrim's pride,    From every mountainside, let freedom 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if America is to be a great nation, this must become true.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so let freedom ring from the prodigious hilltops of New Hampshire.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mighty mountains of New York.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heightening Alleghenies of Pennsylvania.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snow-capped Rockies of Colorado.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curvaceous slopes of California.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not only that: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Stone Mountain of Georgia.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Lookout Mountain of Tennessee.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every hill and molehill of Mississippi.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every mountainside, let freedom 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when this happens, and when we allow freedom ring, when we let it ring from every village and every hamlet, from every state and every city, we will be able to speed up that day when all of God's children, black men and white men, Jews and Gentiles, Protestants and Catholics, will be able to join hands and sing in the words of the old Negro spiritual: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at last! Free at last!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God Almighty, we are free at last!3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 Source audio edited to exclude the content in double red asterisks in the above transcript. Update: The Martin Luther </a:t>
            </a:r>
            <a:r>
              <a:rPr lang="en-US" dirty="0" err="1"/>
              <a:t>KIng</a:t>
            </a:r>
            <a:r>
              <a:rPr lang="en-US" dirty="0"/>
              <a:t>, Jr. Research and Education Institute at Stanford University has audio of the entire </a:t>
            </a:r>
            <a:r>
              <a:rPr lang="en-US" dirty="0" err="1"/>
              <a:t>addresshere</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Amos 5:24 (rendered precisely in The American Standard Version of the Holy Bible)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Isaiah 40:4-5 (King James Version of the Holy Bible). Quotation marks are excluded from part of this moment in the text because King's rendering of Isaiah 40:4 does not precisely follow the KJV version from which he quotes (e.g., "hill" and "mountain" are reversed in the KJV). King's rendering of Isaiah 40:5, however, is precisely quoted from the KJV.</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At: http://</a:t>
            </a:r>
            <a:r>
              <a:rPr lang="en-US" dirty="0" err="1"/>
              <a:t>www.negrospirituals.com</a:t>
            </a:r>
            <a:r>
              <a:rPr lang="en-US" dirty="0"/>
              <a:t>/news-song/</a:t>
            </a:r>
            <a:r>
              <a:rPr lang="en-US" dirty="0" err="1"/>
              <a:t>free_at_last_from.htm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in this database: Martin Luther King, Jr: A Time to Break Silence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Audio Source: Linked directly to: http://</a:t>
            </a:r>
            <a:r>
              <a:rPr lang="en-US" dirty="0" err="1"/>
              <a:t>www.archive.org</a:t>
            </a:r>
            <a:r>
              <a:rPr lang="en-US" dirty="0"/>
              <a:t>/details/</a:t>
            </a:r>
            <a:r>
              <a:rPr lang="en-US" dirty="0" err="1"/>
              <a:t>MLKDream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#1: </a:t>
            </a:r>
            <a:r>
              <a:rPr lang="en-US" dirty="0" err="1"/>
              <a:t>Wikimedia.org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#2 </a:t>
            </a:r>
            <a:r>
              <a:rPr lang="en-US" dirty="0" err="1"/>
              <a:t>Source:.http</a:t>
            </a:r>
            <a:r>
              <a:rPr lang="en-US" dirty="0"/>
              <a:t>://</a:t>
            </a:r>
            <a:r>
              <a:rPr lang="en-US" dirty="0" err="1"/>
              <a:t>www.jfklibrary.org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#3: Colorized Screenshot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External Link: http://</a:t>
            </a:r>
            <a:r>
              <a:rPr lang="en-US" dirty="0" err="1"/>
              <a:t>www.thekingcenter.org</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Page Updated: 2/14/19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Copyright Status: Text = Restricted, seek permission. Copyright inquiries and permission requests may be directed to: Intellectual Properties Management (IPM), the exclusive licensor of the Estate of Martin Luther King, Jr., Inc. at </a:t>
            </a:r>
            <a:r>
              <a:rPr lang="en-US" dirty="0" err="1"/>
              <a:t>licensing@i-p-m.com</a:t>
            </a:r>
            <a:r>
              <a:rPr lang="en-US" dirty="0"/>
              <a:t> or 404 526-8968.  Image #1 = Public domain ()per data here). Image #2 = Public domain. Image #3 = Fair Use.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 </a:t>
            </a:r>
            <a:r>
              <a:rPr lang="en-MY" sz="1200" kern="1200" dirty="0">
                <a:solidFill>
                  <a:schemeClr val="tx1"/>
                </a:solidFill>
                <a:effectLst/>
                <a:latin typeface="+mn-lt"/>
                <a:ea typeface="+mn-ea"/>
                <a:cs typeface="+mn-cs"/>
              </a:rPr>
              <a:t> am happy to join with you today in what will go down in history as the greatest demonstration for freedom in the history of our nation.</a:t>
            </a:r>
            <a:endParaRPr lang="en-MY" dirty="0">
              <a:effectLst/>
            </a:endParaRPr>
          </a:p>
          <a:p>
            <a:r>
              <a:rPr lang="en-MY" sz="1200" kern="1200" dirty="0">
                <a:solidFill>
                  <a:schemeClr val="tx1"/>
                </a:solidFill>
                <a:effectLst/>
                <a:latin typeface="+mn-lt"/>
                <a:ea typeface="+mn-ea"/>
                <a:cs typeface="+mn-cs"/>
              </a:rPr>
              <a:t>Five score years ago, </a:t>
            </a:r>
            <a:r>
              <a:rPr lang="en-MY" sz="1200" kern="1200" dirty="0">
                <a:solidFill>
                  <a:schemeClr val="tx1"/>
                </a:solidFill>
                <a:effectLst/>
                <a:latin typeface="+mn-lt"/>
                <a:ea typeface="+mn-ea"/>
                <a:cs typeface="+mn-cs"/>
                <a:hlinkClick r:id="rId3"/>
              </a:rPr>
              <a:t>a great American</a:t>
            </a:r>
            <a:r>
              <a:rPr lang="en-MY" sz="1200" kern="1200" dirty="0">
                <a:solidFill>
                  <a:schemeClr val="tx1"/>
                </a:solidFill>
                <a:effectLst/>
                <a:latin typeface="+mn-lt"/>
                <a:ea typeface="+mn-ea"/>
                <a:cs typeface="+mn-cs"/>
              </a:rPr>
              <a:t>, in whose symbolic shadow we stand today, signed the </a:t>
            </a:r>
            <a:r>
              <a:rPr lang="en-MY" sz="1200" kern="1200" dirty="0">
                <a:solidFill>
                  <a:schemeClr val="tx1"/>
                </a:solidFill>
                <a:effectLst/>
                <a:latin typeface="+mn-lt"/>
                <a:ea typeface="+mn-ea"/>
                <a:cs typeface="+mn-cs"/>
                <a:hlinkClick r:id="rId4"/>
              </a:rPr>
              <a:t>Emancipation Proclamation</a:t>
            </a:r>
            <a:r>
              <a:rPr lang="en-MY" sz="1200" kern="1200" dirty="0">
                <a:solidFill>
                  <a:schemeClr val="tx1"/>
                </a:solidFill>
                <a:effectLst/>
                <a:latin typeface="+mn-lt"/>
                <a:ea typeface="+mn-ea"/>
                <a:cs typeface="+mn-cs"/>
              </a:rPr>
              <a:t>. This momentous decree came as a great beacon light of hope to millions of Negro slaves who had been seared in the flames of withering injustice. It came as a joyous daybreak to end the long night of their captivity.</a:t>
            </a:r>
            <a:endParaRPr lang="en-MY" dirty="0">
              <a:effectLst/>
            </a:endParaRPr>
          </a:p>
          <a:p>
            <a:r>
              <a:rPr lang="en-MY" sz="1200" kern="1200" dirty="0">
                <a:solidFill>
                  <a:schemeClr val="tx1"/>
                </a:solidFill>
                <a:effectLst/>
                <a:latin typeface="+mn-lt"/>
                <a:ea typeface="+mn-ea"/>
                <a:cs typeface="+mn-cs"/>
              </a:rPr>
              <a:t>But one hundred years later, the Negro still is not free. One hundred years later, the life of the Negro is still sadly crippled by the manacles of segregation and the chains of discrimination. One hundred years later, the Negro lives on a lonely island of poverty in the midst of a vast ocean of material prosperity. One hundred years later, the Negro is still languished in the corners of American society and finds himself an exile in his own land. And so we've come here today to dramatize a shameful condition.</a:t>
            </a:r>
            <a:endParaRPr lang="en-MY" dirty="0">
              <a:effectLst/>
            </a:endParaRPr>
          </a:p>
          <a:p>
            <a:r>
              <a:rPr lang="en-MY" sz="1200" kern="1200" dirty="0">
                <a:solidFill>
                  <a:schemeClr val="tx1"/>
                </a:solidFill>
                <a:effectLst/>
                <a:latin typeface="+mn-lt"/>
                <a:ea typeface="+mn-ea"/>
                <a:cs typeface="+mn-cs"/>
              </a:rPr>
              <a:t>In a sense we've come to our nation's capital to cash a check. When the architects of our republic wrote the magnificent words of the Constitution and the </a:t>
            </a:r>
            <a:r>
              <a:rPr lang="en-MY" sz="1200" kern="1200" dirty="0">
                <a:solidFill>
                  <a:schemeClr val="tx1"/>
                </a:solidFill>
                <a:effectLst/>
                <a:latin typeface="+mn-lt"/>
                <a:ea typeface="+mn-ea"/>
                <a:cs typeface="+mn-cs"/>
                <a:hlinkClick r:id="rId5"/>
              </a:rPr>
              <a:t>Declaration of Independence</a:t>
            </a:r>
            <a:r>
              <a:rPr lang="en-MY" sz="1200" kern="1200" dirty="0">
                <a:solidFill>
                  <a:schemeClr val="tx1"/>
                </a:solidFill>
                <a:effectLst/>
                <a:latin typeface="+mn-lt"/>
                <a:ea typeface="+mn-ea"/>
                <a:cs typeface="+mn-cs"/>
              </a:rPr>
              <a:t>, they were signing a promissory note to which every American was to fall heir. This note was a promise that all men, yes, black men as well as white men, would be guaranteed the "unalienable Rights" of "Life, Liberty and the pursuit of Happiness." It is obvious today that America has defaulted on this promissory note, insofar as her citizens of </a:t>
            </a:r>
            <a:r>
              <a:rPr lang="en-MY" sz="1200" kern="1200" dirty="0" err="1">
                <a:solidFill>
                  <a:schemeClr val="tx1"/>
                </a:solidFill>
                <a:effectLst/>
                <a:latin typeface="+mn-lt"/>
                <a:ea typeface="+mn-ea"/>
                <a:cs typeface="+mn-cs"/>
              </a:rPr>
              <a:t>color</a:t>
            </a:r>
            <a:r>
              <a:rPr lang="en-MY" sz="1200" kern="1200" dirty="0">
                <a:solidFill>
                  <a:schemeClr val="tx1"/>
                </a:solidFill>
                <a:effectLst/>
                <a:latin typeface="+mn-lt"/>
                <a:ea typeface="+mn-ea"/>
                <a:cs typeface="+mn-cs"/>
              </a:rPr>
              <a:t> are concerned. Instead of </a:t>
            </a:r>
            <a:r>
              <a:rPr lang="en-MY" sz="1200" kern="1200" dirty="0" err="1">
                <a:solidFill>
                  <a:schemeClr val="tx1"/>
                </a:solidFill>
                <a:effectLst/>
                <a:latin typeface="+mn-lt"/>
                <a:ea typeface="+mn-ea"/>
                <a:cs typeface="+mn-cs"/>
              </a:rPr>
              <a:t>honoring</a:t>
            </a:r>
            <a:r>
              <a:rPr lang="en-MY" sz="1200" kern="1200" dirty="0">
                <a:solidFill>
                  <a:schemeClr val="tx1"/>
                </a:solidFill>
                <a:effectLst/>
                <a:latin typeface="+mn-lt"/>
                <a:ea typeface="+mn-ea"/>
                <a:cs typeface="+mn-cs"/>
              </a:rPr>
              <a:t> this sacred obligation, America has given the Negro people a bad check, a check which has come back marked "insufficient funds."</a:t>
            </a:r>
            <a:endParaRPr lang="en-MY" dirty="0">
              <a:effectLst/>
            </a:endParaRPr>
          </a:p>
          <a:p>
            <a:r>
              <a:rPr lang="en-MY" sz="1200" kern="1200" dirty="0">
                <a:solidFill>
                  <a:schemeClr val="tx1"/>
                </a:solidFill>
                <a:effectLst/>
                <a:latin typeface="+mn-lt"/>
                <a:ea typeface="+mn-ea"/>
                <a:cs typeface="+mn-cs"/>
              </a:rPr>
              <a:t>But we refuse to believe that the bank of justice is bankrupt. We refuse to believe that there are insufficient funds in the great vaults of opportunity of this nation. And so, we've come to cash this check, a check that will give us upon demand the riches of freedom and the security of justice.</a:t>
            </a:r>
            <a:endParaRPr lang="en-MY" dirty="0">
              <a:effectLst/>
            </a:endParaRPr>
          </a:p>
          <a:p>
            <a:r>
              <a:rPr lang="en-MY" sz="1200" kern="1200" dirty="0">
                <a:solidFill>
                  <a:schemeClr val="tx1"/>
                </a:solidFill>
                <a:effectLst/>
                <a:latin typeface="+mn-lt"/>
                <a:ea typeface="+mn-ea"/>
                <a:cs typeface="+mn-cs"/>
              </a:rPr>
              <a:t>We have also come to this hallowed spot to remind America of the fierce urgency of Now. This is no time to engage in the luxury of cooling off or to take the tranquilizing drug of gradualism. Now is the time to make real the promises of democracy. Now is the time to rise from the dark and desolate valley of segregation to the sunlit path of racial justice. Now is the time to lift our nation from the </a:t>
            </a:r>
            <a:r>
              <a:rPr lang="en-MY" sz="1200" kern="1200" dirty="0" err="1">
                <a:solidFill>
                  <a:schemeClr val="tx1"/>
                </a:solidFill>
                <a:effectLst/>
                <a:latin typeface="+mn-lt"/>
                <a:ea typeface="+mn-ea"/>
                <a:cs typeface="+mn-cs"/>
              </a:rPr>
              <a:t>quicksands</a:t>
            </a:r>
            <a:r>
              <a:rPr lang="en-MY" sz="1200" kern="1200" dirty="0">
                <a:solidFill>
                  <a:schemeClr val="tx1"/>
                </a:solidFill>
                <a:effectLst/>
                <a:latin typeface="+mn-lt"/>
                <a:ea typeface="+mn-ea"/>
                <a:cs typeface="+mn-cs"/>
              </a:rPr>
              <a:t> of racial injustice to the solid rock of brotherhood. Now is the time to make justice a reality for all of God's children.</a:t>
            </a:r>
            <a:endParaRPr lang="en-MY" dirty="0">
              <a:effectLst/>
            </a:endParaRPr>
          </a:p>
          <a:p>
            <a:r>
              <a:rPr lang="en-MY" sz="1200" kern="1200" dirty="0">
                <a:solidFill>
                  <a:schemeClr val="tx1"/>
                </a:solidFill>
                <a:effectLst/>
                <a:latin typeface="+mn-lt"/>
                <a:ea typeface="+mn-ea"/>
                <a:cs typeface="+mn-cs"/>
              </a:rPr>
              <a:t>It would be fatal for the nation to overlook the urgency of the moment. This sweltering summer of the Negro's legitimate discontent will not pass until there is an invigorating autumn of freedom and equality. Nineteen sixty-three is not an end, but a beginning. And those who hope that the Negro needed to blow off steam and will now be content will have a rude awakening if the nation returns to business as usual. And there will be neither rest nor </a:t>
            </a:r>
            <a:r>
              <a:rPr lang="en-MY" sz="1200" kern="1200" dirty="0" err="1">
                <a:solidFill>
                  <a:schemeClr val="tx1"/>
                </a:solidFill>
                <a:effectLst/>
                <a:latin typeface="+mn-lt"/>
                <a:ea typeface="+mn-ea"/>
                <a:cs typeface="+mn-cs"/>
              </a:rPr>
              <a:t>tranquility</a:t>
            </a:r>
            <a:r>
              <a:rPr lang="en-MY" sz="1200" kern="1200" dirty="0">
                <a:solidFill>
                  <a:schemeClr val="tx1"/>
                </a:solidFill>
                <a:effectLst/>
                <a:latin typeface="+mn-lt"/>
                <a:ea typeface="+mn-ea"/>
                <a:cs typeface="+mn-cs"/>
              </a:rPr>
              <a:t> in America until the Negro is granted his citizenship rights. The whirlwinds of revolt will continue to shake the foundations of our nation until the bright day of justice emerges.</a:t>
            </a:r>
            <a:endParaRPr lang="en-MY" dirty="0">
              <a:effectLst/>
            </a:endParaRPr>
          </a:p>
          <a:p>
            <a:r>
              <a:rPr lang="en-MY" sz="1200" kern="1200" dirty="0">
                <a:solidFill>
                  <a:schemeClr val="tx1"/>
                </a:solidFill>
                <a:effectLst/>
                <a:latin typeface="+mn-lt"/>
                <a:ea typeface="+mn-ea"/>
                <a:cs typeface="+mn-cs"/>
              </a:rPr>
              <a:t>But there is something that I must say to my people, who stand on the warm threshold which leads into the palace of justice: In the process of gaining our rightful place, we must not be guilty of wrongful deeds. Let us not seek to satisfy our thirst for freedom by drinking from the cup of bitterness and hatred. We must forever conduct our struggle on the high plane of dignity and discipline. We must not allow our creative protest to degenerate into physical violence. Again and again, we must rise to the majestic heights of meeting physical force with soul force.</a:t>
            </a:r>
            <a:endParaRPr lang="en-MY" dirty="0">
              <a:effectLst/>
            </a:endParaRPr>
          </a:p>
          <a:p>
            <a:r>
              <a:rPr lang="en-MY" sz="1200" kern="1200" dirty="0">
                <a:solidFill>
                  <a:schemeClr val="tx1"/>
                </a:solidFill>
                <a:effectLst/>
                <a:latin typeface="+mn-lt"/>
                <a:ea typeface="+mn-ea"/>
                <a:cs typeface="+mn-cs"/>
              </a:rPr>
              <a:t>The </a:t>
            </a:r>
            <a:r>
              <a:rPr lang="en-MY" sz="1200" kern="1200" dirty="0" err="1">
                <a:solidFill>
                  <a:schemeClr val="tx1"/>
                </a:solidFill>
                <a:effectLst/>
                <a:latin typeface="+mn-lt"/>
                <a:ea typeface="+mn-ea"/>
                <a:cs typeface="+mn-cs"/>
              </a:rPr>
              <a:t>marvelous</a:t>
            </a:r>
            <a:r>
              <a:rPr lang="en-MY" sz="1200" kern="1200" dirty="0">
                <a:solidFill>
                  <a:schemeClr val="tx1"/>
                </a:solidFill>
                <a:effectLst/>
                <a:latin typeface="+mn-lt"/>
                <a:ea typeface="+mn-ea"/>
                <a:cs typeface="+mn-cs"/>
              </a:rPr>
              <a:t> new militancy which has engulfed the Negro community must not lead us to a distrust of all white people, for many of our white brothers, as evidenced by their presence here today, have come to realize that their destiny is tied up with our destiny. And they have come to realize that their freedom is inextricably bound to our freedom. </a:t>
            </a:r>
            <a:endParaRPr lang="en-MY" dirty="0">
              <a:effectLst/>
            </a:endParaRPr>
          </a:p>
          <a:p>
            <a:r>
              <a:rPr lang="en-MY" sz="1200" kern="1200" dirty="0">
                <a:solidFill>
                  <a:schemeClr val="tx1"/>
                </a:solidFill>
                <a:effectLst/>
                <a:latin typeface="+mn-lt"/>
                <a:ea typeface="+mn-ea"/>
                <a:cs typeface="+mn-cs"/>
              </a:rPr>
              <a:t>We cannot walk alone.</a:t>
            </a:r>
            <a:endParaRPr lang="en-MY" dirty="0">
              <a:effectLst/>
            </a:endParaRPr>
          </a:p>
          <a:p>
            <a:r>
              <a:rPr lang="en-MY" sz="1200" kern="1200" dirty="0">
                <a:solidFill>
                  <a:schemeClr val="tx1"/>
                </a:solidFill>
                <a:effectLst/>
                <a:latin typeface="+mn-lt"/>
                <a:ea typeface="+mn-ea"/>
                <a:cs typeface="+mn-cs"/>
              </a:rPr>
              <a:t>And as we walk, we must make the pledge that we shall always march ahead.</a:t>
            </a:r>
            <a:endParaRPr lang="en-MY" dirty="0">
              <a:effectLst/>
            </a:endParaRPr>
          </a:p>
          <a:p>
            <a:r>
              <a:rPr lang="en-MY" sz="1200" kern="1200" dirty="0">
                <a:solidFill>
                  <a:schemeClr val="tx1"/>
                </a:solidFill>
                <a:effectLst/>
                <a:latin typeface="+mn-lt"/>
                <a:ea typeface="+mn-ea"/>
                <a:cs typeface="+mn-cs"/>
              </a:rPr>
              <a:t>We cannot turn back.</a:t>
            </a:r>
            <a:endParaRPr lang="en-MY" dirty="0">
              <a:effectLst/>
            </a:endParaRPr>
          </a:p>
          <a:p>
            <a:r>
              <a:rPr lang="en-MY" sz="1200" kern="1200" dirty="0">
                <a:solidFill>
                  <a:schemeClr val="tx1"/>
                </a:solidFill>
                <a:effectLst/>
                <a:latin typeface="+mn-lt"/>
                <a:ea typeface="+mn-ea"/>
                <a:cs typeface="+mn-cs"/>
              </a:rPr>
              <a:t>There are those who are asking the devotees of civil rights, "When will you be satisfied?" We can never be satisfied as long as the Negro is the victim of the unspeakable horrors of police brutality. We can never be satisfied as long as our bodies, heavy with the fatigue of travel, cannot gain lodging in the motels of the highways and the hotels of the cities. </a:t>
            </a:r>
            <a:r>
              <a:rPr lang="en-MY" sz="1200" b="1" kern="1200" dirty="0">
                <a:solidFill>
                  <a:schemeClr val="tx1"/>
                </a:solidFill>
                <a:effectLst/>
                <a:latin typeface="+mn-lt"/>
                <a:ea typeface="+mn-ea"/>
                <a:cs typeface="+mn-cs"/>
              </a:rPr>
              <a:t>**</a:t>
            </a:r>
            <a:r>
              <a:rPr lang="en-MY" sz="1200" kern="1200" dirty="0">
                <a:solidFill>
                  <a:schemeClr val="tx1"/>
                </a:solidFill>
                <a:effectLst/>
                <a:latin typeface="+mn-lt"/>
                <a:ea typeface="+mn-ea"/>
                <a:cs typeface="+mn-cs"/>
              </a:rPr>
              <a:t>We cannot be satisfied as long as the negro's basic mobility is from a smaller ghetto to a larger one. We can never be satisfied as long as our children are stripped of their self-hood and robbed of their dignity by signs stating: "For Whites Only."</a:t>
            </a:r>
            <a:r>
              <a:rPr lang="en-MY" sz="1200" b="1" kern="1200" dirty="0">
                <a:solidFill>
                  <a:schemeClr val="tx1"/>
                </a:solidFill>
                <a:effectLst/>
                <a:latin typeface="+mn-lt"/>
                <a:ea typeface="+mn-ea"/>
                <a:cs typeface="+mn-cs"/>
              </a:rPr>
              <a:t>**</a:t>
            </a:r>
            <a:r>
              <a:rPr lang="en-MY" sz="1200" kern="1200" dirty="0">
                <a:solidFill>
                  <a:schemeClr val="tx1"/>
                </a:solidFill>
                <a:effectLst/>
                <a:latin typeface="+mn-lt"/>
                <a:ea typeface="+mn-ea"/>
                <a:cs typeface="+mn-cs"/>
              </a:rPr>
              <a:t> We cannot be satisfied as long as a Negro in Mississippi cannot vote and a Negro in New York believes he has nothing for which to vote. No, no, we are not satisfied, and we will not be satisfied until "justice rolls down like waters, and righteousness like a mighty stream."</a:t>
            </a:r>
            <a:r>
              <a:rPr lang="en-MY" sz="1200" b="1" kern="1200" baseline="30000" dirty="0">
                <a:solidFill>
                  <a:schemeClr val="tx1"/>
                </a:solidFill>
                <a:effectLst/>
                <a:latin typeface="+mn-lt"/>
                <a:ea typeface="+mn-ea"/>
                <a:cs typeface="+mn-cs"/>
              </a:rPr>
              <a:t>1</a:t>
            </a:r>
            <a:endParaRPr lang="en-MY" dirty="0">
              <a:effectLst/>
            </a:endParaRPr>
          </a:p>
          <a:p>
            <a:r>
              <a:rPr lang="en-MY" sz="1200" kern="1200" dirty="0">
                <a:solidFill>
                  <a:schemeClr val="tx1"/>
                </a:solidFill>
                <a:effectLst/>
                <a:latin typeface="+mn-lt"/>
                <a:ea typeface="+mn-ea"/>
                <a:cs typeface="+mn-cs"/>
              </a:rPr>
              <a:t>I am not unmindful that some of you have come here out of great trials and tribulations. Some of you have come fresh from narrow jail cells. And some of you have come from areas where your quest -- quest for freedom left you battered by the storms of persecution and staggered by the winds of police brutality. You have been the veterans of creative suffering. Continue to work with the faith that unearned suffering is redemptive. Go back to Mississippi, go back to Alabama, go back to South Carolina, go back to Georgia, go back to Louisiana, go back to the slums and ghettos of our northern cities, knowing that somehow this situation can and will be changed. </a:t>
            </a:r>
            <a:endParaRPr lang="en-MY" dirty="0">
              <a:effectLst/>
            </a:endParaRPr>
          </a:p>
          <a:p>
            <a:r>
              <a:rPr lang="en-MY" sz="1200" kern="1200" dirty="0">
                <a:solidFill>
                  <a:schemeClr val="tx1"/>
                </a:solidFill>
                <a:effectLst/>
                <a:latin typeface="+mn-lt"/>
                <a:ea typeface="+mn-ea"/>
                <a:cs typeface="+mn-cs"/>
              </a:rPr>
              <a:t>Let us not wallow in the valley of despair, I say to you today, my friends.</a:t>
            </a:r>
            <a:endParaRPr lang="en-MY" dirty="0">
              <a:effectLst/>
            </a:endParaRPr>
          </a:p>
          <a:p>
            <a:r>
              <a:rPr lang="en-MY" sz="1200" kern="1200" dirty="0">
                <a:solidFill>
                  <a:schemeClr val="tx1"/>
                </a:solidFill>
                <a:effectLst/>
                <a:latin typeface="+mn-lt"/>
                <a:ea typeface="+mn-ea"/>
                <a:cs typeface="+mn-cs"/>
              </a:rPr>
              <a:t>And so even though we face the difficulties of today and tomorrow, I still have a dream. It is a dream deeply rooted in the American dream.</a:t>
            </a:r>
            <a:endParaRPr lang="en-MY" dirty="0">
              <a:effectLst/>
            </a:endParaRPr>
          </a:p>
          <a:p>
            <a:r>
              <a:rPr lang="en-MY" sz="1200" kern="1200" dirty="0">
                <a:solidFill>
                  <a:schemeClr val="tx1"/>
                </a:solidFill>
                <a:effectLst/>
                <a:latin typeface="+mn-lt"/>
                <a:ea typeface="+mn-ea"/>
                <a:cs typeface="+mn-cs"/>
              </a:rPr>
              <a:t>I have a dream that one day this nation will rise up and live out the true meaning of its creed: "We hold these truths to be self-evident, that all men are created equal."</a:t>
            </a:r>
            <a:endParaRPr lang="en-MY" dirty="0">
              <a:effectLst/>
            </a:endParaRPr>
          </a:p>
          <a:p>
            <a:r>
              <a:rPr lang="en-MY" sz="1200" kern="1200" dirty="0">
                <a:solidFill>
                  <a:schemeClr val="tx1"/>
                </a:solidFill>
                <a:effectLst/>
                <a:latin typeface="+mn-lt"/>
                <a:ea typeface="+mn-ea"/>
                <a:cs typeface="+mn-cs"/>
              </a:rPr>
              <a:t>I have a dream that one day on the red hills of Georgia, the sons of former slaves and the sons of former slave owners will be able to sit down together at the table of brotherhood.</a:t>
            </a:r>
            <a:endParaRPr lang="en-MY" dirty="0">
              <a:effectLst/>
            </a:endParaRPr>
          </a:p>
          <a:p>
            <a:r>
              <a:rPr lang="en-MY" sz="1200" kern="1200" dirty="0">
                <a:solidFill>
                  <a:schemeClr val="tx1"/>
                </a:solidFill>
                <a:effectLst/>
                <a:latin typeface="+mn-lt"/>
                <a:ea typeface="+mn-ea"/>
                <a:cs typeface="+mn-cs"/>
              </a:rPr>
              <a:t>I have a dream that one day even the state of Mississippi, a state sweltering with the heat of injustice, sweltering with the heat of oppression, will be transformed into an oasis of freedom and justice.</a:t>
            </a:r>
            <a:endParaRPr lang="en-MY" dirty="0">
              <a:effectLst/>
            </a:endParaRPr>
          </a:p>
          <a:p>
            <a:r>
              <a:rPr lang="en-MY" sz="1200" kern="1200" dirty="0">
                <a:solidFill>
                  <a:schemeClr val="tx1"/>
                </a:solidFill>
                <a:effectLst/>
                <a:latin typeface="+mn-lt"/>
                <a:ea typeface="+mn-ea"/>
                <a:cs typeface="+mn-cs"/>
              </a:rPr>
              <a:t>I have a dream that my four little children will one day live in a nation where they will not be judged by the </a:t>
            </a:r>
            <a:r>
              <a:rPr lang="en-MY" sz="1200" kern="1200" dirty="0" err="1">
                <a:solidFill>
                  <a:schemeClr val="tx1"/>
                </a:solidFill>
                <a:effectLst/>
                <a:latin typeface="+mn-lt"/>
                <a:ea typeface="+mn-ea"/>
                <a:cs typeface="+mn-cs"/>
              </a:rPr>
              <a:t>color</a:t>
            </a:r>
            <a:r>
              <a:rPr lang="en-MY" sz="1200" kern="1200" dirty="0">
                <a:solidFill>
                  <a:schemeClr val="tx1"/>
                </a:solidFill>
                <a:effectLst/>
                <a:latin typeface="+mn-lt"/>
                <a:ea typeface="+mn-ea"/>
                <a:cs typeface="+mn-cs"/>
              </a:rPr>
              <a:t> of their skin but by the content of their character. </a:t>
            </a:r>
            <a:endParaRPr lang="en-MY" dirty="0">
              <a:effectLst/>
            </a:endParaRPr>
          </a:p>
          <a:p>
            <a:r>
              <a:rPr lang="en-MY" sz="1200" kern="1200" dirty="0">
                <a:solidFill>
                  <a:schemeClr val="tx1"/>
                </a:solidFill>
                <a:effectLst/>
                <a:latin typeface="+mn-lt"/>
                <a:ea typeface="+mn-ea"/>
                <a:cs typeface="+mn-cs"/>
              </a:rPr>
              <a:t>I have a </a:t>
            </a:r>
            <a:r>
              <a:rPr lang="en-MY" sz="1200" i="1" kern="1200" dirty="0">
                <a:solidFill>
                  <a:schemeClr val="tx1"/>
                </a:solidFill>
                <a:effectLst/>
                <a:latin typeface="+mn-lt"/>
                <a:ea typeface="+mn-ea"/>
                <a:cs typeface="+mn-cs"/>
              </a:rPr>
              <a:t>dream</a:t>
            </a:r>
            <a:r>
              <a:rPr lang="en-MY" sz="1200" kern="1200" dirty="0">
                <a:solidFill>
                  <a:schemeClr val="tx1"/>
                </a:solidFill>
                <a:effectLst/>
                <a:latin typeface="+mn-lt"/>
                <a:ea typeface="+mn-ea"/>
                <a:cs typeface="+mn-cs"/>
              </a:rPr>
              <a:t> today!</a:t>
            </a:r>
            <a:endParaRPr lang="en-MY" dirty="0">
              <a:effectLst/>
            </a:endParaRPr>
          </a:p>
          <a:p>
            <a:r>
              <a:rPr lang="en-MY" sz="1200" kern="1200" dirty="0">
                <a:solidFill>
                  <a:schemeClr val="tx1"/>
                </a:solidFill>
                <a:effectLst/>
                <a:latin typeface="+mn-lt"/>
                <a:ea typeface="+mn-ea"/>
                <a:cs typeface="+mn-cs"/>
              </a:rPr>
              <a:t>I have a dream that one day, </a:t>
            </a:r>
            <a:r>
              <a:rPr lang="en-MY" sz="1200" i="0" kern="1200" dirty="0">
                <a:solidFill>
                  <a:schemeClr val="tx1"/>
                </a:solidFill>
                <a:effectLst/>
                <a:latin typeface="+mn-lt"/>
                <a:ea typeface="+mn-ea"/>
                <a:cs typeface="+mn-cs"/>
              </a:rPr>
              <a:t>do</a:t>
            </a:r>
            <a:r>
              <a:rPr lang="en-MY" sz="1200" kern="1200" dirty="0">
                <a:solidFill>
                  <a:schemeClr val="tx1"/>
                </a:solidFill>
                <a:effectLst/>
                <a:latin typeface="+mn-lt"/>
                <a:ea typeface="+mn-ea"/>
                <a:cs typeface="+mn-cs"/>
              </a:rPr>
              <a:t>wn in Alabama, with its vicious racists, with its governor having his lips dripping with the words of "interposition" and "nullification" -- one day right there in Alabama little black boys and black girls will be able to join hands with little white boys and white girls as sisters and brothers.</a:t>
            </a:r>
            <a:endParaRPr lang="en-MY" dirty="0">
              <a:effectLst/>
            </a:endParaRPr>
          </a:p>
          <a:p>
            <a:r>
              <a:rPr lang="en-MY" sz="1200" kern="1200" dirty="0">
                <a:solidFill>
                  <a:schemeClr val="tx1"/>
                </a:solidFill>
                <a:effectLst/>
                <a:latin typeface="+mn-lt"/>
                <a:ea typeface="+mn-ea"/>
                <a:cs typeface="+mn-cs"/>
              </a:rPr>
              <a:t>I have a </a:t>
            </a:r>
            <a:r>
              <a:rPr lang="en-MY" sz="1200" i="1" kern="1200" dirty="0">
                <a:solidFill>
                  <a:schemeClr val="tx1"/>
                </a:solidFill>
                <a:effectLst/>
                <a:latin typeface="+mn-lt"/>
                <a:ea typeface="+mn-ea"/>
                <a:cs typeface="+mn-cs"/>
              </a:rPr>
              <a:t>dream</a:t>
            </a:r>
            <a:r>
              <a:rPr lang="en-MY" sz="1200" kern="1200" dirty="0">
                <a:solidFill>
                  <a:schemeClr val="tx1"/>
                </a:solidFill>
                <a:effectLst/>
                <a:latin typeface="+mn-lt"/>
                <a:ea typeface="+mn-ea"/>
                <a:cs typeface="+mn-cs"/>
              </a:rPr>
              <a:t> today!</a:t>
            </a:r>
            <a:endParaRPr lang="en-MY" dirty="0">
              <a:effectLst/>
            </a:endParaRPr>
          </a:p>
          <a:p>
            <a:r>
              <a:rPr lang="en-MY" sz="1200" kern="1200" dirty="0">
                <a:solidFill>
                  <a:schemeClr val="tx1"/>
                </a:solidFill>
                <a:effectLst/>
                <a:latin typeface="+mn-lt"/>
                <a:ea typeface="+mn-ea"/>
                <a:cs typeface="+mn-cs"/>
              </a:rPr>
              <a:t>I have a dream that one day every valley shall be exalted, and every hill and mountain shall be made low, the rough places will be made plain, and the crooked places will be made straight; "and the glory of the Lord shall be revealed and all flesh shall see it together."</a:t>
            </a:r>
            <a:r>
              <a:rPr lang="en-MY" sz="1200" b="1" kern="1200" baseline="30000" dirty="0">
                <a:solidFill>
                  <a:schemeClr val="tx1"/>
                </a:solidFill>
                <a:effectLst/>
                <a:latin typeface="+mn-lt"/>
                <a:ea typeface="+mn-ea"/>
                <a:cs typeface="+mn-cs"/>
              </a:rPr>
              <a:t>2</a:t>
            </a:r>
            <a:endParaRPr lang="en-MY" dirty="0">
              <a:effectLst/>
            </a:endParaRPr>
          </a:p>
          <a:p>
            <a:r>
              <a:rPr lang="en-MY" sz="1200" kern="1200" dirty="0">
                <a:solidFill>
                  <a:schemeClr val="tx1"/>
                </a:solidFill>
                <a:effectLst/>
                <a:latin typeface="+mn-lt"/>
                <a:ea typeface="+mn-ea"/>
                <a:cs typeface="+mn-cs"/>
              </a:rPr>
              <a:t>This is our hope, and this is the faith that I go back to the South with.</a:t>
            </a:r>
            <a:endParaRPr lang="en-MY" dirty="0">
              <a:effectLst/>
            </a:endParaRPr>
          </a:p>
          <a:p>
            <a:r>
              <a:rPr lang="en-MY" sz="1200" kern="1200" dirty="0">
                <a:solidFill>
                  <a:schemeClr val="tx1"/>
                </a:solidFill>
                <a:effectLst/>
                <a:latin typeface="+mn-lt"/>
                <a:ea typeface="+mn-ea"/>
                <a:cs typeface="+mn-cs"/>
              </a:rPr>
              <a:t>With this faith, we will be able to hew out of the mountain of despair a stone of hope. With this faith, we will be able to transform the jangling discords of our nation into a beautiful symphony of brotherhood. With this faith, we will be able to work together, to pray together, to struggle together, to go to jail together, to stand up for freedom together, knowing that we will be free one day.</a:t>
            </a:r>
            <a:endParaRPr lang="en-MY" dirty="0">
              <a:effectLst/>
            </a:endParaRPr>
          </a:p>
          <a:p>
            <a:r>
              <a:rPr lang="en-MY" sz="1200" kern="1200" dirty="0">
                <a:solidFill>
                  <a:schemeClr val="tx1"/>
                </a:solidFill>
                <a:effectLst/>
                <a:latin typeface="+mn-lt"/>
                <a:ea typeface="+mn-ea"/>
                <a:cs typeface="+mn-cs"/>
              </a:rPr>
              <a:t>And this will be the day -- this will be the day when all of God's children will be able to sing with new meaning:</a:t>
            </a:r>
            <a:endParaRPr lang="en-MY" dirty="0">
              <a:effectLst/>
            </a:endParaRPr>
          </a:p>
          <a:p>
            <a:r>
              <a:rPr lang="en-MY" sz="1200" i="1" kern="1200" dirty="0">
                <a:solidFill>
                  <a:schemeClr val="tx1"/>
                </a:solidFill>
                <a:effectLst/>
                <a:latin typeface="+mn-lt"/>
                <a:ea typeface="+mn-ea"/>
                <a:cs typeface="+mn-cs"/>
              </a:rPr>
              <a:t>My country 'tis of thee, sweet land of liberty, of thee I sing. Land where my fathers died, land of the Pilgrim's pride,    From every mountainside, let freedom ring!</a:t>
            </a:r>
            <a:endParaRPr lang="en-MY" dirty="0">
              <a:effectLst/>
            </a:endParaRPr>
          </a:p>
          <a:p>
            <a:r>
              <a:rPr lang="en-MY" sz="1200" kern="1200" dirty="0">
                <a:solidFill>
                  <a:schemeClr val="tx1"/>
                </a:solidFill>
                <a:effectLst/>
                <a:latin typeface="+mn-lt"/>
                <a:ea typeface="+mn-ea"/>
                <a:cs typeface="+mn-cs"/>
              </a:rPr>
              <a:t>And if America is to be a great nation, this must become true. </a:t>
            </a:r>
            <a:endParaRPr lang="en-MY" dirty="0">
              <a:effectLst/>
            </a:endParaRPr>
          </a:p>
          <a:p>
            <a:r>
              <a:rPr lang="en-MY" sz="1200" kern="1200" dirty="0">
                <a:solidFill>
                  <a:schemeClr val="tx1"/>
                </a:solidFill>
                <a:effectLst/>
                <a:latin typeface="+mn-lt"/>
                <a:ea typeface="+mn-ea"/>
                <a:cs typeface="+mn-cs"/>
              </a:rPr>
              <a:t>And so let freedom ring from the prodigious hilltops of New Hampshire.</a:t>
            </a:r>
            <a:endParaRPr lang="en-MY" dirty="0">
              <a:effectLst/>
            </a:endParaRPr>
          </a:p>
          <a:p>
            <a:r>
              <a:rPr lang="en-MY" sz="1200" kern="1200" dirty="0">
                <a:solidFill>
                  <a:schemeClr val="tx1"/>
                </a:solidFill>
                <a:effectLst/>
                <a:latin typeface="+mn-lt"/>
                <a:ea typeface="+mn-ea"/>
                <a:cs typeface="+mn-cs"/>
              </a:rPr>
              <a:t>Let freedom ring from the mighty mountains of New York.</a:t>
            </a:r>
            <a:endParaRPr lang="en-MY" dirty="0">
              <a:effectLst/>
            </a:endParaRPr>
          </a:p>
          <a:p>
            <a:r>
              <a:rPr lang="en-MY" sz="1200" kern="1200" dirty="0">
                <a:solidFill>
                  <a:schemeClr val="tx1"/>
                </a:solidFill>
                <a:effectLst/>
                <a:latin typeface="+mn-lt"/>
                <a:ea typeface="+mn-ea"/>
                <a:cs typeface="+mn-cs"/>
              </a:rPr>
              <a:t>Let freedom ring from the heightening Alleghenies of Pennsylvania. </a:t>
            </a:r>
            <a:endParaRPr lang="en-MY" dirty="0">
              <a:effectLst/>
            </a:endParaRPr>
          </a:p>
          <a:p>
            <a:r>
              <a:rPr lang="en-MY" sz="1200" kern="1200" dirty="0">
                <a:solidFill>
                  <a:schemeClr val="tx1"/>
                </a:solidFill>
                <a:effectLst/>
                <a:latin typeface="+mn-lt"/>
                <a:ea typeface="+mn-ea"/>
                <a:cs typeface="+mn-cs"/>
              </a:rPr>
              <a:t>Let freedom ring from the snow-capped Rockies of Colorado.</a:t>
            </a:r>
            <a:endParaRPr lang="en-MY" dirty="0">
              <a:effectLst/>
            </a:endParaRPr>
          </a:p>
          <a:p>
            <a:r>
              <a:rPr lang="en-MY" sz="1200" kern="1200" dirty="0">
                <a:solidFill>
                  <a:schemeClr val="tx1"/>
                </a:solidFill>
                <a:effectLst/>
                <a:latin typeface="+mn-lt"/>
                <a:ea typeface="+mn-ea"/>
                <a:cs typeface="+mn-cs"/>
              </a:rPr>
              <a:t>Let freedom ring from the curvaceous slopes of California.</a:t>
            </a:r>
            <a:endParaRPr lang="en-MY" dirty="0">
              <a:effectLst/>
            </a:endParaRPr>
          </a:p>
          <a:p>
            <a:r>
              <a:rPr lang="en-MY" sz="1200" kern="1200" dirty="0">
                <a:solidFill>
                  <a:schemeClr val="tx1"/>
                </a:solidFill>
                <a:effectLst/>
                <a:latin typeface="+mn-lt"/>
                <a:ea typeface="+mn-ea"/>
                <a:cs typeface="+mn-cs"/>
              </a:rPr>
              <a:t>But not only that:</a:t>
            </a:r>
            <a:endParaRPr lang="en-MY" dirty="0">
              <a:effectLst/>
            </a:endParaRPr>
          </a:p>
          <a:p>
            <a:r>
              <a:rPr lang="en-MY" sz="1200" kern="1200" dirty="0">
                <a:solidFill>
                  <a:schemeClr val="tx1"/>
                </a:solidFill>
                <a:effectLst/>
                <a:latin typeface="+mn-lt"/>
                <a:ea typeface="+mn-ea"/>
                <a:cs typeface="+mn-cs"/>
              </a:rPr>
              <a:t>Let freedom ring from Stone Mountain of Georgia.</a:t>
            </a:r>
            <a:endParaRPr lang="en-MY" dirty="0">
              <a:effectLst/>
            </a:endParaRPr>
          </a:p>
          <a:p>
            <a:r>
              <a:rPr lang="en-MY" sz="1200" kern="1200" dirty="0">
                <a:solidFill>
                  <a:schemeClr val="tx1"/>
                </a:solidFill>
                <a:effectLst/>
                <a:latin typeface="+mn-lt"/>
                <a:ea typeface="+mn-ea"/>
                <a:cs typeface="+mn-cs"/>
              </a:rPr>
              <a:t>Let freedom ring from Lookout Mountain of Tennessee.</a:t>
            </a:r>
            <a:endParaRPr lang="en-MY" dirty="0">
              <a:effectLst/>
            </a:endParaRPr>
          </a:p>
          <a:p>
            <a:r>
              <a:rPr lang="en-MY" sz="1200" kern="1200" dirty="0">
                <a:solidFill>
                  <a:schemeClr val="tx1"/>
                </a:solidFill>
                <a:effectLst/>
                <a:latin typeface="+mn-lt"/>
                <a:ea typeface="+mn-ea"/>
                <a:cs typeface="+mn-cs"/>
              </a:rPr>
              <a:t>Let freedom ring from every hill and molehill of Mississippi.</a:t>
            </a:r>
            <a:endParaRPr lang="en-MY" dirty="0">
              <a:effectLst/>
            </a:endParaRPr>
          </a:p>
          <a:p>
            <a:r>
              <a:rPr lang="en-MY" sz="1200" kern="1200" dirty="0">
                <a:solidFill>
                  <a:schemeClr val="tx1"/>
                </a:solidFill>
                <a:effectLst/>
                <a:latin typeface="+mn-lt"/>
                <a:ea typeface="+mn-ea"/>
                <a:cs typeface="+mn-cs"/>
              </a:rPr>
              <a:t>From every mountainside, let freedom ring.</a:t>
            </a:r>
            <a:endParaRPr lang="en-MY" dirty="0">
              <a:effectLst/>
            </a:endParaRPr>
          </a:p>
          <a:p>
            <a:r>
              <a:rPr lang="en-MY" sz="1200" kern="1200" dirty="0">
                <a:solidFill>
                  <a:schemeClr val="tx1"/>
                </a:solidFill>
                <a:effectLst/>
                <a:latin typeface="+mn-lt"/>
                <a:ea typeface="+mn-ea"/>
                <a:cs typeface="+mn-cs"/>
              </a:rPr>
              <a:t>And when this happens, and when we allow freedom ring, when we let it ring from every village and every hamlet, from every state and every city, we will be able to speed up that day when </a:t>
            </a:r>
            <a:r>
              <a:rPr lang="en-MY" sz="1200" i="1" kern="1200" dirty="0">
                <a:solidFill>
                  <a:schemeClr val="tx1"/>
                </a:solidFill>
                <a:effectLst/>
                <a:latin typeface="+mn-lt"/>
                <a:ea typeface="+mn-ea"/>
                <a:cs typeface="+mn-cs"/>
              </a:rPr>
              <a:t>all</a:t>
            </a:r>
            <a:r>
              <a:rPr lang="en-MY" sz="1200" kern="1200" dirty="0">
                <a:solidFill>
                  <a:schemeClr val="tx1"/>
                </a:solidFill>
                <a:effectLst/>
                <a:latin typeface="+mn-lt"/>
                <a:ea typeface="+mn-ea"/>
                <a:cs typeface="+mn-cs"/>
              </a:rPr>
              <a:t> of God's children, black men and white men, Jews and Gentiles, Protestants and Catholics, will be able to join hands and sing in the words of the old Negro spiritual:</a:t>
            </a:r>
            <a:endParaRPr lang="en-MY" dirty="0">
              <a:effectLst/>
            </a:endParaRPr>
          </a:p>
          <a:p>
            <a:r>
              <a:rPr lang="en-MY" sz="1200" i="1" kern="1200" dirty="0">
                <a:solidFill>
                  <a:schemeClr val="tx1"/>
                </a:solidFill>
                <a:effectLst/>
                <a:latin typeface="+mn-lt"/>
                <a:ea typeface="+mn-ea"/>
                <a:cs typeface="+mn-cs"/>
              </a:rPr>
              <a:t>Free at last! Free at last!</a:t>
            </a:r>
            <a:endParaRPr lang="en-MY" dirty="0">
              <a:effectLst/>
            </a:endParaRPr>
          </a:p>
          <a:p>
            <a:r>
              <a:rPr lang="en-MY" sz="1200" i="1" kern="1200" dirty="0">
                <a:solidFill>
                  <a:schemeClr val="tx1"/>
                </a:solidFill>
                <a:effectLst/>
                <a:latin typeface="+mn-lt"/>
                <a:ea typeface="+mn-ea"/>
                <a:cs typeface="+mn-cs"/>
              </a:rPr>
              <a:t>Thank God Almighty, we are free at last!</a:t>
            </a:r>
            <a:r>
              <a:rPr lang="en-MY" sz="1200" b="1" kern="1200" baseline="30000" dirty="0">
                <a:solidFill>
                  <a:schemeClr val="tx1"/>
                </a:solidFill>
                <a:effectLst/>
                <a:latin typeface="+mn-lt"/>
                <a:ea typeface="+mn-ea"/>
                <a:cs typeface="+mn-cs"/>
              </a:rPr>
              <a:t>3</a:t>
            </a:r>
            <a:endParaRPr lang="en-MY" dirty="0">
              <a:effectLst/>
            </a:endParaRPr>
          </a:p>
          <a:p>
            <a:r>
              <a:rPr lang="en-MY" dirty="0">
                <a:effectLst/>
              </a:rPr>
              <a:t> </a:t>
            </a:r>
          </a:p>
          <a:p>
            <a:r>
              <a:rPr lang="en-MY" sz="1200" b="1"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 Source audio edited to exclude the content in double </a:t>
            </a:r>
            <a:r>
              <a:rPr lang="en-MY" sz="1200" b="1" kern="1200" dirty="0">
                <a:solidFill>
                  <a:schemeClr val="tx1"/>
                </a:solidFill>
                <a:effectLst/>
                <a:latin typeface="+mn-lt"/>
                <a:ea typeface="+mn-ea"/>
                <a:cs typeface="+mn-cs"/>
              </a:rPr>
              <a:t>red</a:t>
            </a:r>
            <a:r>
              <a:rPr lang="en-MY" sz="1200" kern="1200" dirty="0">
                <a:solidFill>
                  <a:schemeClr val="tx1"/>
                </a:solidFill>
                <a:effectLst/>
                <a:latin typeface="+mn-lt"/>
                <a:ea typeface="+mn-ea"/>
                <a:cs typeface="+mn-cs"/>
              </a:rPr>
              <a:t> </a:t>
            </a:r>
            <a:r>
              <a:rPr lang="en-MY" sz="1200" b="1" kern="1200" dirty="0">
                <a:solidFill>
                  <a:schemeClr val="tx1"/>
                </a:solidFill>
                <a:effectLst/>
                <a:latin typeface="+mn-lt"/>
                <a:ea typeface="+mn-ea"/>
                <a:cs typeface="+mn-cs"/>
              </a:rPr>
              <a:t>asterisks</a:t>
            </a:r>
            <a:r>
              <a:rPr lang="en-MY" sz="1200" kern="1200" dirty="0">
                <a:solidFill>
                  <a:schemeClr val="tx1"/>
                </a:solidFill>
                <a:effectLst/>
                <a:latin typeface="+mn-lt"/>
                <a:ea typeface="+mn-ea"/>
                <a:cs typeface="+mn-cs"/>
              </a:rPr>
              <a:t> in the above transcript. </a:t>
            </a:r>
            <a:r>
              <a:rPr lang="en-MY" sz="1200" b="1" u="sng" kern="1200" dirty="0">
                <a:solidFill>
                  <a:schemeClr val="tx1"/>
                </a:solidFill>
                <a:effectLst/>
                <a:latin typeface="+mn-lt"/>
                <a:ea typeface="+mn-ea"/>
                <a:cs typeface="+mn-cs"/>
              </a:rPr>
              <a:t>Update</a:t>
            </a:r>
            <a:r>
              <a:rPr lang="en-MY" sz="1200" kern="1200" dirty="0">
                <a:solidFill>
                  <a:schemeClr val="tx1"/>
                </a:solidFill>
                <a:effectLst/>
                <a:latin typeface="+mn-lt"/>
                <a:ea typeface="+mn-ea"/>
                <a:cs typeface="+mn-cs"/>
              </a:rPr>
              <a:t>: The Martin Luther </a:t>
            </a:r>
            <a:r>
              <a:rPr lang="en-MY" sz="1200" kern="1200" dirty="0" err="1">
                <a:solidFill>
                  <a:schemeClr val="tx1"/>
                </a:solidFill>
                <a:effectLst/>
                <a:latin typeface="+mn-lt"/>
                <a:ea typeface="+mn-ea"/>
                <a:cs typeface="+mn-cs"/>
              </a:rPr>
              <a:t>KIng</a:t>
            </a:r>
            <a:r>
              <a:rPr lang="en-MY" sz="1200" kern="1200" dirty="0">
                <a:solidFill>
                  <a:schemeClr val="tx1"/>
                </a:solidFill>
                <a:effectLst/>
                <a:latin typeface="+mn-lt"/>
                <a:ea typeface="+mn-ea"/>
                <a:cs typeface="+mn-cs"/>
              </a:rPr>
              <a:t>, Jr. Research and Education Institute at Stanford University has audio of the entire </a:t>
            </a:r>
            <a:r>
              <a:rPr lang="en-MY" sz="1200" kern="1200" dirty="0" err="1">
                <a:solidFill>
                  <a:schemeClr val="tx1"/>
                </a:solidFill>
                <a:effectLst/>
                <a:latin typeface="+mn-lt"/>
                <a:ea typeface="+mn-ea"/>
                <a:cs typeface="+mn-cs"/>
              </a:rPr>
              <a:t>address</a:t>
            </a:r>
            <a:r>
              <a:rPr lang="en-MY" sz="1200" kern="1200" dirty="0" err="1">
                <a:solidFill>
                  <a:schemeClr val="tx1"/>
                </a:solidFill>
                <a:effectLst/>
                <a:latin typeface="+mn-lt"/>
                <a:ea typeface="+mn-ea"/>
                <a:cs typeface="+mn-cs"/>
                <a:hlinkClick r:id="rId6"/>
              </a:rPr>
              <a:t>here</a:t>
            </a:r>
            <a:r>
              <a:rPr lang="en-MY" sz="1200" kern="1200" dirty="0">
                <a:solidFill>
                  <a:schemeClr val="tx1"/>
                </a:solidFill>
                <a:effectLst/>
                <a:latin typeface="+mn-lt"/>
                <a:ea typeface="+mn-ea"/>
                <a:cs typeface="+mn-cs"/>
              </a:rPr>
              <a:t>.</a:t>
            </a:r>
            <a:endParaRPr lang="en-MY" dirty="0">
              <a:effectLst/>
            </a:endParaRPr>
          </a:p>
          <a:p>
            <a:r>
              <a:rPr lang="en-MY" sz="1200" b="1" kern="1200" baseline="30000" dirty="0">
                <a:solidFill>
                  <a:schemeClr val="tx1"/>
                </a:solidFill>
                <a:effectLst/>
                <a:latin typeface="+mn-lt"/>
                <a:ea typeface="+mn-ea"/>
                <a:cs typeface="+mn-cs"/>
              </a:rPr>
              <a:t>1</a:t>
            </a:r>
            <a:r>
              <a:rPr lang="en-MY" sz="1200"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hlinkClick r:id="rId7"/>
              </a:rPr>
              <a:t>Amos 5:24</a:t>
            </a:r>
            <a:r>
              <a:rPr lang="en-MY" sz="1200" kern="1200" dirty="0">
                <a:solidFill>
                  <a:schemeClr val="tx1"/>
                </a:solidFill>
                <a:effectLst/>
                <a:latin typeface="+mn-lt"/>
                <a:ea typeface="+mn-ea"/>
                <a:cs typeface="+mn-cs"/>
              </a:rPr>
              <a:t> (rendered precisely in The American Standard Version of the Holy Bible)</a:t>
            </a:r>
            <a:endParaRPr lang="en-MY" dirty="0">
              <a:effectLst/>
            </a:endParaRPr>
          </a:p>
          <a:p>
            <a:r>
              <a:rPr lang="en-MY" sz="1200" b="1" kern="1200" baseline="30000" dirty="0">
                <a:solidFill>
                  <a:schemeClr val="tx1"/>
                </a:solidFill>
                <a:effectLst/>
                <a:latin typeface="+mn-lt"/>
                <a:ea typeface="+mn-ea"/>
                <a:cs typeface="+mn-cs"/>
              </a:rPr>
              <a:t>2</a:t>
            </a:r>
            <a:r>
              <a:rPr lang="en-MY" sz="1200" kern="1200" dirty="0">
                <a:solidFill>
                  <a:schemeClr val="tx1"/>
                </a:solidFill>
                <a:effectLst/>
                <a:latin typeface="+mn-lt"/>
                <a:ea typeface="+mn-ea"/>
                <a:cs typeface="+mn-cs"/>
              </a:rPr>
              <a:t> Isaiah 40:4-5 (King James Version of the Holy Bible). Quotation marks are excluded from part of this moment in the text because King's rendering of Isaiah 40:4 does not precisely follow the KJV version from which he quotes (e.g., "hill" and "mountain" are reversed in the KJV). King's rendering of Isaiah 40:5, however, is precisely quoted from the KJV.</a:t>
            </a:r>
            <a:endParaRPr lang="en-MY" dirty="0">
              <a:effectLst/>
            </a:endParaRPr>
          </a:p>
          <a:p>
            <a:r>
              <a:rPr lang="en-MY" sz="1200" b="1" kern="1200" baseline="30000" dirty="0">
                <a:solidFill>
                  <a:schemeClr val="tx1"/>
                </a:solidFill>
                <a:effectLst/>
                <a:latin typeface="+mn-lt"/>
                <a:ea typeface="+mn-ea"/>
                <a:cs typeface="+mn-cs"/>
              </a:rPr>
              <a:t>3</a:t>
            </a:r>
            <a:r>
              <a:rPr lang="en-MY" sz="1200" kern="1200" baseline="300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At: </a:t>
            </a:r>
            <a:r>
              <a:rPr lang="en-MY" sz="1200" kern="1200" dirty="0">
                <a:solidFill>
                  <a:schemeClr val="tx1"/>
                </a:solidFill>
                <a:effectLst/>
                <a:latin typeface="+mn-lt"/>
                <a:ea typeface="+mn-ea"/>
                <a:cs typeface="+mn-cs"/>
                <a:hlinkClick r:id="rId8"/>
              </a:rPr>
              <a:t>http://www.negrospirituals.com/news-song/free_at_last_from.htm</a:t>
            </a:r>
            <a:endParaRPr lang="en-MY" dirty="0">
              <a:effectLst/>
            </a:endParaRPr>
          </a:p>
          <a:p>
            <a:r>
              <a:rPr lang="en-MY" sz="1200" u="sng" kern="1200" dirty="0">
                <a:solidFill>
                  <a:schemeClr val="tx1"/>
                </a:solidFill>
                <a:effectLst/>
                <a:latin typeface="+mn-lt"/>
                <a:ea typeface="+mn-ea"/>
                <a:cs typeface="+mn-cs"/>
              </a:rPr>
              <a:t>Also in this database</a:t>
            </a:r>
            <a:r>
              <a:rPr lang="en-MY" sz="1200"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hlinkClick r:id="rId9"/>
              </a:rPr>
              <a:t>Martin Luther King, Jr: A Time to Break Silence</a:t>
            </a:r>
            <a:endParaRPr lang="en-MY" dirty="0">
              <a:effectLst/>
            </a:endParaRPr>
          </a:p>
          <a:p>
            <a:r>
              <a:rPr lang="en-MY" sz="1200" u="sng" kern="1200" dirty="0">
                <a:solidFill>
                  <a:schemeClr val="tx1"/>
                </a:solidFill>
                <a:effectLst/>
                <a:latin typeface="+mn-lt"/>
                <a:ea typeface="+mn-ea"/>
                <a:cs typeface="+mn-cs"/>
              </a:rPr>
              <a:t>Audio Source</a:t>
            </a:r>
            <a:r>
              <a:rPr lang="en-MY" sz="1200" kern="1200" dirty="0">
                <a:solidFill>
                  <a:schemeClr val="tx1"/>
                </a:solidFill>
                <a:effectLst/>
                <a:latin typeface="+mn-lt"/>
                <a:ea typeface="+mn-ea"/>
                <a:cs typeface="+mn-cs"/>
              </a:rPr>
              <a:t>: Linked directly to: </a:t>
            </a:r>
            <a:r>
              <a:rPr lang="en-MY" sz="1200" kern="1200" dirty="0">
                <a:solidFill>
                  <a:schemeClr val="tx1"/>
                </a:solidFill>
                <a:effectLst/>
                <a:latin typeface="+mn-lt"/>
                <a:ea typeface="+mn-ea"/>
                <a:cs typeface="+mn-cs"/>
                <a:hlinkClick r:id="rId10"/>
              </a:rPr>
              <a:t>http://www.archive.org/details/MLKDream</a:t>
            </a:r>
            <a:endParaRPr lang="en-MY" dirty="0">
              <a:effectLst/>
            </a:endParaRPr>
          </a:p>
          <a:p>
            <a:r>
              <a:rPr lang="en-MY" sz="1200" u="sng" kern="1200" dirty="0">
                <a:solidFill>
                  <a:schemeClr val="tx1"/>
                </a:solidFill>
                <a:effectLst/>
                <a:latin typeface="+mn-lt"/>
                <a:ea typeface="+mn-ea"/>
                <a:cs typeface="+mn-cs"/>
              </a:rPr>
              <a:t>Image #1</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Wikimedia.org</a:t>
            </a:r>
            <a:endParaRPr lang="en-MY" dirty="0">
              <a:effectLst/>
            </a:endParaRPr>
          </a:p>
          <a:p>
            <a:r>
              <a:rPr lang="en-MY" sz="1200" u="sng" kern="1200" dirty="0">
                <a:solidFill>
                  <a:schemeClr val="tx1"/>
                </a:solidFill>
                <a:effectLst/>
                <a:latin typeface="+mn-lt"/>
                <a:ea typeface="+mn-ea"/>
                <a:cs typeface="+mn-cs"/>
              </a:rPr>
              <a:t>Image #2 </a:t>
            </a:r>
            <a:r>
              <a:rPr lang="en-MY" sz="1200" u="sng" kern="1200" dirty="0" err="1">
                <a:solidFill>
                  <a:schemeClr val="tx1"/>
                </a:solidFill>
                <a:effectLst/>
                <a:latin typeface="+mn-lt"/>
                <a:ea typeface="+mn-ea"/>
                <a:cs typeface="+mn-cs"/>
              </a:rPr>
              <a:t>Source</a:t>
            </a:r>
            <a:r>
              <a:rPr lang="en-MY" sz="1200" kern="1200" dirty="0" err="1">
                <a:solidFill>
                  <a:schemeClr val="tx1"/>
                </a:solidFill>
                <a:effectLst/>
                <a:latin typeface="+mn-lt"/>
                <a:ea typeface="+mn-ea"/>
                <a:cs typeface="+mn-cs"/>
              </a:rPr>
              <a:t>:.</a:t>
            </a:r>
            <a:r>
              <a:rPr lang="en-MY" sz="1200" kern="1200" dirty="0" err="1">
                <a:solidFill>
                  <a:schemeClr val="tx1"/>
                </a:solidFill>
                <a:effectLst/>
                <a:latin typeface="+mn-lt"/>
                <a:ea typeface="+mn-ea"/>
                <a:cs typeface="+mn-cs"/>
                <a:hlinkClick r:id="rId11"/>
              </a:rPr>
              <a:t>http</a:t>
            </a:r>
            <a:r>
              <a:rPr lang="en-MY" sz="1200" kern="1200" dirty="0">
                <a:solidFill>
                  <a:schemeClr val="tx1"/>
                </a:solidFill>
                <a:effectLst/>
                <a:latin typeface="+mn-lt"/>
                <a:ea typeface="+mn-ea"/>
                <a:cs typeface="+mn-cs"/>
                <a:hlinkClick r:id="rId11"/>
              </a:rPr>
              <a:t>://www.jfklibrary.org</a:t>
            </a:r>
            <a:endParaRPr lang="en-MY" dirty="0">
              <a:effectLst/>
            </a:endParaRPr>
          </a:p>
          <a:p>
            <a:r>
              <a:rPr lang="en-MY" sz="1200" u="sng" kern="1200" dirty="0">
                <a:solidFill>
                  <a:schemeClr val="tx1"/>
                </a:solidFill>
                <a:effectLst/>
                <a:latin typeface="+mn-lt"/>
                <a:ea typeface="+mn-ea"/>
                <a:cs typeface="+mn-cs"/>
              </a:rPr>
              <a:t>Image #3</a:t>
            </a:r>
            <a:r>
              <a:rPr lang="en-MY" sz="1200" kern="1200" dirty="0">
                <a:solidFill>
                  <a:schemeClr val="tx1"/>
                </a:solidFill>
                <a:effectLst/>
                <a:latin typeface="+mn-lt"/>
                <a:ea typeface="+mn-ea"/>
                <a:cs typeface="+mn-cs"/>
              </a:rPr>
              <a:t>: Colorized Screenshot</a:t>
            </a:r>
            <a:endParaRPr lang="en-MY" dirty="0">
              <a:effectLst/>
            </a:endParaRPr>
          </a:p>
          <a:p>
            <a:r>
              <a:rPr lang="en-MY" sz="1200" u="sng" kern="1200" dirty="0">
                <a:solidFill>
                  <a:schemeClr val="tx1"/>
                </a:solidFill>
                <a:effectLst/>
                <a:latin typeface="+mn-lt"/>
                <a:ea typeface="+mn-ea"/>
                <a:cs typeface="+mn-cs"/>
              </a:rPr>
              <a:t>External Link</a:t>
            </a:r>
            <a:r>
              <a:rPr lang="en-MY" sz="1200"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hlinkClick r:id="rId12"/>
              </a:rPr>
              <a:t>http://www.thekingcenter.org/</a:t>
            </a:r>
            <a:endParaRPr lang="en-MY" dirty="0">
              <a:effectLst/>
            </a:endParaRPr>
          </a:p>
          <a:p>
            <a:r>
              <a:rPr lang="en-MY" sz="1200" b="1" u="sng" kern="1200" dirty="0">
                <a:solidFill>
                  <a:schemeClr val="tx1"/>
                </a:solidFill>
                <a:effectLst/>
                <a:latin typeface="+mn-lt"/>
                <a:ea typeface="+mn-ea"/>
                <a:cs typeface="+mn-cs"/>
              </a:rPr>
              <a:t>Page Updated</a:t>
            </a:r>
            <a:r>
              <a:rPr lang="en-MY" sz="1200" b="1" kern="1200" dirty="0">
                <a:solidFill>
                  <a:schemeClr val="tx1"/>
                </a:solidFill>
                <a:effectLst/>
                <a:latin typeface="+mn-lt"/>
                <a:ea typeface="+mn-ea"/>
                <a:cs typeface="+mn-cs"/>
              </a:rPr>
              <a:t>: 2/14/19</a:t>
            </a:r>
            <a:endParaRPr lang="en-MY" dirty="0">
              <a:effectLst/>
            </a:endParaRPr>
          </a:p>
          <a:p>
            <a:r>
              <a:rPr lang="en-MY" sz="1200" u="sng" kern="1200" dirty="0">
                <a:solidFill>
                  <a:schemeClr val="tx1"/>
                </a:solidFill>
                <a:effectLst/>
                <a:latin typeface="+mn-lt"/>
                <a:ea typeface="+mn-ea"/>
                <a:cs typeface="+mn-cs"/>
              </a:rPr>
              <a:t>U.S. Copyright Status</a:t>
            </a:r>
            <a:r>
              <a:rPr lang="en-MY" sz="1200" kern="1200" dirty="0">
                <a:solidFill>
                  <a:schemeClr val="tx1"/>
                </a:solidFill>
                <a:effectLst/>
                <a:latin typeface="+mn-lt"/>
                <a:ea typeface="+mn-ea"/>
                <a:cs typeface="+mn-cs"/>
              </a:rPr>
              <a:t>: </a:t>
            </a:r>
            <a:r>
              <a:rPr lang="en-MY" sz="1200" b="1" kern="1200" dirty="0">
                <a:solidFill>
                  <a:schemeClr val="tx1"/>
                </a:solidFill>
                <a:effectLst/>
                <a:latin typeface="+mn-lt"/>
                <a:ea typeface="+mn-ea"/>
                <a:cs typeface="+mn-cs"/>
              </a:rPr>
              <a:t>Text = Restricted, seek permission. </a:t>
            </a:r>
            <a:r>
              <a:rPr lang="en-MY" sz="1200" kern="1200" dirty="0">
                <a:solidFill>
                  <a:schemeClr val="tx1"/>
                </a:solidFill>
                <a:effectLst/>
                <a:latin typeface="+mn-lt"/>
                <a:ea typeface="+mn-ea"/>
                <a:cs typeface="+mn-cs"/>
              </a:rPr>
              <a:t>Copyright inquiries and permission requests may be directed to: Intellectual Properties Management (IPM), the exclusive licensor of the Estate of Martin Luther King, Jr., Inc. at </a:t>
            </a:r>
            <a:r>
              <a:rPr lang="en-MY" sz="1200" kern="1200" dirty="0">
                <a:solidFill>
                  <a:schemeClr val="tx1"/>
                </a:solidFill>
                <a:effectLst/>
                <a:latin typeface="+mn-lt"/>
                <a:ea typeface="+mn-ea"/>
                <a:cs typeface="+mn-cs"/>
                <a:hlinkClick r:id="rId13"/>
              </a:rPr>
              <a:t>licensing@i-p-m.com</a:t>
            </a:r>
            <a:r>
              <a:rPr lang="en-MY" sz="1200" kern="1200" dirty="0">
                <a:solidFill>
                  <a:schemeClr val="tx1"/>
                </a:solidFill>
                <a:effectLst/>
                <a:latin typeface="+mn-lt"/>
                <a:ea typeface="+mn-ea"/>
                <a:cs typeface="+mn-cs"/>
              </a:rPr>
              <a:t> or 404 526-8968.  </a:t>
            </a:r>
            <a:r>
              <a:rPr lang="en-MY" sz="1200" b="1" kern="1200" dirty="0">
                <a:solidFill>
                  <a:schemeClr val="tx1"/>
                </a:solidFill>
                <a:effectLst/>
                <a:latin typeface="+mn-lt"/>
                <a:ea typeface="+mn-ea"/>
                <a:cs typeface="+mn-cs"/>
              </a:rPr>
              <a:t>Image #1 = Public domain ()per data</a:t>
            </a:r>
            <a:r>
              <a:rPr lang="en-MY" sz="1200" b="1" u="none" strike="noStrike" kern="1200" dirty="0">
                <a:solidFill>
                  <a:schemeClr val="tx1"/>
                </a:solidFill>
                <a:effectLst/>
                <a:latin typeface="+mn-lt"/>
                <a:ea typeface="+mn-ea"/>
                <a:cs typeface="+mn-cs"/>
                <a:hlinkClick r:id="rId14"/>
              </a:rPr>
              <a:t> </a:t>
            </a:r>
            <a:r>
              <a:rPr lang="en-MY" sz="1200" b="1" kern="1200" dirty="0">
                <a:solidFill>
                  <a:schemeClr val="tx1"/>
                </a:solidFill>
                <a:effectLst/>
                <a:latin typeface="+mn-lt"/>
                <a:ea typeface="+mn-ea"/>
                <a:cs typeface="+mn-cs"/>
                <a:hlinkClick r:id="rId14"/>
              </a:rPr>
              <a:t>here</a:t>
            </a:r>
            <a:r>
              <a:rPr lang="en-MY" sz="1200" b="1" kern="1200" dirty="0">
                <a:solidFill>
                  <a:schemeClr val="tx1"/>
                </a:solidFill>
                <a:effectLst/>
                <a:latin typeface="+mn-lt"/>
                <a:ea typeface="+mn-ea"/>
                <a:cs typeface="+mn-cs"/>
              </a:rPr>
              <a:t>). Image #2 = Public domain. Image #3 = Fair Use.</a:t>
            </a:r>
            <a:endParaRPr lang="en-MY" dirty="0">
              <a:effectLst/>
            </a:endParaRP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br>
              <a:rPr lang="en-MY" dirty="0"/>
            </a:b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5"/>
          </p:nvPr>
        </p:nvSpPr>
        <p:spPr/>
        <p:txBody>
          <a:bodyPr/>
          <a:lstStyle/>
          <a:p>
            <a:fld id="{FF0B8CA4-D104-F447-924A-1D536E43B000}" type="slidenum">
              <a:rPr lang="en-US" smtClean="0"/>
              <a:t>69</a:t>
            </a:fld>
            <a:endParaRPr lang="en-US"/>
          </a:p>
        </p:txBody>
      </p:sp>
    </p:spTree>
    <p:extLst>
      <p:ext uri="{BB962C8B-B14F-4D97-AF65-F5344CB8AC3E}">
        <p14:creationId xmlns:p14="http://schemas.microsoft.com/office/powerpoint/2010/main" val="3079721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am happy to join with you today in what will go down in history as the greatest demonstration for freedom in the history of our 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Five score years ago, a great American, in whose symbolic shadow we stand today, signed the Emancipation Proclamation. This momentous decree came as a great beacon light of hope to millions of Negro slaves who had been seared in the flames of withering injustice. It came as a joyous daybreak to end the long night of their captivity.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one hundred years later, the Negro still is not free. One hundred years later, the life of the Negro is still sadly crippled by the manacles of segregation and the chains of discrimination. One hundred years later, the Negro lives on a lonely island of poverty in the midst of a vast ocean of material prosperity. One hundred years later, the Negro is still languished in the corners of American society and finds himself an exile in his own land. And so we've come here today to dramatize a shameful condition.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a sense we've come to our nation's capital to cash a check. When the architects of our republic wrote the magnificent words of the Constitution and the Declaration of Independence, they were signing a promissory note to which every American was to fall heir. This note was a promise that all men, yes, black men as well as white men, would be guaranteed the "unalienable Rights" of "Life, Liberty and the pursuit of Happiness." It is obvious today that America has defaulted on this promissory note, insofar as her citizens of color are concerned. Instead of honoring this sacred obligation, America has given the Negro people a bad check, a check which has come back marked "insufficient funds."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we refuse to believe that the bank of justice is bankrupt. We refuse to believe that there are insufficient funds in the great vaults of opportunity of this nation. And so, we've come to cash this check, a check that will give us upon demand the riches of freedom and the security of justice.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have also come to this hallowed spot to remind America of the fierce urgency of Now. This is no time to engage in the luxury of cooling off or to take the tranquilizing drug of gradualism. Now is the time to make real the promises of democracy. Now is the time to rise from the dark and desolate valley of segregation to the sunlit path of racial justice. Now is the time to lift our nation from the </a:t>
            </a:r>
            <a:r>
              <a:rPr lang="en-US" dirty="0" err="1"/>
              <a:t>quicksands</a:t>
            </a:r>
            <a:r>
              <a:rPr lang="en-US" dirty="0"/>
              <a:t> of racial injustice to the solid rock of brotherhood. Now is the time to make justice a reality for all of God's children.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would be fatal for the nation to overlook the urgency of the moment. This sweltering summer of the Negro's legitimate discontent will not pass until there is an invigorating autumn of freedom and equality. Nineteen sixty-three is not an end, but a beginning. And those who hope that the Negro needed to blow off steam and will now be content will have a rude awakening if the nation returns to business as usual. And there will be neither rest nor tranquility in America until the Negro is granted his citizenship rights. The whirlwinds of revolt will continue to shake the foundations of our nation until the bright day of justice emerges.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there is something that I must say to my people, who stand on the warm threshold which leads into the palace of justice: In the process of gaining our rightful place, we must not be guilty of wrongful deeds. Let us not seek to satisfy our thirst for freedom by drinking from the cup of bitterness and hatred. We must forever conduct our struggle on the high plane of dignity and discipline. We must not allow our creative protest to degenerate into physical violence. Again and again, we must rise to the majestic heights of meeting physical force with soul force.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marvelous new militancy which has engulfed the Negro community must not lead us to a distrust of all white people, for many of our white brothers, as evidenced by their presence here today, have come to realize that their destiny is tied up with our destiny. And they have come to realize that their freedom is inextricably bound to our freedom.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cannot walk alone.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as we walk, we must make the pledge that we shall always march ahead.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cannot turn back.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those who are asking the devotees of civil rights, "When will you be satisfied?" We can never be satisfied as long as the Negro is the victim of the unspeakable horrors of police brutality. We can never be satisfied as long as our bodies, heavy with the fatigue of travel, cannot gain lodging in the motels of the highways and the hotels of the cities. **We cannot be satisfied as long as the negro's basic mobility is from a smaller ghetto to a larger one. We can never be satisfied as long as our children are stripped of their self-hood and robbed of their dignity by signs stating: "For Whites Only."** We cannot be satisfied as long as a Negro in Mississippi cannot vote and a Negro in New York believes he has nothing for which to vote. No, no, we are not satisfied, and we will not be satisfied until "justice rolls down like waters, and righteousness like a mighty stream."1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am not unmindful that some of you have come here out of great trials and tribulations. Some of you have come fresh from narrow jail cells. And some of you have come from areas where your quest -- quest for freedom left you battered by the storms of persecution and staggered by the winds of police brutality. You have been the veterans of creative suffering. Continue to work with the faith that unearned suffering is redemptive. Go back to Mississippi, go back to Alabama, go back to South Carolina, go back to Georgia, go back to Louisiana, go back to the slums and ghettos of our northern cities, knowing that somehow this situation can and will be changed.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not wallow in the valley of despair, I say to you today, my friends.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so even though we face the difficulties of today and tomorrow, I still have a dream. It is a dream deeply rooted in the American dream.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this nation will rise up and live out the true meaning of its creed: "We hold these truths to be self-evident, that all men are created equal."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on the red hills of Georgia, the sons of former slaves and the sons of former slave owners will be able to sit down together at the table of brotherhood.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even the state of Mississippi, a state sweltering with the heat of injustice, sweltering with the heat of oppression, will be transformed into an oasis of freedom and justice.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my four little children will one day live in a nation where they will not be judged by the color of their skin but by the content of their character.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down in Alabama, with its vicious racists, with its governor having his lips dripping with the words of "interposition" and "nullification" -- one day right there in Alabama little black boys and black girls will be able to join hands with little white boys and white girls as sisters and brothers.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a dream that one day every valley shall be exalted, and every hill and mountain shall be made low, the rough places will be made plain, and the crooked places will be made straight; "and the glory of the Lord shall be revealed and all flesh shall see it together."2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our hope, and this is the faith that I go back to the South with.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this faith, we will be able to hew out of the mountain of despair a stone of hope. With this faith, we will be able to transform the jangling discords of our nation into a beautiful symphony of brotherhood. With this faith, we will be able to work together, to pray together, to struggle together, to go to jail together, to stand up for freedom together, knowing that we will be free one 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this will be the day -- this will be the day when all of God's children will be able to sing with new meaning: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My country 'tis of thee, sweet land of liberty, of thee I sing. Land where my fathers died, land of the Pilgrim's pride,    From every mountainside, let freedom 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if America is to be a great nation, this must become true.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so let freedom ring from the prodigious hilltops of New Hampshire.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mighty mountains of New York.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heightening Alleghenies of Pennsylvania.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snow-capped Rockies of Colorado.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the curvaceous slopes of California.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not only that: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Stone Mountain of Georgia.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Lookout Mountain of Tennessee.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freedom ring from every hill and molehill of Mississippi.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every mountainside, let freedom 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when this happens, and when we allow freedom ring, when we let it ring from every village and every hamlet, from every state and every city, we will be able to speed up that day when all of God's children, black men and white men, Jews and Gentiles, Protestants and Catholics, will be able to join hands and sing in the words of the old Negro spiritual: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Free at last! Free at last!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God Almighty, we are free at last!3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 Source audio edited to exclude the content in double red asterisks in the above transcript. Update: The Martin Luther </a:t>
            </a:r>
            <a:r>
              <a:rPr lang="en-US" dirty="0" err="1"/>
              <a:t>KIng</a:t>
            </a:r>
            <a:r>
              <a:rPr lang="en-US" dirty="0"/>
              <a:t>, Jr. Research and Education Institute at Stanford University has audio of the entire </a:t>
            </a:r>
            <a:r>
              <a:rPr lang="en-US" dirty="0" err="1"/>
              <a:t>addresshere</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Amos 5:24 (rendered precisely in The American Standard Version of the Holy Bible)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Isaiah 40:4-5 (King James Version of the Holy Bible). Quotation marks are excluded from part of this moment in the text because King's rendering of Isaiah 40:4 does not precisely follow the KJV version from which he quotes (e.g., "hill" and "mountain" are reversed in the KJV). King's rendering of Isaiah 40:5, however, is precisely quoted from the KJV.</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At: http://</a:t>
            </a:r>
            <a:r>
              <a:rPr lang="en-US" dirty="0" err="1"/>
              <a:t>www.negrospirituals.com</a:t>
            </a:r>
            <a:r>
              <a:rPr lang="en-US" dirty="0"/>
              <a:t>/news-song/</a:t>
            </a:r>
            <a:r>
              <a:rPr lang="en-US" dirty="0" err="1"/>
              <a:t>free_at_last_from.htm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in this database: Martin Luther King, Jr: A Time to Break Silence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Audio Source: Linked directly to: http://</a:t>
            </a:r>
            <a:r>
              <a:rPr lang="en-US" dirty="0" err="1"/>
              <a:t>www.archive.org</a:t>
            </a:r>
            <a:r>
              <a:rPr lang="en-US" dirty="0"/>
              <a:t>/details/</a:t>
            </a:r>
            <a:r>
              <a:rPr lang="en-US" dirty="0" err="1"/>
              <a:t>MLKDream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#1: </a:t>
            </a:r>
            <a:r>
              <a:rPr lang="en-US" dirty="0" err="1"/>
              <a:t>Wikimedia.org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#2 </a:t>
            </a:r>
            <a:r>
              <a:rPr lang="en-US" dirty="0" err="1"/>
              <a:t>Source:.http</a:t>
            </a:r>
            <a:r>
              <a:rPr lang="en-US" dirty="0"/>
              <a:t>://</a:t>
            </a:r>
            <a:r>
              <a:rPr lang="en-US" dirty="0" err="1"/>
              <a:t>www.jfklibrary.org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 #3: Colorized Screenshot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External Link: http://</a:t>
            </a:r>
            <a:r>
              <a:rPr lang="en-US" dirty="0" err="1"/>
              <a:t>www.thekingcenter.org</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Page Updated: 2/14/19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Copyright Status: Text = Restricted, seek permission. Copyright inquiries and permission requests may be directed to: Intellectual Properties Management (IPM), the exclusive licensor of the Estate of Martin Luther King, Jr., Inc. at </a:t>
            </a:r>
            <a:r>
              <a:rPr lang="en-US" dirty="0" err="1"/>
              <a:t>licensing@i-p-m.com</a:t>
            </a:r>
            <a:r>
              <a:rPr lang="en-US" dirty="0"/>
              <a:t> or 404 526-8968.  Image #1 = Public domain ()per data here). Image #2 = Public domain. Image #3 = Fair Use.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 </a:t>
            </a:r>
            <a:r>
              <a:rPr lang="en-MY" sz="1200" kern="1200" dirty="0">
                <a:solidFill>
                  <a:schemeClr val="tx1"/>
                </a:solidFill>
                <a:effectLst/>
                <a:latin typeface="+mn-lt"/>
                <a:ea typeface="+mn-ea"/>
                <a:cs typeface="+mn-cs"/>
              </a:rPr>
              <a:t> am happy to join with you today in what will go down in history as the greatest demonstration for freedom in the history of our nation.</a:t>
            </a:r>
            <a:endParaRPr lang="en-MY" dirty="0">
              <a:effectLst/>
            </a:endParaRPr>
          </a:p>
          <a:p>
            <a:r>
              <a:rPr lang="en-MY" sz="1200" kern="1200" dirty="0">
                <a:solidFill>
                  <a:schemeClr val="tx1"/>
                </a:solidFill>
                <a:effectLst/>
                <a:latin typeface="+mn-lt"/>
                <a:ea typeface="+mn-ea"/>
                <a:cs typeface="+mn-cs"/>
              </a:rPr>
              <a:t>Five score years ago, </a:t>
            </a:r>
            <a:r>
              <a:rPr lang="en-MY" sz="1200" kern="1200" dirty="0">
                <a:solidFill>
                  <a:schemeClr val="tx1"/>
                </a:solidFill>
                <a:effectLst/>
                <a:latin typeface="+mn-lt"/>
                <a:ea typeface="+mn-ea"/>
                <a:cs typeface="+mn-cs"/>
                <a:hlinkClick r:id="rId3"/>
              </a:rPr>
              <a:t>a great American</a:t>
            </a:r>
            <a:r>
              <a:rPr lang="en-MY" sz="1200" kern="1200" dirty="0">
                <a:solidFill>
                  <a:schemeClr val="tx1"/>
                </a:solidFill>
                <a:effectLst/>
                <a:latin typeface="+mn-lt"/>
                <a:ea typeface="+mn-ea"/>
                <a:cs typeface="+mn-cs"/>
              </a:rPr>
              <a:t>, in whose symbolic shadow we stand today, signed the </a:t>
            </a:r>
            <a:r>
              <a:rPr lang="en-MY" sz="1200" kern="1200" dirty="0">
                <a:solidFill>
                  <a:schemeClr val="tx1"/>
                </a:solidFill>
                <a:effectLst/>
                <a:latin typeface="+mn-lt"/>
                <a:ea typeface="+mn-ea"/>
                <a:cs typeface="+mn-cs"/>
                <a:hlinkClick r:id="rId4"/>
              </a:rPr>
              <a:t>Emancipation Proclamation</a:t>
            </a:r>
            <a:r>
              <a:rPr lang="en-MY" sz="1200" kern="1200" dirty="0">
                <a:solidFill>
                  <a:schemeClr val="tx1"/>
                </a:solidFill>
                <a:effectLst/>
                <a:latin typeface="+mn-lt"/>
                <a:ea typeface="+mn-ea"/>
                <a:cs typeface="+mn-cs"/>
              </a:rPr>
              <a:t>. This momentous decree came as a great beacon light of hope to millions of Negro slaves who had been seared in the flames of withering injustice. It came as a joyous daybreak to end the long night of their captivity.</a:t>
            </a:r>
            <a:endParaRPr lang="en-MY" dirty="0">
              <a:effectLst/>
            </a:endParaRPr>
          </a:p>
          <a:p>
            <a:r>
              <a:rPr lang="en-MY" sz="1200" kern="1200" dirty="0">
                <a:solidFill>
                  <a:schemeClr val="tx1"/>
                </a:solidFill>
                <a:effectLst/>
                <a:latin typeface="+mn-lt"/>
                <a:ea typeface="+mn-ea"/>
                <a:cs typeface="+mn-cs"/>
              </a:rPr>
              <a:t>But one hundred years later, the Negro still is not free. One hundred years later, the life of the Negro is still sadly crippled by the manacles of segregation and the chains of discrimination. One hundred years later, the Negro lives on a lonely island of poverty in the midst of a vast ocean of material prosperity. One hundred years later, the Negro is still languished in the corners of American society and finds himself an exile in his own land. And so we've come here today to dramatize a shameful condition.</a:t>
            </a:r>
            <a:endParaRPr lang="en-MY" dirty="0">
              <a:effectLst/>
            </a:endParaRPr>
          </a:p>
          <a:p>
            <a:r>
              <a:rPr lang="en-MY" sz="1200" kern="1200" dirty="0">
                <a:solidFill>
                  <a:schemeClr val="tx1"/>
                </a:solidFill>
                <a:effectLst/>
                <a:latin typeface="+mn-lt"/>
                <a:ea typeface="+mn-ea"/>
                <a:cs typeface="+mn-cs"/>
              </a:rPr>
              <a:t>In a sense we've come to our nation's capital to cash a check. When the architects of our republic wrote the magnificent words of the Constitution and the </a:t>
            </a:r>
            <a:r>
              <a:rPr lang="en-MY" sz="1200" kern="1200" dirty="0">
                <a:solidFill>
                  <a:schemeClr val="tx1"/>
                </a:solidFill>
                <a:effectLst/>
                <a:latin typeface="+mn-lt"/>
                <a:ea typeface="+mn-ea"/>
                <a:cs typeface="+mn-cs"/>
                <a:hlinkClick r:id="rId5"/>
              </a:rPr>
              <a:t>Declaration of Independence</a:t>
            </a:r>
            <a:r>
              <a:rPr lang="en-MY" sz="1200" kern="1200" dirty="0">
                <a:solidFill>
                  <a:schemeClr val="tx1"/>
                </a:solidFill>
                <a:effectLst/>
                <a:latin typeface="+mn-lt"/>
                <a:ea typeface="+mn-ea"/>
                <a:cs typeface="+mn-cs"/>
              </a:rPr>
              <a:t>, they were signing a promissory note to which every American was to fall heir. This note was a promise that all men, yes, black men as well as white men, would be guaranteed the "unalienable Rights" of "Life, Liberty and the pursuit of Happiness." It is obvious today that America has defaulted on this promissory note, insofar as her citizens of </a:t>
            </a:r>
            <a:r>
              <a:rPr lang="en-MY" sz="1200" kern="1200" dirty="0" err="1">
                <a:solidFill>
                  <a:schemeClr val="tx1"/>
                </a:solidFill>
                <a:effectLst/>
                <a:latin typeface="+mn-lt"/>
                <a:ea typeface="+mn-ea"/>
                <a:cs typeface="+mn-cs"/>
              </a:rPr>
              <a:t>color</a:t>
            </a:r>
            <a:r>
              <a:rPr lang="en-MY" sz="1200" kern="1200" dirty="0">
                <a:solidFill>
                  <a:schemeClr val="tx1"/>
                </a:solidFill>
                <a:effectLst/>
                <a:latin typeface="+mn-lt"/>
                <a:ea typeface="+mn-ea"/>
                <a:cs typeface="+mn-cs"/>
              </a:rPr>
              <a:t> are concerned. Instead of </a:t>
            </a:r>
            <a:r>
              <a:rPr lang="en-MY" sz="1200" kern="1200" dirty="0" err="1">
                <a:solidFill>
                  <a:schemeClr val="tx1"/>
                </a:solidFill>
                <a:effectLst/>
                <a:latin typeface="+mn-lt"/>
                <a:ea typeface="+mn-ea"/>
                <a:cs typeface="+mn-cs"/>
              </a:rPr>
              <a:t>honoring</a:t>
            </a:r>
            <a:r>
              <a:rPr lang="en-MY" sz="1200" kern="1200" dirty="0">
                <a:solidFill>
                  <a:schemeClr val="tx1"/>
                </a:solidFill>
                <a:effectLst/>
                <a:latin typeface="+mn-lt"/>
                <a:ea typeface="+mn-ea"/>
                <a:cs typeface="+mn-cs"/>
              </a:rPr>
              <a:t> this sacred obligation, America has given the Negro people a bad check, a check which has come back marked "insufficient funds."</a:t>
            </a:r>
            <a:endParaRPr lang="en-MY" dirty="0">
              <a:effectLst/>
            </a:endParaRPr>
          </a:p>
          <a:p>
            <a:r>
              <a:rPr lang="en-MY" sz="1200" kern="1200" dirty="0">
                <a:solidFill>
                  <a:schemeClr val="tx1"/>
                </a:solidFill>
                <a:effectLst/>
                <a:latin typeface="+mn-lt"/>
                <a:ea typeface="+mn-ea"/>
                <a:cs typeface="+mn-cs"/>
              </a:rPr>
              <a:t>But we refuse to believe that the bank of justice is bankrupt. We refuse to believe that there are insufficient funds in the great vaults of opportunity of this nation. And so, we've come to cash this check, a check that will give us upon demand the riches of freedom and the security of justice.</a:t>
            </a:r>
            <a:endParaRPr lang="en-MY" dirty="0">
              <a:effectLst/>
            </a:endParaRPr>
          </a:p>
          <a:p>
            <a:r>
              <a:rPr lang="en-MY" sz="1200" kern="1200" dirty="0">
                <a:solidFill>
                  <a:schemeClr val="tx1"/>
                </a:solidFill>
                <a:effectLst/>
                <a:latin typeface="+mn-lt"/>
                <a:ea typeface="+mn-ea"/>
                <a:cs typeface="+mn-cs"/>
              </a:rPr>
              <a:t>We have also come to this hallowed spot to remind America of the fierce urgency of Now. This is no time to engage in the luxury of cooling off or to take the tranquilizing drug of gradualism. Now is the time to make real the promises of democracy. Now is the time to rise from the dark and desolate valley of segregation to the sunlit path of racial justice. Now is the time to lift our nation from the </a:t>
            </a:r>
            <a:r>
              <a:rPr lang="en-MY" sz="1200" kern="1200" dirty="0" err="1">
                <a:solidFill>
                  <a:schemeClr val="tx1"/>
                </a:solidFill>
                <a:effectLst/>
                <a:latin typeface="+mn-lt"/>
                <a:ea typeface="+mn-ea"/>
                <a:cs typeface="+mn-cs"/>
              </a:rPr>
              <a:t>quicksands</a:t>
            </a:r>
            <a:r>
              <a:rPr lang="en-MY" sz="1200" kern="1200" dirty="0">
                <a:solidFill>
                  <a:schemeClr val="tx1"/>
                </a:solidFill>
                <a:effectLst/>
                <a:latin typeface="+mn-lt"/>
                <a:ea typeface="+mn-ea"/>
                <a:cs typeface="+mn-cs"/>
              </a:rPr>
              <a:t> of racial injustice to the solid rock of brotherhood. Now is the time to make justice a reality for all of God's children.</a:t>
            </a:r>
            <a:endParaRPr lang="en-MY" dirty="0">
              <a:effectLst/>
            </a:endParaRPr>
          </a:p>
          <a:p>
            <a:r>
              <a:rPr lang="en-MY" sz="1200" kern="1200" dirty="0">
                <a:solidFill>
                  <a:schemeClr val="tx1"/>
                </a:solidFill>
                <a:effectLst/>
                <a:latin typeface="+mn-lt"/>
                <a:ea typeface="+mn-ea"/>
                <a:cs typeface="+mn-cs"/>
              </a:rPr>
              <a:t>It would be fatal for the nation to overlook the urgency of the moment. This sweltering summer of the Negro's legitimate discontent will not pass until there is an invigorating autumn of freedom and equality. Nineteen sixty-three is not an end, but a beginning. And those who hope that the Negro needed to blow off steam and will now be content will have a rude awakening if the nation returns to business as usual. And there will be neither rest nor </a:t>
            </a:r>
            <a:r>
              <a:rPr lang="en-MY" sz="1200" kern="1200" dirty="0" err="1">
                <a:solidFill>
                  <a:schemeClr val="tx1"/>
                </a:solidFill>
                <a:effectLst/>
                <a:latin typeface="+mn-lt"/>
                <a:ea typeface="+mn-ea"/>
                <a:cs typeface="+mn-cs"/>
              </a:rPr>
              <a:t>tranquility</a:t>
            </a:r>
            <a:r>
              <a:rPr lang="en-MY" sz="1200" kern="1200" dirty="0">
                <a:solidFill>
                  <a:schemeClr val="tx1"/>
                </a:solidFill>
                <a:effectLst/>
                <a:latin typeface="+mn-lt"/>
                <a:ea typeface="+mn-ea"/>
                <a:cs typeface="+mn-cs"/>
              </a:rPr>
              <a:t> in America until the Negro is granted his citizenship rights. The whirlwinds of revolt will continue to shake the foundations of our nation until the bright day of justice emerges.</a:t>
            </a:r>
            <a:endParaRPr lang="en-MY" dirty="0">
              <a:effectLst/>
            </a:endParaRPr>
          </a:p>
          <a:p>
            <a:r>
              <a:rPr lang="en-MY" sz="1200" kern="1200" dirty="0">
                <a:solidFill>
                  <a:schemeClr val="tx1"/>
                </a:solidFill>
                <a:effectLst/>
                <a:latin typeface="+mn-lt"/>
                <a:ea typeface="+mn-ea"/>
                <a:cs typeface="+mn-cs"/>
              </a:rPr>
              <a:t>But there is something that I must say to my people, who stand on the warm threshold which leads into the palace of justice: In the process of gaining our rightful place, we must not be guilty of wrongful deeds. Let us not seek to satisfy our thirst for freedom by drinking from the cup of bitterness and hatred. We must forever conduct our struggle on the high plane of dignity and discipline. We must not allow our creative protest to degenerate into physical violence. Again and again, we must rise to the majestic heights of meeting physical force with soul force.</a:t>
            </a:r>
            <a:endParaRPr lang="en-MY" dirty="0">
              <a:effectLst/>
            </a:endParaRPr>
          </a:p>
          <a:p>
            <a:r>
              <a:rPr lang="en-MY" sz="1200" kern="1200" dirty="0">
                <a:solidFill>
                  <a:schemeClr val="tx1"/>
                </a:solidFill>
                <a:effectLst/>
                <a:latin typeface="+mn-lt"/>
                <a:ea typeface="+mn-ea"/>
                <a:cs typeface="+mn-cs"/>
              </a:rPr>
              <a:t>The </a:t>
            </a:r>
            <a:r>
              <a:rPr lang="en-MY" sz="1200" kern="1200" dirty="0" err="1">
                <a:solidFill>
                  <a:schemeClr val="tx1"/>
                </a:solidFill>
                <a:effectLst/>
                <a:latin typeface="+mn-lt"/>
                <a:ea typeface="+mn-ea"/>
                <a:cs typeface="+mn-cs"/>
              </a:rPr>
              <a:t>marvelous</a:t>
            </a:r>
            <a:r>
              <a:rPr lang="en-MY" sz="1200" kern="1200" dirty="0">
                <a:solidFill>
                  <a:schemeClr val="tx1"/>
                </a:solidFill>
                <a:effectLst/>
                <a:latin typeface="+mn-lt"/>
                <a:ea typeface="+mn-ea"/>
                <a:cs typeface="+mn-cs"/>
              </a:rPr>
              <a:t> new militancy which has engulfed the Negro community must not lead us to a distrust of all white people, for many of our white brothers, as evidenced by their presence here today, have come to realize that their destiny is tied up with our destiny. And they have come to realize that their freedom is inextricably bound to our freedom. </a:t>
            </a:r>
            <a:endParaRPr lang="en-MY" dirty="0">
              <a:effectLst/>
            </a:endParaRPr>
          </a:p>
          <a:p>
            <a:r>
              <a:rPr lang="en-MY" sz="1200" kern="1200" dirty="0">
                <a:solidFill>
                  <a:schemeClr val="tx1"/>
                </a:solidFill>
                <a:effectLst/>
                <a:latin typeface="+mn-lt"/>
                <a:ea typeface="+mn-ea"/>
                <a:cs typeface="+mn-cs"/>
              </a:rPr>
              <a:t>We cannot walk alone.</a:t>
            </a:r>
            <a:endParaRPr lang="en-MY" dirty="0">
              <a:effectLst/>
            </a:endParaRPr>
          </a:p>
          <a:p>
            <a:r>
              <a:rPr lang="en-MY" sz="1200" kern="1200" dirty="0">
                <a:solidFill>
                  <a:schemeClr val="tx1"/>
                </a:solidFill>
                <a:effectLst/>
                <a:latin typeface="+mn-lt"/>
                <a:ea typeface="+mn-ea"/>
                <a:cs typeface="+mn-cs"/>
              </a:rPr>
              <a:t>And as we walk, we must make the pledge that we shall always march ahead.</a:t>
            </a:r>
            <a:endParaRPr lang="en-MY" dirty="0">
              <a:effectLst/>
            </a:endParaRPr>
          </a:p>
          <a:p>
            <a:r>
              <a:rPr lang="en-MY" sz="1200" kern="1200" dirty="0">
                <a:solidFill>
                  <a:schemeClr val="tx1"/>
                </a:solidFill>
                <a:effectLst/>
                <a:latin typeface="+mn-lt"/>
                <a:ea typeface="+mn-ea"/>
                <a:cs typeface="+mn-cs"/>
              </a:rPr>
              <a:t>We cannot turn back.</a:t>
            </a:r>
            <a:endParaRPr lang="en-MY" dirty="0">
              <a:effectLst/>
            </a:endParaRPr>
          </a:p>
          <a:p>
            <a:r>
              <a:rPr lang="en-MY" sz="1200" kern="1200" dirty="0">
                <a:solidFill>
                  <a:schemeClr val="tx1"/>
                </a:solidFill>
                <a:effectLst/>
                <a:latin typeface="+mn-lt"/>
                <a:ea typeface="+mn-ea"/>
                <a:cs typeface="+mn-cs"/>
              </a:rPr>
              <a:t>There are those who are asking the devotees of civil rights, "When will you be satisfied?" We can never be satisfied as long as the Negro is the victim of the unspeakable horrors of police brutality. We can never be satisfied as long as our bodies, heavy with the fatigue of travel, cannot gain lodging in the motels of the highways and the hotels of the cities. </a:t>
            </a:r>
            <a:r>
              <a:rPr lang="en-MY" sz="1200" b="1" kern="1200" dirty="0">
                <a:solidFill>
                  <a:schemeClr val="tx1"/>
                </a:solidFill>
                <a:effectLst/>
                <a:latin typeface="+mn-lt"/>
                <a:ea typeface="+mn-ea"/>
                <a:cs typeface="+mn-cs"/>
              </a:rPr>
              <a:t>**</a:t>
            </a:r>
            <a:r>
              <a:rPr lang="en-MY" sz="1200" kern="1200" dirty="0">
                <a:solidFill>
                  <a:schemeClr val="tx1"/>
                </a:solidFill>
                <a:effectLst/>
                <a:latin typeface="+mn-lt"/>
                <a:ea typeface="+mn-ea"/>
                <a:cs typeface="+mn-cs"/>
              </a:rPr>
              <a:t>We cannot be satisfied as long as the negro's basic mobility is from a smaller ghetto to a larger one. We can never be satisfied as long as our children are stripped of their self-hood and robbed of their dignity by signs stating: "For Whites Only."</a:t>
            </a:r>
            <a:r>
              <a:rPr lang="en-MY" sz="1200" b="1" kern="1200" dirty="0">
                <a:solidFill>
                  <a:schemeClr val="tx1"/>
                </a:solidFill>
                <a:effectLst/>
                <a:latin typeface="+mn-lt"/>
                <a:ea typeface="+mn-ea"/>
                <a:cs typeface="+mn-cs"/>
              </a:rPr>
              <a:t>**</a:t>
            </a:r>
            <a:r>
              <a:rPr lang="en-MY" sz="1200" kern="1200" dirty="0">
                <a:solidFill>
                  <a:schemeClr val="tx1"/>
                </a:solidFill>
                <a:effectLst/>
                <a:latin typeface="+mn-lt"/>
                <a:ea typeface="+mn-ea"/>
                <a:cs typeface="+mn-cs"/>
              </a:rPr>
              <a:t> We cannot be satisfied as long as a Negro in Mississippi cannot vote and a Negro in New York believes he has nothing for which to vote. No, no, we are not satisfied, and we will not be satisfied until "justice rolls down like waters, and righteousness like a mighty stream."</a:t>
            </a:r>
            <a:r>
              <a:rPr lang="en-MY" sz="1200" b="1" kern="1200" baseline="30000" dirty="0">
                <a:solidFill>
                  <a:schemeClr val="tx1"/>
                </a:solidFill>
                <a:effectLst/>
                <a:latin typeface="+mn-lt"/>
                <a:ea typeface="+mn-ea"/>
                <a:cs typeface="+mn-cs"/>
              </a:rPr>
              <a:t>1</a:t>
            </a:r>
            <a:endParaRPr lang="en-MY" dirty="0">
              <a:effectLst/>
            </a:endParaRPr>
          </a:p>
          <a:p>
            <a:r>
              <a:rPr lang="en-MY" sz="1200" kern="1200" dirty="0">
                <a:solidFill>
                  <a:schemeClr val="tx1"/>
                </a:solidFill>
                <a:effectLst/>
                <a:latin typeface="+mn-lt"/>
                <a:ea typeface="+mn-ea"/>
                <a:cs typeface="+mn-cs"/>
              </a:rPr>
              <a:t>I am not unmindful that some of you have come here out of great trials and tribulations. Some of you have come fresh from narrow jail cells. And some of you have come from areas where your quest -- quest for freedom left you battered by the storms of persecution and staggered by the winds of police brutality. You have been the veterans of creative suffering. Continue to work with the faith that unearned suffering is redemptive. Go back to Mississippi, go back to Alabama, go back to South Carolina, go back to Georgia, go back to Louisiana, go back to the slums and ghettos of our northern cities, knowing that somehow this situation can and will be changed. </a:t>
            </a:r>
            <a:endParaRPr lang="en-MY" dirty="0">
              <a:effectLst/>
            </a:endParaRPr>
          </a:p>
          <a:p>
            <a:r>
              <a:rPr lang="en-MY" sz="1200" kern="1200" dirty="0">
                <a:solidFill>
                  <a:schemeClr val="tx1"/>
                </a:solidFill>
                <a:effectLst/>
                <a:latin typeface="+mn-lt"/>
                <a:ea typeface="+mn-ea"/>
                <a:cs typeface="+mn-cs"/>
              </a:rPr>
              <a:t>Let us not wallow in the valley of despair, I say to you today, my friends.</a:t>
            </a:r>
            <a:endParaRPr lang="en-MY" dirty="0">
              <a:effectLst/>
            </a:endParaRPr>
          </a:p>
          <a:p>
            <a:r>
              <a:rPr lang="en-MY" sz="1200" kern="1200" dirty="0">
                <a:solidFill>
                  <a:schemeClr val="tx1"/>
                </a:solidFill>
                <a:effectLst/>
                <a:latin typeface="+mn-lt"/>
                <a:ea typeface="+mn-ea"/>
                <a:cs typeface="+mn-cs"/>
              </a:rPr>
              <a:t>And so even though we face the difficulties of today and tomorrow, I still have a dream. It is a dream deeply rooted in the American dream.</a:t>
            </a:r>
            <a:endParaRPr lang="en-MY" dirty="0">
              <a:effectLst/>
            </a:endParaRPr>
          </a:p>
          <a:p>
            <a:r>
              <a:rPr lang="en-MY" sz="1200" kern="1200" dirty="0">
                <a:solidFill>
                  <a:schemeClr val="tx1"/>
                </a:solidFill>
                <a:effectLst/>
                <a:latin typeface="+mn-lt"/>
                <a:ea typeface="+mn-ea"/>
                <a:cs typeface="+mn-cs"/>
              </a:rPr>
              <a:t>I have a dream that one day this nation will rise up and live out the true meaning of its creed: "We hold these truths to be self-evident, that all men are created equal."</a:t>
            </a:r>
            <a:endParaRPr lang="en-MY" dirty="0">
              <a:effectLst/>
            </a:endParaRPr>
          </a:p>
          <a:p>
            <a:r>
              <a:rPr lang="en-MY" sz="1200" kern="1200" dirty="0">
                <a:solidFill>
                  <a:schemeClr val="tx1"/>
                </a:solidFill>
                <a:effectLst/>
                <a:latin typeface="+mn-lt"/>
                <a:ea typeface="+mn-ea"/>
                <a:cs typeface="+mn-cs"/>
              </a:rPr>
              <a:t>I have a dream that one day on the red hills of Georgia, the sons of former slaves and the sons of former slave owners will be able to sit down together at the table of brotherhood.</a:t>
            </a:r>
            <a:endParaRPr lang="en-MY" dirty="0">
              <a:effectLst/>
            </a:endParaRPr>
          </a:p>
          <a:p>
            <a:r>
              <a:rPr lang="en-MY" sz="1200" kern="1200" dirty="0">
                <a:solidFill>
                  <a:schemeClr val="tx1"/>
                </a:solidFill>
                <a:effectLst/>
                <a:latin typeface="+mn-lt"/>
                <a:ea typeface="+mn-ea"/>
                <a:cs typeface="+mn-cs"/>
              </a:rPr>
              <a:t>I have a dream that one day even the state of Mississippi, a state sweltering with the heat of injustice, sweltering with the heat of oppression, will be transformed into an oasis of freedom and justice.</a:t>
            </a:r>
            <a:endParaRPr lang="en-MY" dirty="0">
              <a:effectLst/>
            </a:endParaRPr>
          </a:p>
          <a:p>
            <a:r>
              <a:rPr lang="en-MY" sz="1200" kern="1200" dirty="0">
                <a:solidFill>
                  <a:schemeClr val="tx1"/>
                </a:solidFill>
                <a:effectLst/>
                <a:latin typeface="+mn-lt"/>
                <a:ea typeface="+mn-ea"/>
                <a:cs typeface="+mn-cs"/>
              </a:rPr>
              <a:t>I have a dream that my four little children will one day live in a nation where they will not be judged by the </a:t>
            </a:r>
            <a:r>
              <a:rPr lang="en-MY" sz="1200" kern="1200" dirty="0" err="1">
                <a:solidFill>
                  <a:schemeClr val="tx1"/>
                </a:solidFill>
                <a:effectLst/>
                <a:latin typeface="+mn-lt"/>
                <a:ea typeface="+mn-ea"/>
                <a:cs typeface="+mn-cs"/>
              </a:rPr>
              <a:t>color</a:t>
            </a:r>
            <a:r>
              <a:rPr lang="en-MY" sz="1200" kern="1200" dirty="0">
                <a:solidFill>
                  <a:schemeClr val="tx1"/>
                </a:solidFill>
                <a:effectLst/>
                <a:latin typeface="+mn-lt"/>
                <a:ea typeface="+mn-ea"/>
                <a:cs typeface="+mn-cs"/>
              </a:rPr>
              <a:t> of their skin but by the content of their character. </a:t>
            </a:r>
            <a:endParaRPr lang="en-MY" dirty="0">
              <a:effectLst/>
            </a:endParaRPr>
          </a:p>
          <a:p>
            <a:r>
              <a:rPr lang="en-MY" sz="1200" kern="1200" dirty="0">
                <a:solidFill>
                  <a:schemeClr val="tx1"/>
                </a:solidFill>
                <a:effectLst/>
                <a:latin typeface="+mn-lt"/>
                <a:ea typeface="+mn-ea"/>
                <a:cs typeface="+mn-cs"/>
              </a:rPr>
              <a:t>I have a </a:t>
            </a:r>
            <a:r>
              <a:rPr lang="en-MY" sz="1200" i="1" kern="1200" dirty="0">
                <a:solidFill>
                  <a:schemeClr val="tx1"/>
                </a:solidFill>
                <a:effectLst/>
                <a:latin typeface="+mn-lt"/>
                <a:ea typeface="+mn-ea"/>
                <a:cs typeface="+mn-cs"/>
              </a:rPr>
              <a:t>dream</a:t>
            </a:r>
            <a:r>
              <a:rPr lang="en-MY" sz="1200" kern="1200" dirty="0">
                <a:solidFill>
                  <a:schemeClr val="tx1"/>
                </a:solidFill>
                <a:effectLst/>
                <a:latin typeface="+mn-lt"/>
                <a:ea typeface="+mn-ea"/>
                <a:cs typeface="+mn-cs"/>
              </a:rPr>
              <a:t> today!</a:t>
            </a:r>
            <a:endParaRPr lang="en-MY" dirty="0">
              <a:effectLst/>
            </a:endParaRPr>
          </a:p>
          <a:p>
            <a:r>
              <a:rPr lang="en-MY" sz="1200" kern="1200" dirty="0">
                <a:solidFill>
                  <a:schemeClr val="tx1"/>
                </a:solidFill>
                <a:effectLst/>
                <a:latin typeface="+mn-lt"/>
                <a:ea typeface="+mn-ea"/>
                <a:cs typeface="+mn-cs"/>
              </a:rPr>
              <a:t>I have a dream that one day, </a:t>
            </a:r>
            <a:r>
              <a:rPr lang="en-MY" sz="1200" i="0" kern="1200" dirty="0">
                <a:solidFill>
                  <a:schemeClr val="tx1"/>
                </a:solidFill>
                <a:effectLst/>
                <a:latin typeface="+mn-lt"/>
                <a:ea typeface="+mn-ea"/>
                <a:cs typeface="+mn-cs"/>
              </a:rPr>
              <a:t>do</a:t>
            </a:r>
            <a:r>
              <a:rPr lang="en-MY" sz="1200" kern="1200" dirty="0">
                <a:solidFill>
                  <a:schemeClr val="tx1"/>
                </a:solidFill>
                <a:effectLst/>
                <a:latin typeface="+mn-lt"/>
                <a:ea typeface="+mn-ea"/>
                <a:cs typeface="+mn-cs"/>
              </a:rPr>
              <a:t>wn in Alabama, with its vicious racists, with its governor having his lips dripping with the words of "interposition" and "nullification" -- one day right there in Alabama little black boys and black girls will be able to join hands with little white boys and white girls as sisters and brothers.</a:t>
            </a:r>
            <a:endParaRPr lang="en-MY" dirty="0">
              <a:effectLst/>
            </a:endParaRPr>
          </a:p>
          <a:p>
            <a:r>
              <a:rPr lang="en-MY" sz="1200" kern="1200" dirty="0">
                <a:solidFill>
                  <a:schemeClr val="tx1"/>
                </a:solidFill>
                <a:effectLst/>
                <a:latin typeface="+mn-lt"/>
                <a:ea typeface="+mn-ea"/>
                <a:cs typeface="+mn-cs"/>
              </a:rPr>
              <a:t>I have a </a:t>
            </a:r>
            <a:r>
              <a:rPr lang="en-MY" sz="1200" i="1" kern="1200" dirty="0">
                <a:solidFill>
                  <a:schemeClr val="tx1"/>
                </a:solidFill>
                <a:effectLst/>
                <a:latin typeface="+mn-lt"/>
                <a:ea typeface="+mn-ea"/>
                <a:cs typeface="+mn-cs"/>
              </a:rPr>
              <a:t>dream</a:t>
            </a:r>
            <a:r>
              <a:rPr lang="en-MY" sz="1200" kern="1200" dirty="0">
                <a:solidFill>
                  <a:schemeClr val="tx1"/>
                </a:solidFill>
                <a:effectLst/>
                <a:latin typeface="+mn-lt"/>
                <a:ea typeface="+mn-ea"/>
                <a:cs typeface="+mn-cs"/>
              </a:rPr>
              <a:t> today!</a:t>
            </a:r>
            <a:endParaRPr lang="en-MY" dirty="0">
              <a:effectLst/>
            </a:endParaRPr>
          </a:p>
          <a:p>
            <a:r>
              <a:rPr lang="en-MY" sz="1200" kern="1200" dirty="0">
                <a:solidFill>
                  <a:schemeClr val="tx1"/>
                </a:solidFill>
                <a:effectLst/>
                <a:latin typeface="+mn-lt"/>
                <a:ea typeface="+mn-ea"/>
                <a:cs typeface="+mn-cs"/>
              </a:rPr>
              <a:t>I have a dream that one day every valley shall be exalted, and every hill and mountain shall be made low, the rough places will be made plain, and the crooked places will be made straight; "and the glory of the Lord shall be revealed and all flesh shall see it together."</a:t>
            </a:r>
            <a:r>
              <a:rPr lang="en-MY" sz="1200" b="1" kern="1200" baseline="30000" dirty="0">
                <a:solidFill>
                  <a:schemeClr val="tx1"/>
                </a:solidFill>
                <a:effectLst/>
                <a:latin typeface="+mn-lt"/>
                <a:ea typeface="+mn-ea"/>
                <a:cs typeface="+mn-cs"/>
              </a:rPr>
              <a:t>2</a:t>
            </a:r>
            <a:endParaRPr lang="en-MY" dirty="0">
              <a:effectLst/>
            </a:endParaRPr>
          </a:p>
          <a:p>
            <a:r>
              <a:rPr lang="en-MY" sz="1200" kern="1200" dirty="0">
                <a:solidFill>
                  <a:schemeClr val="tx1"/>
                </a:solidFill>
                <a:effectLst/>
                <a:latin typeface="+mn-lt"/>
                <a:ea typeface="+mn-ea"/>
                <a:cs typeface="+mn-cs"/>
              </a:rPr>
              <a:t>This is our hope, and this is the faith that I go back to the South with.</a:t>
            </a:r>
            <a:endParaRPr lang="en-MY" dirty="0">
              <a:effectLst/>
            </a:endParaRPr>
          </a:p>
          <a:p>
            <a:r>
              <a:rPr lang="en-MY" sz="1200" kern="1200" dirty="0">
                <a:solidFill>
                  <a:schemeClr val="tx1"/>
                </a:solidFill>
                <a:effectLst/>
                <a:latin typeface="+mn-lt"/>
                <a:ea typeface="+mn-ea"/>
                <a:cs typeface="+mn-cs"/>
              </a:rPr>
              <a:t>With this faith, we will be able to hew out of the mountain of despair a stone of hope. With this faith, we will be able to transform the jangling discords of our nation into a beautiful symphony of brotherhood. With this faith, we will be able to work together, to pray together, to struggle together, to go to jail together, to stand up for freedom together, knowing that we will be free one day.</a:t>
            </a:r>
            <a:endParaRPr lang="en-MY" dirty="0">
              <a:effectLst/>
            </a:endParaRPr>
          </a:p>
          <a:p>
            <a:r>
              <a:rPr lang="en-MY" sz="1200" kern="1200" dirty="0">
                <a:solidFill>
                  <a:schemeClr val="tx1"/>
                </a:solidFill>
                <a:effectLst/>
                <a:latin typeface="+mn-lt"/>
                <a:ea typeface="+mn-ea"/>
                <a:cs typeface="+mn-cs"/>
              </a:rPr>
              <a:t>And this will be the day -- this will be the day when all of God's children will be able to sing with new meaning:</a:t>
            </a:r>
            <a:endParaRPr lang="en-MY" dirty="0">
              <a:effectLst/>
            </a:endParaRPr>
          </a:p>
          <a:p>
            <a:r>
              <a:rPr lang="en-MY" sz="1200" i="1" kern="1200" dirty="0">
                <a:solidFill>
                  <a:schemeClr val="tx1"/>
                </a:solidFill>
                <a:effectLst/>
                <a:latin typeface="+mn-lt"/>
                <a:ea typeface="+mn-ea"/>
                <a:cs typeface="+mn-cs"/>
              </a:rPr>
              <a:t>My country 'tis of thee, sweet land of liberty, of thee I sing. Land where my fathers died, land of the Pilgrim's pride,    From every mountainside, let freedom ring!</a:t>
            </a:r>
            <a:endParaRPr lang="en-MY" dirty="0">
              <a:effectLst/>
            </a:endParaRPr>
          </a:p>
          <a:p>
            <a:r>
              <a:rPr lang="en-MY" sz="1200" kern="1200" dirty="0">
                <a:solidFill>
                  <a:schemeClr val="tx1"/>
                </a:solidFill>
                <a:effectLst/>
                <a:latin typeface="+mn-lt"/>
                <a:ea typeface="+mn-ea"/>
                <a:cs typeface="+mn-cs"/>
              </a:rPr>
              <a:t>And if America is to be a great nation, this must become true. </a:t>
            </a:r>
            <a:endParaRPr lang="en-MY" dirty="0">
              <a:effectLst/>
            </a:endParaRPr>
          </a:p>
          <a:p>
            <a:r>
              <a:rPr lang="en-MY" sz="1200" kern="1200" dirty="0">
                <a:solidFill>
                  <a:schemeClr val="tx1"/>
                </a:solidFill>
                <a:effectLst/>
                <a:latin typeface="+mn-lt"/>
                <a:ea typeface="+mn-ea"/>
                <a:cs typeface="+mn-cs"/>
              </a:rPr>
              <a:t>And so let freedom ring from the prodigious hilltops of New Hampshire.</a:t>
            </a:r>
            <a:endParaRPr lang="en-MY" dirty="0">
              <a:effectLst/>
            </a:endParaRPr>
          </a:p>
          <a:p>
            <a:r>
              <a:rPr lang="en-MY" sz="1200" kern="1200" dirty="0">
                <a:solidFill>
                  <a:schemeClr val="tx1"/>
                </a:solidFill>
                <a:effectLst/>
                <a:latin typeface="+mn-lt"/>
                <a:ea typeface="+mn-ea"/>
                <a:cs typeface="+mn-cs"/>
              </a:rPr>
              <a:t>Let freedom ring from the mighty mountains of New York.</a:t>
            </a:r>
            <a:endParaRPr lang="en-MY" dirty="0">
              <a:effectLst/>
            </a:endParaRPr>
          </a:p>
          <a:p>
            <a:r>
              <a:rPr lang="en-MY" sz="1200" kern="1200" dirty="0">
                <a:solidFill>
                  <a:schemeClr val="tx1"/>
                </a:solidFill>
                <a:effectLst/>
                <a:latin typeface="+mn-lt"/>
                <a:ea typeface="+mn-ea"/>
                <a:cs typeface="+mn-cs"/>
              </a:rPr>
              <a:t>Let freedom ring from the heightening Alleghenies of Pennsylvania. </a:t>
            </a:r>
            <a:endParaRPr lang="en-MY" dirty="0">
              <a:effectLst/>
            </a:endParaRPr>
          </a:p>
          <a:p>
            <a:r>
              <a:rPr lang="en-MY" sz="1200" kern="1200" dirty="0">
                <a:solidFill>
                  <a:schemeClr val="tx1"/>
                </a:solidFill>
                <a:effectLst/>
                <a:latin typeface="+mn-lt"/>
                <a:ea typeface="+mn-ea"/>
                <a:cs typeface="+mn-cs"/>
              </a:rPr>
              <a:t>Let freedom ring from the snow-capped Rockies of Colorado.</a:t>
            </a:r>
            <a:endParaRPr lang="en-MY" dirty="0">
              <a:effectLst/>
            </a:endParaRPr>
          </a:p>
          <a:p>
            <a:r>
              <a:rPr lang="en-MY" sz="1200" kern="1200" dirty="0">
                <a:solidFill>
                  <a:schemeClr val="tx1"/>
                </a:solidFill>
                <a:effectLst/>
                <a:latin typeface="+mn-lt"/>
                <a:ea typeface="+mn-ea"/>
                <a:cs typeface="+mn-cs"/>
              </a:rPr>
              <a:t>Let freedom ring from the curvaceous slopes of California.</a:t>
            </a:r>
            <a:endParaRPr lang="en-MY" dirty="0">
              <a:effectLst/>
            </a:endParaRPr>
          </a:p>
          <a:p>
            <a:r>
              <a:rPr lang="en-MY" sz="1200" kern="1200" dirty="0">
                <a:solidFill>
                  <a:schemeClr val="tx1"/>
                </a:solidFill>
                <a:effectLst/>
                <a:latin typeface="+mn-lt"/>
                <a:ea typeface="+mn-ea"/>
                <a:cs typeface="+mn-cs"/>
              </a:rPr>
              <a:t>But not only that:</a:t>
            </a:r>
            <a:endParaRPr lang="en-MY" dirty="0">
              <a:effectLst/>
            </a:endParaRPr>
          </a:p>
          <a:p>
            <a:r>
              <a:rPr lang="en-MY" sz="1200" kern="1200" dirty="0">
                <a:solidFill>
                  <a:schemeClr val="tx1"/>
                </a:solidFill>
                <a:effectLst/>
                <a:latin typeface="+mn-lt"/>
                <a:ea typeface="+mn-ea"/>
                <a:cs typeface="+mn-cs"/>
              </a:rPr>
              <a:t>Let freedom ring from Stone Mountain of Georgia.</a:t>
            </a:r>
            <a:endParaRPr lang="en-MY" dirty="0">
              <a:effectLst/>
            </a:endParaRPr>
          </a:p>
          <a:p>
            <a:r>
              <a:rPr lang="en-MY" sz="1200" kern="1200" dirty="0">
                <a:solidFill>
                  <a:schemeClr val="tx1"/>
                </a:solidFill>
                <a:effectLst/>
                <a:latin typeface="+mn-lt"/>
                <a:ea typeface="+mn-ea"/>
                <a:cs typeface="+mn-cs"/>
              </a:rPr>
              <a:t>Let freedom ring from Lookout Mountain of Tennessee.</a:t>
            </a:r>
            <a:endParaRPr lang="en-MY" dirty="0">
              <a:effectLst/>
            </a:endParaRPr>
          </a:p>
          <a:p>
            <a:r>
              <a:rPr lang="en-MY" sz="1200" kern="1200" dirty="0">
                <a:solidFill>
                  <a:schemeClr val="tx1"/>
                </a:solidFill>
                <a:effectLst/>
                <a:latin typeface="+mn-lt"/>
                <a:ea typeface="+mn-ea"/>
                <a:cs typeface="+mn-cs"/>
              </a:rPr>
              <a:t>Let freedom ring from every hill and molehill of Mississippi.</a:t>
            </a:r>
            <a:endParaRPr lang="en-MY" dirty="0">
              <a:effectLst/>
            </a:endParaRPr>
          </a:p>
          <a:p>
            <a:r>
              <a:rPr lang="en-MY" sz="1200" kern="1200" dirty="0">
                <a:solidFill>
                  <a:schemeClr val="tx1"/>
                </a:solidFill>
                <a:effectLst/>
                <a:latin typeface="+mn-lt"/>
                <a:ea typeface="+mn-ea"/>
                <a:cs typeface="+mn-cs"/>
              </a:rPr>
              <a:t>From every mountainside, let freedom ring.</a:t>
            </a:r>
            <a:endParaRPr lang="en-MY" dirty="0">
              <a:effectLst/>
            </a:endParaRPr>
          </a:p>
          <a:p>
            <a:r>
              <a:rPr lang="en-MY" sz="1200" kern="1200" dirty="0">
                <a:solidFill>
                  <a:schemeClr val="tx1"/>
                </a:solidFill>
                <a:effectLst/>
                <a:latin typeface="+mn-lt"/>
                <a:ea typeface="+mn-ea"/>
                <a:cs typeface="+mn-cs"/>
              </a:rPr>
              <a:t>And when this happens, and when we allow freedom ring, when we let it ring from every village and every hamlet, from every state and every city, we will be able to speed up that day when </a:t>
            </a:r>
            <a:r>
              <a:rPr lang="en-MY" sz="1200" i="1" kern="1200" dirty="0">
                <a:solidFill>
                  <a:schemeClr val="tx1"/>
                </a:solidFill>
                <a:effectLst/>
                <a:latin typeface="+mn-lt"/>
                <a:ea typeface="+mn-ea"/>
                <a:cs typeface="+mn-cs"/>
              </a:rPr>
              <a:t>all</a:t>
            </a:r>
            <a:r>
              <a:rPr lang="en-MY" sz="1200" kern="1200" dirty="0">
                <a:solidFill>
                  <a:schemeClr val="tx1"/>
                </a:solidFill>
                <a:effectLst/>
                <a:latin typeface="+mn-lt"/>
                <a:ea typeface="+mn-ea"/>
                <a:cs typeface="+mn-cs"/>
              </a:rPr>
              <a:t> of God's children, black men and white men, Jews and Gentiles, Protestants and Catholics, will be able to join hands and sing in the words of the old Negro spiritual:</a:t>
            </a:r>
            <a:endParaRPr lang="en-MY" dirty="0">
              <a:effectLst/>
            </a:endParaRPr>
          </a:p>
          <a:p>
            <a:r>
              <a:rPr lang="en-MY" sz="1200" i="1" kern="1200" dirty="0">
                <a:solidFill>
                  <a:schemeClr val="tx1"/>
                </a:solidFill>
                <a:effectLst/>
                <a:latin typeface="+mn-lt"/>
                <a:ea typeface="+mn-ea"/>
                <a:cs typeface="+mn-cs"/>
              </a:rPr>
              <a:t>Free at last! Free at last!</a:t>
            </a:r>
            <a:endParaRPr lang="en-MY" dirty="0">
              <a:effectLst/>
            </a:endParaRPr>
          </a:p>
          <a:p>
            <a:r>
              <a:rPr lang="en-MY" sz="1200" i="1" kern="1200" dirty="0">
                <a:solidFill>
                  <a:schemeClr val="tx1"/>
                </a:solidFill>
                <a:effectLst/>
                <a:latin typeface="+mn-lt"/>
                <a:ea typeface="+mn-ea"/>
                <a:cs typeface="+mn-cs"/>
              </a:rPr>
              <a:t>Thank God Almighty, we are free at last!</a:t>
            </a:r>
            <a:r>
              <a:rPr lang="en-MY" sz="1200" b="1" kern="1200" baseline="30000" dirty="0">
                <a:solidFill>
                  <a:schemeClr val="tx1"/>
                </a:solidFill>
                <a:effectLst/>
                <a:latin typeface="+mn-lt"/>
                <a:ea typeface="+mn-ea"/>
                <a:cs typeface="+mn-cs"/>
              </a:rPr>
              <a:t>3</a:t>
            </a:r>
            <a:endParaRPr lang="en-MY" dirty="0">
              <a:effectLst/>
            </a:endParaRPr>
          </a:p>
          <a:p>
            <a:r>
              <a:rPr lang="en-MY" dirty="0">
                <a:effectLst/>
              </a:rPr>
              <a:t> </a:t>
            </a:r>
          </a:p>
          <a:p>
            <a:r>
              <a:rPr lang="en-MY" sz="1200" b="1"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 Source audio edited to exclude the content in double </a:t>
            </a:r>
            <a:r>
              <a:rPr lang="en-MY" sz="1200" b="1" kern="1200" dirty="0">
                <a:solidFill>
                  <a:schemeClr val="tx1"/>
                </a:solidFill>
                <a:effectLst/>
                <a:latin typeface="+mn-lt"/>
                <a:ea typeface="+mn-ea"/>
                <a:cs typeface="+mn-cs"/>
              </a:rPr>
              <a:t>red</a:t>
            </a:r>
            <a:r>
              <a:rPr lang="en-MY" sz="1200" kern="1200" dirty="0">
                <a:solidFill>
                  <a:schemeClr val="tx1"/>
                </a:solidFill>
                <a:effectLst/>
                <a:latin typeface="+mn-lt"/>
                <a:ea typeface="+mn-ea"/>
                <a:cs typeface="+mn-cs"/>
              </a:rPr>
              <a:t> </a:t>
            </a:r>
            <a:r>
              <a:rPr lang="en-MY" sz="1200" b="1" kern="1200" dirty="0">
                <a:solidFill>
                  <a:schemeClr val="tx1"/>
                </a:solidFill>
                <a:effectLst/>
                <a:latin typeface="+mn-lt"/>
                <a:ea typeface="+mn-ea"/>
                <a:cs typeface="+mn-cs"/>
              </a:rPr>
              <a:t>asterisks</a:t>
            </a:r>
            <a:r>
              <a:rPr lang="en-MY" sz="1200" kern="1200" dirty="0">
                <a:solidFill>
                  <a:schemeClr val="tx1"/>
                </a:solidFill>
                <a:effectLst/>
                <a:latin typeface="+mn-lt"/>
                <a:ea typeface="+mn-ea"/>
                <a:cs typeface="+mn-cs"/>
              </a:rPr>
              <a:t> in the above transcript. </a:t>
            </a:r>
            <a:r>
              <a:rPr lang="en-MY" sz="1200" b="1" u="sng" kern="1200" dirty="0">
                <a:solidFill>
                  <a:schemeClr val="tx1"/>
                </a:solidFill>
                <a:effectLst/>
                <a:latin typeface="+mn-lt"/>
                <a:ea typeface="+mn-ea"/>
                <a:cs typeface="+mn-cs"/>
              </a:rPr>
              <a:t>Update</a:t>
            </a:r>
            <a:r>
              <a:rPr lang="en-MY" sz="1200" kern="1200" dirty="0">
                <a:solidFill>
                  <a:schemeClr val="tx1"/>
                </a:solidFill>
                <a:effectLst/>
                <a:latin typeface="+mn-lt"/>
                <a:ea typeface="+mn-ea"/>
                <a:cs typeface="+mn-cs"/>
              </a:rPr>
              <a:t>: The Martin Luther </a:t>
            </a:r>
            <a:r>
              <a:rPr lang="en-MY" sz="1200" kern="1200" dirty="0" err="1">
                <a:solidFill>
                  <a:schemeClr val="tx1"/>
                </a:solidFill>
                <a:effectLst/>
                <a:latin typeface="+mn-lt"/>
                <a:ea typeface="+mn-ea"/>
                <a:cs typeface="+mn-cs"/>
              </a:rPr>
              <a:t>KIng</a:t>
            </a:r>
            <a:r>
              <a:rPr lang="en-MY" sz="1200" kern="1200" dirty="0">
                <a:solidFill>
                  <a:schemeClr val="tx1"/>
                </a:solidFill>
                <a:effectLst/>
                <a:latin typeface="+mn-lt"/>
                <a:ea typeface="+mn-ea"/>
                <a:cs typeface="+mn-cs"/>
              </a:rPr>
              <a:t>, Jr. Research and Education Institute at Stanford University has audio of the entire </a:t>
            </a:r>
            <a:r>
              <a:rPr lang="en-MY" sz="1200" kern="1200" dirty="0" err="1">
                <a:solidFill>
                  <a:schemeClr val="tx1"/>
                </a:solidFill>
                <a:effectLst/>
                <a:latin typeface="+mn-lt"/>
                <a:ea typeface="+mn-ea"/>
                <a:cs typeface="+mn-cs"/>
              </a:rPr>
              <a:t>address</a:t>
            </a:r>
            <a:r>
              <a:rPr lang="en-MY" sz="1200" kern="1200" dirty="0" err="1">
                <a:solidFill>
                  <a:schemeClr val="tx1"/>
                </a:solidFill>
                <a:effectLst/>
                <a:latin typeface="+mn-lt"/>
                <a:ea typeface="+mn-ea"/>
                <a:cs typeface="+mn-cs"/>
                <a:hlinkClick r:id="rId6"/>
              </a:rPr>
              <a:t>here</a:t>
            </a:r>
            <a:r>
              <a:rPr lang="en-MY" sz="1200" kern="1200" dirty="0">
                <a:solidFill>
                  <a:schemeClr val="tx1"/>
                </a:solidFill>
                <a:effectLst/>
                <a:latin typeface="+mn-lt"/>
                <a:ea typeface="+mn-ea"/>
                <a:cs typeface="+mn-cs"/>
              </a:rPr>
              <a:t>.</a:t>
            </a:r>
            <a:endParaRPr lang="en-MY" dirty="0">
              <a:effectLst/>
            </a:endParaRPr>
          </a:p>
          <a:p>
            <a:r>
              <a:rPr lang="en-MY" sz="1200" b="1" kern="1200" baseline="30000" dirty="0">
                <a:solidFill>
                  <a:schemeClr val="tx1"/>
                </a:solidFill>
                <a:effectLst/>
                <a:latin typeface="+mn-lt"/>
                <a:ea typeface="+mn-ea"/>
                <a:cs typeface="+mn-cs"/>
              </a:rPr>
              <a:t>1</a:t>
            </a:r>
            <a:r>
              <a:rPr lang="en-MY" sz="1200"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hlinkClick r:id="rId7"/>
              </a:rPr>
              <a:t>Amos 5:24</a:t>
            </a:r>
            <a:r>
              <a:rPr lang="en-MY" sz="1200" kern="1200" dirty="0">
                <a:solidFill>
                  <a:schemeClr val="tx1"/>
                </a:solidFill>
                <a:effectLst/>
                <a:latin typeface="+mn-lt"/>
                <a:ea typeface="+mn-ea"/>
                <a:cs typeface="+mn-cs"/>
              </a:rPr>
              <a:t> (rendered precisely in The American Standard Version of the Holy Bible)</a:t>
            </a:r>
            <a:endParaRPr lang="en-MY" dirty="0">
              <a:effectLst/>
            </a:endParaRPr>
          </a:p>
          <a:p>
            <a:r>
              <a:rPr lang="en-MY" sz="1200" b="1" kern="1200" baseline="30000" dirty="0">
                <a:solidFill>
                  <a:schemeClr val="tx1"/>
                </a:solidFill>
                <a:effectLst/>
                <a:latin typeface="+mn-lt"/>
                <a:ea typeface="+mn-ea"/>
                <a:cs typeface="+mn-cs"/>
              </a:rPr>
              <a:t>2</a:t>
            </a:r>
            <a:r>
              <a:rPr lang="en-MY" sz="1200" kern="1200" dirty="0">
                <a:solidFill>
                  <a:schemeClr val="tx1"/>
                </a:solidFill>
                <a:effectLst/>
                <a:latin typeface="+mn-lt"/>
                <a:ea typeface="+mn-ea"/>
                <a:cs typeface="+mn-cs"/>
              </a:rPr>
              <a:t> Isaiah 40:4-5 (King James Version of the Holy Bible). Quotation marks are excluded from part of this moment in the text because King's rendering of Isaiah 40:4 does not precisely follow the KJV version from which he quotes (e.g., "hill" and "mountain" are reversed in the KJV). King's rendering of Isaiah 40:5, however, is precisely quoted from the KJV.</a:t>
            </a:r>
            <a:endParaRPr lang="en-MY" dirty="0">
              <a:effectLst/>
            </a:endParaRPr>
          </a:p>
          <a:p>
            <a:r>
              <a:rPr lang="en-MY" sz="1200" b="1" kern="1200" baseline="30000" dirty="0">
                <a:solidFill>
                  <a:schemeClr val="tx1"/>
                </a:solidFill>
                <a:effectLst/>
                <a:latin typeface="+mn-lt"/>
                <a:ea typeface="+mn-ea"/>
                <a:cs typeface="+mn-cs"/>
              </a:rPr>
              <a:t>3</a:t>
            </a:r>
            <a:r>
              <a:rPr lang="en-MY" sz="1200" kern="1200" baseline="300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At: </a:t>
            </a:r>
            <a:r>
              <a:rPr lang="en-MY" sz="1200" kern="1200" dirty="0">
                <a:solidFill>
                  <a:schemeClr val="tx1"/>
                </a:solidFill>
                <a:effectLst/>
                <a:latin typeface="+mn-lt"/>
                <a:ea typeface="+mn-ea"/>
                <a:cs typeface="+mn-cs"/>
                <a:hlinkClick r:id="rId8"/>
              </a:rPr>
              <a:t>http://www.negrospirituals.com/news-song/free_at_last_from.htm</a:t>
            </a:r>
            <a:endParaRPr lang="en-MY" dirty="0">
              <a:effectLst/>
            </a:endParaRPr>
          </a:p>
          <a:p>
            <a:r>
              <a:rPr lang="en-MY" sz="1200" u="sng" kern="1200" dirty="0">
                <a:solidFill>
                  <a:schemeClr val="tx1"/>
                </a:solidFill>
                <a:effectLst/>
                <a:latin typeface="+mn-lt"/>
                <a:ea typeface="+mn-ea"/>
                <a:cs typeface="+mn-cs"/>
              </a:rPr>
              <a:t>Also in this database</a:t>
            </a:r>
            <a:r>
              <a:rPr lang="en-MY" sz="1200"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hlinkClick r:id="rId9"/>
              </a:rPr>
              <a:t>Martin Luther King, Jr: A Time to Break Silence</a:t>
            </a:r>
            <a:endParaRPr lang="en-MY" dirty="0">
              <a:effectLst/>
            </a:endParaRPr>
          </a:p>
          <a:p>
            <a:r>
              <a:rPr lang="en-MY" sz="1200" u="sng" kern="1200" dirty="0">
                <a:solidFill>
                  <a:schemeClr val="tx1"/>
                </a:solidFill>
                <a:effectLst/>
                <a:latin typeface="+mn-lt"/>
                <a:ea typeface="+mn-ea"/>
                <a:cs typeface="+mn-cs"/>
              </a:rPr>
              <a:t>Audio Source</a:t>
            </a:r>
            <a:r>
              <a:rPr lang="en-MY" sz="1200" kern="1200" dirty="0">
                <a:solidFill>
                  <a:schemeClr val="tx1"/>
                </a:solidFill>
                <a:effectLst/>
                <a:latin typeface="+mn-lt"/>
                <a:ea typeface="+mn-ea"/>
                <a:cs typeface="+mn-cs"/>
              </a:rPr>
              <a:t>: Linked directly to: </a:t>
            </a:r>
            <a:r>
              <a:rPr lang="en-MY" sz="1200" kern="1200" dirty="0">
                <a:solidFill>
                  <a:schemeClr val="tx1"/>
                </a:solidFill>
                <a:effectLst/>
                <a:latin typeface="+mn-lt"/>
                <a:ea typeface="+mn-ea"/>
                <a:cs typeface="+mn-cs"/>
                <a:hlinkClick r:id="rId10"/>
              </a:rPr>
              <a:t>http://www.archive.org/details/MLKDream</a:t>
            </a:r>
            <a:endParaRPr lang="en-MY" dirty="0">
              <a:effectLst/>
            </a:endParaRPr>
          </a:p>
          <a:p>
            <a:r>
              <a:rPr lang="en-MY" sz="1200" u="sng" kern="1200" dirty="0">
                <a:solidFill>
                  <a:schemeClr val="tx1"/>
                </a:solidFill>
                <a:effectLst/>
                <a:latin typeface="+mn-lt"/>
                <a:ea typeface="+mn-ea"/>
                <a:cs typeface="+mn-cs"/>
              </a:rPr>
              <a:t>Image #1</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Wikimedia.org</a:t>
            </a:r>
            <a:endParaRPr lang="en-MY" dirty="0">
              <a:effectLst/>
            </a:endParaRPr>
          </a:p>
          <a:p>
            <a:r>
              <a:rPr lang="en-MY" sz="1200" u="sng" kern="1200" dirty="0">
                <a:solidFill>
                  <a:schemeClr val="tx1"/>
                </a:solidFill>
                <a:effectLst/>
                <a:latin typeface="+mn-lt"/>
                <a:ea typeface="+mn-ea"/>
                <a:cs typeface="+mn-cs"/>
              </a:rPr>
              <a:t>Image #2 </a:t>
            </a:r>
            <a:r>
              <a:rPr lang="en-MY" sz="1200" u="sng" kern="1200" dirty="0" err="1">
                <a:solidFill>
                  <a:schemeClr val="tx1"/>
                </a:solidFill>
                <a:effectLst/>
                <a:latin typeface="+mn-lt"/>
                <a:ea typeface="+mn-ea"/>
                <a:cs typeface="+mn-cs"/>
              </a:rPr>
              <a:t>Source</a:t>
            </a:r>
            <a:r>
              <a:rPr lang="en-MY" sz="1200" kern="1200" dirty="0" err="1">
                <a:solidFill>
                  <a:schemeClr val="tx1"/>
                </a:solidFill>
                <a:effectLst/>
                <a:latin typeface="+mn-lt"/>
                <a:ea typeface="+mn-ea"/>
                <a:cs typeface="+mn-cs"/>
              </a:rPr>
              <a:t>:.</a:t>
            </a:r>
            <a:r>
              <a:rPr lang="en-MY" sz="1200" kern="1200" dirty="0" err="1">
                <a:solidFill>
                  <a:schemeClr val="tx1"/>
                </a:solidFill>
                <a:effectLst/>
                <a:latin typeface="+mn-lt"/>
                <a:ea typeface="+mn-ea"/>
                <a:cs typeface="+mn-cs"/>
                <a:hlinkClick r:id="rId11"/>
              </a:rPr>
              <a:t>http</a:t>
            </a:r>
            <a:r>
              <a:rPr lang="en-MY" sz="1200" kern="1200" dirty="0">
                <a:solidFill>
                  <a:schemeClr val="tx1"/>
                </a:solidFill>
                <a:effectLst/>
                <a:latin typeface="+mn-lt"/>
                <a:ea typeface="+mn-ea"/>
                <a:cs typeface="+mn-cs"/>
                <a:hlinkClick r:id="rId11"/>
              </a:rPr>
              <a:t>://www.jfklibrary.org</a:t>
            </a:r>
            <a:endParaRPr lang="en-MY" dirty="0">
              <a:effectLst/>
            </a:endParaRPr>
          </a:p>
          <a:p>
            <a:r>
              <a:rPr lang="en-MY" sz="1200" u="sng" kern="1200" dirty="0">
                <a:solidFill>
                  <a:schemeClr val="tx1"/>
                </a:solidFill>
                <a:effectLst/>
                <a:latin typeface="+mn-lt"/>
                <a:ea typeface="+mn-ea"/>
                <a:cs typeface="+mn-cs"/>
              </a:rPr>
              <a:t>Image #3</a:t>
            </a:r>
            <a:r>
              <a:rPr lang="en-MY" sz="1200" kern="1200" dirty="0">
                <a:solidFill>
                  <a:schemeClr val="tx1"/>
                </a:solidFill>
                <a:effectLst/>
                <a:latin typeface="+mn-lt"/>
                <a:ea typeface="+mn-ea"/>
                <a:cs typeface="+mn-cs"/>
              </a:rPr>
              <a:t>: Colorized Screenshot</a:t>
            </a:r>
            <a:endParaRPr lang="en-MY" dirty="0">
              <a:effectLst/>
            </a:endParaRPr>
          </a:p>
          <a:p>
            <a:r>
              <a:rPr lang="en-MY" sz="1200" u="sng" kern="1200" dirty="0">
                <a:solidFill>
                  <a:schemeClr val="tx1"/>
                </a:solidFill>
                <a:effectLst/>
                <a:latin typeface="+mn-lt"/>
                <a:ea typeface="+mn-ea"/>
                <a:cs typeface="+mn-cs"/>
              </a:rPr>
              <a:t>External Link</a:t>
            </a:r>
            <a:r>
              <a:rPr lang="en-MY" sz="1200"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hlinkClick r:id="rId12"/>
              </a:rPr>
              <a:t>http://www.thekingcenter.org/</a:t>
            </a:r>
            <a:endParaRPr lang="en-MY" dirty="0">
              <a:effectLst/>
            </a:endParaRPr>
          </a:p>
          <a:p>
            <a:r>
              <a:rPr lang="en-MY" sz="1200" b="1" u="sng" kern="1200" dirty="0">
                <a:solidFill>
                  <a:schemeClr val="tx1"/>
                </a:solidFill>
                <a:effectLst/>
                <a:latin typeface="+mn-lt"/>
                <a:ea typeface="+mn-ea"/>
                <a:cs typeface="+mn-cs"/>
              </a:rPr>
              <a:t>Page Updated</a:t>
            </a:r>
            <a:r>
              <a:rPr lang="en-MY" sz="1200" b="1" kern="1200" dirty="0">
                <a:solidFill>
                  <a:schemeClr val="tx1"/>
                </a:solidFill>
                <a:effectLst/>
                <a:latin typeface="+mn-lt"/>
                <a:ea typeface="+mn-ea"/>
                <a:cs typeface="+mn-cs"/>
              </a:rPr>
              <a:t>: 2/14/19</a:t>
            </a:r>
            <a:endParaRPr lang="en-MY" dirty="0">
              <a:effectLst/>
            </a:endParaRPr>
          </a:p>
          <a:p>
            <a:r>
              <a:rPr lang="en-MY" sz="1200" u="sng" kern="1200" dirty="0">
                <a:solidFill>
                  <a:schemeClr val="tx1"/>
                </a:solidFill>
                <a:effectLst/>
                <a:latin typeface="+mn-lt"/>
                <a:ea typeface="+mn-ea"/>
                <a:cs typeface="+mn-cs"/>
              </a:rPr>
              <a:t>U.S. Copyright Status</a:t>
            </a:r>
            <a:r>
              <a:rPr lang="en-MY" sz="1200" kern="1200" dirty="0">
                <a:solidFill>
                  <a:schemeClr val="tx1"/>
                </a:solidFill>
                <a:effectLst/>
                <a:latin typeface="+mn-lt"/>
                <a:ea typeface="+mn-ea"/>
                <a:cs typeface="+mn-cs"/>
              </a:rPr>
              <a:t>: </a:t>
            </a:r>
            <a:r>
              <a:rPr lang="en-MY" sz="1200" b="1" kern="1200" dirty="0">
                <a:solidFill>
                  <a:schemeClr val="tx1"/>
                </a:solidFill>
                <a:effectLst/>
                <a:latin typeface="+mn-lt"/>
                <a:ea typeface="+mn-ea"/>
                <a:cs typeface="+mn-cs"/>
              </a:rPr>
              <a:t>Text = Restricted, seek permission. </a:t>
            </a:r>
            <a:r>
              <a:rPr lang="en-MY" sz="1200" kern="1200" dirty="0">
                <a:solidFill>
                  <a:schemeClr val="tx1"/>
                </a:solidFill>
                <a:effectLst/>
                <a:latin typeface="+mn-lt"/>
                <a:ea typeface="+mn-ea"/>
                <a:cs typeface="+mn-cs"/>
              </a:rPr>
              <a:t>Copyright inquiries and permission requests may be directed to: Intellectual Properties Management (IPM), the exclusive licensor of the Estate of Martin Luther King, Jr., Inc. at </a:t>
            </a:r>
            <a:r>
              <a:rPr lang="en-MY" sz="1200" kern="1200" dirty="0">
                <a:solidFill>
                  <a:schemeClr val="tx1"/>
                </a:solidFill>
                <a:effectLst/>
                <a:latin typeface="+mn-lt"/>
                <a:ea typeface="+mn-ea"/>
                <a:cs typeface="+mn-cs"/>
                <a:hlinkClick r:id="rId13"/>
              </a:rPr>
              <a:t>licensing@i-p-m.com</a:t>
            </a:r>
            <a:r>
              <a:rPr lang="en-MY" sz="1200" kern="1200" dirty="0">
                <a:solidFill>
                  <a:schemeClr val="tx1"/>
                </a:solidFill>
                <a:effectLst/>
                <a:latin typeface="+mn-lt"/>
                <a:ea typeface="+mn-ea"/>
                <a:cs typeface="+mn-cs"/>
              </a:rPr>
              <a:t> or 404 526-8968.  </a:t>
            </a:r>
            <a:r>
              <a:rPr lang="en-MY" sz="1200" b="1" kern="1200" dirty="0">
                <a:solidFill>
                  <a:schemeClr val="tx1"/>
                </a:solidFill>
                <a:effectLst/>
                <a:latin typeface="+mn-lt"/>
                <a:ea typeface="+mn-ea"/>
                <a:cs typeface="+mn-cs"/>
              </a:rPr>
              <a:t>Image #1 = Public domain ()per data</a:t>
            </a:r>
            <a:r>
              <a:rPr lang="en-MY" sz="1200" b="1" u="none" strike="noStrike" kern="1200" dirty="0">
                <a:solidFill>
                  <a:schemeClr val="tx1"/>
                </a:solidFill>
                <a:effectLst/>
                <a:latin typeface="+mn-lt"/>
                <a:ea typeface="+mn-ea"/>
                <a:cs typeface="+mn-cs"/>
                <a:hlinkClick r:id="rId14"/>
              </a:rPr>
              <a:t> </a:t>
            </a:r>
            <a:r>
              <a:rPr lang="en-MY" sz="1200" b="1" kern="1200" dirty="0">
                <a:solidFill>
                  <a:schemeClr val="tx1"/>
                </a:solidFill>
                <a:effectLst/>
                <a:latin typeface="+mn-lt"/>
                <a:ea typeface="+mn-ea"/>
                <a:cs typeface="+mn-cs"/>
                <a:hlinkClick r:id="rId14"/>
              </a:rPr>
              <a:t>here</a:t>
            </a:r>
            <a:r>
              <a:rPr lang="en-MY" sz="1200" b="1" kern="1200" dirty="0">
                <a:solidFill>
                  <a:schemeClr val="tx1"/>
                </a:solidFill>
                <a:effectLst/>
                <a:latin typeface="+mn-lt"/>
                <a:ea typeface="+mn-ea"/>
                <a:cs typeface="+mn-cs"/>
              </a:rPr>
              <a:t>). Image #2 = Public domain. Image #3 = Fair Use.</a:t>
            </a:r>
            <a:endParaRPr lang="en-MY" dirty="0">
              <a:effectLst/>
            </a:endParaRP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r>
              <a:rPr lang="en-MY" dirty="0">
                <a:effectLst/>
              </a:rPr>
              <a:t> </a:t>
            </a:r>
          </a:p>
          <a:p>
            <a:br>
              <a:rPr lang="en-MY" dirty="0"/>
            </a:b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5"/>
          </p:nvPr>
        </p:nvSpPr>
        <p:spPr/>
        <p:txBody>
          <a:bodyPr/>
          <a:lstStyle/>
          <a:p>
            <a:fld id="{FF0B8CA4-D104-F447-924A-1D536E43B000}" type="slidenum">
              <a:rPr lang="en-US" smtClean="0"/>
              <a:t>70</a:t>
            </a:fld>
            <a:endParaRPr lang="en-US"/>
          </a:p>
        </p:txBody>
      </p:sp>
    </p:spTree>
    <p:extLst>
      <p:ext uri="{BB962C8B-B14F-4D97-AF65-F5344CB8AC3E}">
        <p14:creationId xmlns:p14="http://schemas.microsoft.com/office/powerpoint/2010/main" val="2533477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Letters to Malcolm chiefly on prayer : reflections on the intimate </a:t>
            </a:r>
            <a:r>
              <a:rPr lang="en-US" dirty="0" err="1"/>
              <a:t>diaglogue</a:t>
            </a:r>
            <a:r>
              <a:rPr lang="en-US" dirty="0"/>
              <a:t> between Man and God </a:t>
            </a:r>
          </a:p>
          <a:p>
            <a:r>
              <a:rPr lang="en-US" dirty="0"/>
              <a:t>Orlando Florida 1992 p 106</a:t>
            </a:r>
          </a:p>
        </p:txBody>
      </p:sp>
      <p:sp>
        <p:nvSpPr>
          <p:cNvPr id="4" name="Slide Number Placeholder 3"/>
          <p:cNvSpPr>
            <a:spLocks noGrp="1"/>
          </p:cNvSpPr>
          <p:nvPr>
            <p:ph type="sldNum" sz="quarter" idx="5"/>
          </p:nvPr>
        </p:nvSpPr>
        <p:spPr/>
        <p:txBody>
          <a:bodyPr/>
          <a:lstStyle/>
          <a:p>
            <a:fld id="{A7B3B7C1-B6F4-CF4E-B067-73201571F29D}" type="slidenum">
              <a:rPr lang="en-US" smtClean="0"/>
              <a:t>77</a:t>
            </a:fld>
            <a:endParaRPr lang="en-US"/>
          </a:p>
        </p:txBody>
      </p:sp>
    </p:spTree>
    <p:extLst>
      <p:ext uri="{BB962C8B-B14F-4D97-AF65-F5344CB8AC3E}">
        <p14:creationId xmlns:p14="http://schemas.microsoft.com/office/powerpoint/2010/main" val="2544296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We live in a world of ripped jeans where, the fabric of what </a:t>
            </a:r>
            <a:r>
              <a:rPr lang="en-MY" dirty="0" err="1"/>
              <a:t>cocvers</a:t>
            </a:r>
            <a:r>
              <a:rPr lang="en-MY" dirty="0"/>
              <a:t> us is hopelessly torn, we ARE COOL WITH it</a:t>
            </a:r>
          </a:p>
          <a:p>
            <a:r>
              <a:rPr lang="en-MY" dirty="0"/>
              <a:t>We don’t think there is anything wrong, in fact we think it is great.</a:t>
            </a:r>
          </a:p>
          <a:p>
            <a:r>
              <a:rPr lang="en-MY" dirty="0"/>
              <a:t>We live in a world where the fabric of shalom is ripped apart at the seams ….conflict, disunity , </a:t>
            </a:r>
            <a:r>
              <a:rPr lang="en-MY" dirty="0" err="1"/>
              <a:t>racisim</a:t>
            </a:r>
            <a:r>
              <a:rPr lang="en-MY" dirty="0"/>
              <a:t>, oppression and poverty</a:t>
            </a:r>
          </a:p>
          <a:p>
            <a:r>
              <a:rPr lang="en-MY" dirty="0"/>
              <a:t>Its there but society cannot see it  …its right in </a:t>
            </a:r>
            <a:r>
              <a:rPr lang="en-MY" dirty="0" err="1"/>
              <a:t>fornt</a:t>
            </a:r>
            <a:r>
              <a:rPr lang="en-MY" dirty="0"/>
              <a:t> of us but we cannot see it</a:t>
            </a:r>
          </a:p>
          <a:p>
            <a:endParaRPr lang="en-MY" dirty="0"/>
          </a:p>
          <a:p>
            <a:r>
              <a:rPr lang="en-MY" dirty="0"/>
              <a:t>To do justice means to go places where the fabric of shalom has broken down, where the weaker members of societies are falling through the fabric, and to repair it.  This happens when we concentrate on and meet the needs of the poor.  How can we do that? </a:t>
            </a:r>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78</a:t>
            </a:fld>
            <a:endParaRPr lang="en-US"/>
          </a:p>
        </p:txBody>
      </p:sp>
    </p:spTree>
    <p:extLst>
      <p:ext uri="{BB962C8B-B14F-4D97-AF65-F5344CB8AC3E}">
        <p14:creationId xmlns:p14="http://schemas.microsoft.com/office/powerpoint/2010/main" val="2747126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1" kern="1200" dirty="0">
                <a:solidFill>
                  <a:schemeClr val="tx1"/>
                </a:solidFill>
                <a:effectLst/>
                <a:latin typeface="+mn-lt"/>
                <a:ea typeface="+mn-ea"/>
                <a:cs typeface="+mn-cs"/>
              </a:rPr>
              <a:t>Five resolutions presented at Malay Dignity Congress</a:t>
            </a:r>
          </a:p>
          <a:p>
            <a:r>
              <a:rPr lang="en-MY" sz="1200" kern="1200" dirty="0">
                <a:solidFill>
                  <a:schemeClr val="tx1"/>
                </a:solidFill>
                <a:effectLst/>
                <a:latin typeface="+mn-lt"/>
                <a:ea typeface="+mn-ea"/>
                <a:cs typeface="+mn-cs"/>
              </a:rPr>
              <a:t>Participants of the </a:t>
            </a:r>
            <a:r>
              <a:rPr lang="en-MY" sz="1200" kern="1200" dirty="0" err="1">
                <a:solidFill>
                  <a:schemeClr val="tx1"/>
                </a:solidFill>
                <a:effectLst/>
                <a:latin typeface="+mn-lt"/>
                <a:ea typeface="+mn-ea"/>
                <a:cs typeface="+mn-cs"/>
              </a:rPr>
              <a:t>Kongres</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Maruah</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Melayu</a:t>
            </a:r>
            <a:r>
              <a:rPr lang="en-MY" sz="1200" kern="1200" dirty="0">
                <a:solidFill>
                  <a:schemeClr val="tx1"/>
                </a:solidFill>
                <a:effectLst/>
                <a:latin typeface="+mn-lt"/>
                <a:ea typeface="+mn-ea"/>
                <a:cs typeface="+mn-cs"/>
              </a:rPr>
              <a:t> praying during the gathering in Shah </a:t>
            </a:r>
            <a:r>
              <a:rPr lang="en-MY" sz="1200" kern="1200" dirty="0" err="1">
                <a:solidFill>
                  <a:schemeClr val="tx1"/>
                </a:solidFill>
                <a:effectLst/>
                <a:latin typeface="+mn-lt"/>
                <a:ea typeface="+mn-ea"/>
                <a:cs typeface="+mn-cs"/>
              </a:rPr>
              <a:t>Alam</a:t>
            </a:r>
            <a:r>
              <a:rPr lang="en-MY" sz="1200" kern="1200" dirty="0">
                <a:solidFill>
                  <a:schemeClr val="tx1"/>
                </a:solidFill>
                <a:effectLst/>
                <a:latin typeface="+mn-lt"/>
                <a:ea typeface="+mn-ea"/>
                <a:cs typeface="+mn-cs"/>
              </a:rPr>
              <a:t>. -NSTP/</a:t>
            </a:r>
            <a:r>
              <a:rPr lang="en-MY" sz="1200" kern="1200" dirty="0" err="1">
                <a:solidFill>
                  <a:schemeClr val="tx1"/>
                </a:solidFill>
                <a:effectLst/>
                <a:latin typeface="+mn-lt"/>
                <a:ea typeface="+mn-ea"/>
                <a:cs typeface="+mn-cs"/>
              </a:rPr>
              <a:t>Sairien</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Nafis</a:t>
            </a:r>
            <a:endParaRPr lang="en-MY" sz="1200" kern="1200" dirty="0">
              <a:solidFill>
                <a:schemeClr val="tx1"/>
              </a:solidFill>
              <a:effectLst/>
              <a:latin typeface="+mn-lt"/>
              <a:ea typeface="+mn-ea"/>
              <a:cs typeface="+mn-cs"/>
            </a:endParaRPr>
          </a:p>
          <a:p>
            <a:r>
              <a:rPr lang="en-MY" sz="1200" b="1" kern="1200" dirty="0">
                <a:solidFill>
                  <a:schemeClr val="tx1"/>
                </a:solidFill>
                <a:effectLst/>
                <a:latin typeface="+mn-lt"/>
                <a:ea typeface="+mn-ea"/>
                <a:cs typeface="+mn-cs"/>
              </a:rPr>
              <a:t> </a:t>
            </a:r>
          </a:p>
          <a:p>
            <a:r>
              <a:rPr lang="en-MY" sz="1200" b="1" kern="1200" dirty="0">
                <a:solidFill>
                  <a:schemeClr val="tx1"/>
                </a:solidFill>
                <a:effectLst/>
                <a:latin typeface="+mn-lt"/>
                <a:ea typeface="+mn-ea"/>
                <a:cs typeface="+mn-cs"/>
              </a:rPr>
              <a:t>By </a:t>
            </a:r>
            <a:r>
              <a:rPr lang="en-MY" sz="1200" b="1" u="none" strike="noStrike" kern="1200" dirty="0">
                <a:solidFill>
                  <a:schemeClr val="tx1"/>
                </a:solidFill>
                <a:effectLst/>
                <a:latin typeface="+mn-lt"/>
                <a:ea typeface="+mn-ea"/>
                <a:cs typeface="+mn-cs"/>
                <a:hlinkClick r:id="rId3"/>
              </a:rPr>
              <a:t>Adib Povera</a:t>
            </a:r>
            <a:r>
              <a:rPr lang="en-MY" sz="1200" b="1" kern="1200" dirty="0">
                <a:solidFill>
                  <a:schemeClr val="tx1"/>
                </a:solidFill>
                <a:effectLst/>
                <a:latin typeface="+mn-lt"/>
                <a:ea typeface="+mn-ea"/>
                <a:cs typeface="+mn-cs"/>
              </a:rPr>
              <a:t>, </a:t>
            </a:r>
            <a:r>
              <a:rPr lang="en-MY" sz="1200" b="1" u="none" strike="noStrike" kern="1200" dirty="0">
                <a:solidFill>
                  <a:schemeClr val="tx1"/>
                </a:solidFill>
                <a:effectLst/>
                <a:latin typeface="+mn-lt"/>
                <a:ea typeface="+mn-ea"/>
                <a:cs typeface="+mn-cs"/>
                <a:hlinkClick r:id="rId4"/>
              </a:rPr>
              <a:t>Arfa Yunus</a:t>
            </a:r>
            <a:endParaRPr lang="en-MY" sz="1200" b="1" kern="1200" dirty="0">
              <a:solidFill>
                <a:schemeClr val="tx1"/>
              </a:solidFill>
              <a:effectLst/>
              <a:latin typeface="+mn-lt"/>
              <a:ea typeface="+mn-ea"/>
              <a:cs typeface="+mn-cs"/>
            </a:endParaRPr>
          </a:p>
          <a:p>
            <a:r>
              <a:rPr lang="en-MY" sz="1200" b="1" kern="1200" dirty="0">
                <a:solidFill>
                  <a:schemeClr val="tx1"/>
                </a:solidFill>
                <a:effectLst/>
                <a:latin typeface="+mn-lt"/>
                <a:ea typeface="+mn-ea"/>
                <a:cs typeface="+mn-cs"/>
              </a:rPr>
              <a:t>October 6, 2019 @ 6:52pm</a:t>
            </a:r>
          </a:p>
          <a:p>
            <a:r>
              <a:rPr lang="en-MY" dirty="0">
                <a:effectLst/>
              </a:rPr>
              <a:t>SHAH ALAM: Five resolutions were presented at the </a:t>
            </a:r>
            <a:r>
              <a:rPr lang="en-MY" dirty="0" err="1">
                <a:effectLst/>
              </a:rPr>
              <a:t>Kongres</a:t>
            </a:r>
            <a:r>
              <a:rPr lang="en-MY" dirty="0">
                <a:effectLst/>
              </a:rPr>
              <a:t> </a:t>
            </a:r>
            <a:r>
              <a:rPr lang="en-MY" dirty="0" err="1">
                <a:effectLst/>
              </a:rPr>
              <a:t>Maruah</a:t>
            </a:r>
            <a:r>
              <a:rPr lang="en-MY" dirty="0">
                <a:effectLst/>
              </a:rPr>
              <a:t> </a:t>
            </a:r>
            <a:r>
              <a:rPr lang="en-MY" dirty="0" err="1">
                <a:effectLst/>
              </a:rPr>
              <a:t>Melayu</a:t>
            </a:r>
            <a:r>
              <a:rPr lang="en-MY" dirty="0">
                <a:effectLst/>
              </a:rPr>
              <a:t> (Malay Dignity Congress) today on education, religion, economy, politics and culture.</a:t>
            </a:r>
          </a:p>
          <a:p>
            <a:r>
              <a:rPr lang="en-MY" dirty="0" err="1">
                <a:effectLst/>
              </a:rPr>
              <a:t>Universiti</a:t>
            </a:r>
            <a:r>
              <a:rPr lang="en-MY" dirty="0">
                <a:effectLst/>
              </a:rPr>
              <a:t> Pendidikan Sultan Idris’ physical education graduate Nurul </a:t>
            </a:r>
            <a:r>
              <a:rPr lang="en-MY" dirty="0" err="1">
                <a:effectLst/>
              </a:rPr>
              <a:t>Fatin</a:t>
            </a:r>
            <a:r>
              <a:rPr lang="en-MY" dirty="0">
                <a:effectLst/>
              </a:rPr>
              <a:t> Aqilah Rahim who presented on the education cluster called for the gradual abolition of vernacular schools which must be completed by 2026.</a:t>
            </a:r>
          </a:p>
          <a:p>
            <a:r>
              <a:rPr lang="en-MY" dirty="0">
                <a:effectLst/>
              </a:rPr>
              <a:t>“Vernacular schools do not promote unity as they use their respective mother tongue as the main language.</a:t>
            </a:r>
          </a:p>
          <a:p>
            <a:r>
              <a:rPr lang="en-MY" dirty="0">
                <a:effectLst/>
              </a:rPr>
              <a:t>“Instead, the Vision School Policy (Dasar </a:t>
            </a:r>
            <a:r>
              <a:rPr lang="en-MY" dirty="0" err="1">
                <a:effectLst/>
              </a:rPr>
              <a:t>Sekolah</a:t>
            </a:r>
            <a:r>
              <a:rPr lang="en-MY" dirty="0">
                <a:effectLst/>
              </a:rPr>
              <a:t> </a:t>
            </a:r>
            <a:r>
              <a:rPr lang="en-MY" dirty="0" err="1">
                <a:effectLst/>
              </a:rPr>
              <a:t>Wawasan</a:t>
            </a:r>
            <a:r>
              <a:rPr lang="en-MY" dirty="0">
                <a:effectLst/>
              </a:rPr>
              <a:t>) should be enhanced in stages.</a:t>
            </a:r>
          </a:p>
          <a:p>
            <a:r>
              <a:rPr lang="en-MY" dirty="0">
                <a:effectLst/>
              </a:rPr>
              <a:t>“The resolution for vernacular schools to be abolished in six years is fitting so that the language and curriculum can be standardised,” she said at Stadium </a:t>
            </a:r>
            <a:r>
              <a:rPr lang="en-MY" dirty="0" err="1">
                <a:effectLst/>
              </a:rPr>
              <a:t>Malawati</a:t>
            </a:r>
            <a:r>
              <a:rPr lang="en-MY" dirty="0">
                <a:effectLst/>
              </a:rPr>
              <a:t> here today.</a:t>
            </a:r>
          </a:p>
          <a:p>
            <a:r>
              <a:rPr lang="en-MY" sz="1200" b="0" kern="1200" cap="all" dirty="0">
                <a:solidFill>
                  <a:schemeClr val="tx1"/>
                </a:solidFill>
                <a:effectLst/>
                <a:latin typeface="+mn-lt"/>
                <a:ea typeface="+mn-ea"/>
                <a:cs typeface="+mn-cs"/>
              </a:rPr>
              <a:t>ADVERTISING</a:t>
            </a:r>
          </a:p>
          <a:p>
            <a:r>
              <a:rPr lang="en-MY" dirty="0">
                <a:effectLst/>
              </a:rPr>
              <a:t>The education resolution also demanded the scholarship percentage for the B40 and </a:t>
            </a:r>
            <a:r>
              <a:rPr lang="en-MY" dirty="0" err="1">
                <a:effectLst/>
              </a:rPr>
              <a:t>Bumiputera</a:t>
            </a:r>
            <a:r>
              <a:rPr lang="en-MY" dirty="0">
                <a:effectLst/>
              </a:rPr>
              <a:t> to be increased as well as setting up a scholarship fund for poor students.</a:t>
            </a:r>
          </a:p>
          <a:p>
            <a:r>
              <a:rPr lang="en-MY" dirty="0" err="1">
                <a:effectLst/>
              </a:rPr>
              <a:t>Pasir</a:t>
            </a:r>
            <a:r>
              <a:rPr lang="en-MY" dirty="0">
                <a:effectLst/>
              </a:rPr>
              <a:t> Mas member of parliament Ahmad Fadhil </a:t>
            </a:r>
            <a:r>
              <a:rPr lang="en-MY" dirty="0" err="1">
                <a:effectLst/>
              </a:rPr>
              <a:t>Shaari</a:t>
            </a:r>
            <a:r>
              <a:rPr lang="en-MY" dirty="0">
                <a:effectLst/>
              </a:rPr>
              <a:t>, who presented on the religion cluster, urged Putrajaya to ensure that all top government positions to be held only by the Malays</a:t>
            </a:r>
          </a:p>
          <a:p>
            <a:r>
              <a:rPr lang="en-MY" dirty="0">
                <a:effectLst/>
              </a:rPr>
              <a:t>“This includes positions such as Chief Justice, Attorney-General, Chief Secretary, Inspector-General of Police, Chief of Defence Forces and other strategic positions such as the Prime Minister, Deputy Prime Minister, Chief Ministers and </a:t>
            </a:r>
            <a:r>
              <a:rPr lang="en-MY" dirty="0" err="1">
                <a:effectLst/>
              </a:rPr>
              <a:t>Menteris</a:t>
            </a:r>
            <a:r>
              <a:rPr lang="en-MY" dirty="0">
                <a:effectLst/>
              </a:rPr>
              <a:t> </a:t>
            </a:r>
            <a:r>
              <a:rPr lang="en-MY" dirty="0" err="1">
                <a:effectLst/>
              </a:rPr>
              <a:t>Besar</a:t>
            </a:r>
            <a:r>
              <a:rPr lang="en-MY" dirty="0">
                <a:effectLst/>
              </a:rPr>
              <a:t>, Finance Minister, Defence Minister and Education Minister.</a:t>
            </a:r>
          </a:p>
          <a:p>
            <a:r>
              <a:rPr lang="en-MY" dirty="0">
                <a:effectLst/>
              </a:rPr>
              <a:t>“This congress also urged the Bar Council, </a:t>
            </a:r>
            <a:r>
              <a:rPr lang="en-MY" dirty="0" err="1">
                <a:effectLst/>
              </a:rPr>
              <a:t>Suhakam</a:t>
            </a:r>
            <a:r>
              <a:rPr lang="en-MY" dirty="0">
                <a:effectLst/>
              </a:rPr>
              <a:t> and liberal NGOs to not meddle in Islamic matters,” said Ahmad Fadhil, who represented </a:t>
            </a:r>
            <a:r>
              <a:rPr lang="en-MY" dirty="0" err="1">
                <a:effectLst/>
              </a:rPr>
              <a:t>Persatuan</a:t>
            </a:r>
            <a:r>
              <a:rPr lang="en-MY" dirty="0">
                <a:effectLst/>
              </a:rPr>
              <a:t> </a:t>
            </a:r>
            <a:r>
              <a:rPr lang="en-MY" dirty="0" err="1">
                <a:effectLst/>
              </a:rPr>
              <a:t>Peguam</a:t>
            </a:r>
            <a:r>
              <a:rPr lang="en-MY" dirty="0">
                <a:effectLst/>
              </a:rPr>
              <a:t> Muslim Malaysia.</a:t>
            </a:r>
          </a:p>
          <a:p>
            <a:r>
              <a:rPr lang="en-MY" i="1" dirty="0" err="1">
                <a:effectLst/>
              </a:rPr>
              <a:t>Pasir</a:t>
            </a:r>
            <a:r>
              <a:rPr lang="en-MY" i="1" dirty="0">
                <a:effectLst/>
              </a:rPr>
              <a:t> Mas member of parliament Ahmad Fadhil </a:t>
            </a:r>
            <a:r>
              <a:rPr lang="en-MY" i="1" dirty="0" err="1">
                <a:effectLst/>
              </a:rPr>
              <a:t>Shaari</a:t>
            </a:r>
            <a:r>
              <a:rPr lang="en-MY" i="1" dirty="0">
                <a:effectLst/>
              </a:rPr>
              <a:t> delivers his speech during the </a:t>
            </a:r>
            <a:r>
              <a:rPr lang="en-MY" i="1" dirty="0" err="1">
                <a:effectLst/>
              </a:rPr>
              <a:t>Kongres</a:t>
            </a:r>
            <a:r>
              <a:rPr lang="en-MY" i="1" dirty="0">
                <a:effectLst/>
              </a:rPr>
              <a:t> </a:t>
            </a:r>
            <a:r>
              <a:rPr lang="en-MY" i="1" dirty="0" err="1">
                <a:effectLst/>
              </a:rPr>
              <a:t>Maruah</a:t>
            </a:r>
            <a:r>
              <a:rPr lang="en-MY" i="1" dirty="0">
                <a:effectLst/>
              </a:rPr>
              <a:t> </a:t>
            </a:r>
            <a:r>
              <a:rPr lang="en-MY" i="1" dirty="0" err="1">
                <a:effectLst/>
              </a:rPr>
              <a:t>Melayu</a:t>
            </a:r>
            <a:r>
              <a:rPr lang="en-MY" i="1" dirty="0">
                <a:effectLst/>
              </a:rPr>
              <a:t> in Shah </a:t>
            </a:r>
            <a:r>
              <a:rPr lang="en-MY" i="1" dirty="0" err="1">
                <a:effectLst/>
              </a:rPr>
              <a:t>Alam</a:t>
            </a:r>
            <a:r>
              <a:rPr lang="en-MY" i="1" dirty="0">
                <a:effectLst/>
              </a:rPr>
              <a:t>. -NSTP/Saddam </a:t>
            </a:r>
            <a:r>
              <a:rPr lang="en-MY" i="1" dirty="0" err="1">
                <a:effectLst/>
              </a:rPr>
              <a:t>Yusoff</a:t>
            </a:r>
            <a:endParaRPr lang="en-MY" i="1" dirty="0">
              <a:effectLst/>
            </a:endParaRPr>
          </a:p>
          <a:p>
            <a:r>
              <a:rPr lang="en-MY" dirty="0">
                <a:effectLst/>
              </a:rPr>
              <a:t>Another presenter Muhammad </a:t>
            </a:r>
            <a:r>
              <a:rPr lang="en-MY" dirty="0" err="1">
                <a:effectLst/>
              </a:rPr>
              <a:t>Syafiq</a:t>
            </a:r>
            <a:r>
              <a:rPr lang="en-MY" dirty="0">
                <a:effectLst/>
              </a:rPr>
              <a:t> </a:t>
            </a:r>
            <a:r>
              <a:rPr lang="en-MY" dirty="0" err="1">
                <a:effectLst/>
              </a:rPr>
              <a:t>Jebat</a:t>
            </a:r>
            <a:r>
              <a:rPr lang="en-MY" dirty="0">
                <a:effectLst/>
              </a:rPr>
              <a:t> called on the government to clearly outline its Malay economy agenda and other policies, to safeguard the interest of the Malays, empowering their economy.</a:t>
            </a:r>
          </a:p>
          <a:p>
            <a:r>
              <a:rPr lang="en-MY" dirty="0">
                <a:effectLst/>
              </a:rPr>
              <a:t>“The government must be clear on its commitment to improve the socioeconomic wellbeing of the Malays without neglecting the interest of people of other races.</a:t>
            </a:r>
          </a:p>
          <a:p>
            <a:r>
              <a:rPr lang="en-MY" dirty="0">
                <a:effectLst/>
              </a:rPr>
              <a:t>“It is important (for the government to spare no efforts) in reducing the income disparity between the Malays and people from other races.</a:t>
            </a:r>
          </a:p>
          <a:p>
            <a:r>
              <a:rPr lang="en-MY" dirty="0">
                <a:effectLst/>
              </a:rPr>
              <a:t>“This can be done by providing upskilling training for the Malays in order for them to remain competitive in the workforce,” said </a:t>
            </a:r>
            <a:r>
              <a:rPr lang="en-MY" dirty="0" err="1">
                <a:effectLst/>
              </a:rPr>
              <a:t>Syafiq</a:t>
            </a:r>
            <a:r>
              <a:rPr lang="en-MY" dirty="0">
                <a:effectLst/>
              </a:rPr>
              <a:t>, a law student at </a:t>
            </a:r>
            <a:r>
              <a:rPr lang="en-MY" dirty="0" err="1">
                <a:effectLst/>
              </a:rPr>
              <a:t>Universiti</a:t>
            </a:r>
            <a:r>
              <a:rPr lang="en-MY" dirty="0">
                <a:effectLst/>
              </a:rPr>
              <a:t> </a:t>
            </a:r>
            <a:r>
              <a:rPr lang="en-MY" dirty="0" err="1">
                <a:effectLst/>
              </a:rPr>
              <a:t>Teknologi</a:t>
            </a:r>
            <a:r>
              <a:rPr lang="en-MY" dirty="0">
                <a:effectLst/>
              </a:rPr>
              <a:t> MARA.</a:t>
            </a:r>
          </a:p>
          <a:p>
            <a:r>
              <a:rPr lang="en-MY" dirty="0" err="1">
                <a:effectLst/>
              </a:rPr>
              <a:t>Syafiq</a:t>
            </a:r>
            <a:r>
              <a:rPr lang="en-MY" dirty="0">
                <a:effectLst/>
              </a:rPr>
              <a:t>, who presented the economy cluster resolution, pointed out the need for efforts to strengthen the Malay economic institutions and government-linked companies.</a:t>
            </a:r>
          </a:p>
          <a:p>
            <a:r>
              <a:rPr lang="en-MY" dirty="0">
                <a:effectLst/>
              </a:rPr>
              <a:t>“These entities must be headed by a Malay with integrity and possess the Malay spirit to ensure our agenda remains alive.</a:t>
            </a:r>
          </a:p>
          <a:p>
            <a:r>
              <a:rPr lang="en-MY" dirty="0">
                <a:effectLst/>
              </a:rPr>
              <a:t>“At the same time, there is also a need for the establishment of a special commission to monitor these entities to protect the interest of the Malays.”</a:t>
            </a:r>
          </a:p>
          <a:p>
            <a:r>
              <a:rPr lang="en-MY" dirty="0" err="1">
                <a:effectLst/>
              </a:rPr>
              <a:t>Universiti</a:t>
            </a:r>
            <a:r>
              <a:rPr lang="en-MY" dirty="0">
                <a:effectLst/>
              </a:rPr>
              <a:t> Malaya’s Malay Studies Academic Fellow Abdul </a:t>
            </a:r>
            <a:r>
              <a:rPr lang="en-MY" dirty="0" err="1">
                <a:effectLst/>
              </a:rPr>
              <a:t>Muqit</a:t>
            </a:r>
            <a:r>
              <a:rPr lang="en-MY" dirty="0">
                <a:effectLst/>
              </a:rPr>
              <a:t> Muhammad when presenting on the political cluster resolution said there must be a specific economic agenda for the Malays.</a:t>
            </a:r>
          </a:p>
          <a:p>
            <a:r>
              <a:rPr lang="en-MY" dirty="0">
                <a:effectLst/>
              </a:rPr>
              <a:t>Eradicating poverty agenda, he said, should not be seen as an effort to discriminate other races.</a:t>
            </a:r>
          </a:p>
          <a:p>
            <a:r>
              <a:rPr lang="en-MY" dirty="0">
                <a:effectLst/>
              </a:rPr>
              <a:t>“This is because most of those poor are Malays.</a:t>
            </a:r>
          </a:p>
          <a:p>
            <a:r>
              <a:rPr lang="en-MY" dirty="0">
                <a:effectLst/>
              </a:rPr>
              <a:t>“Our economic policy should not be elite-oriented because the previous policy did not effectively address issues faced by farmers, fishermen and those within the same group,” he said.</a:t>
            </a:r>
          </a:p>
          <a:p>
            <a:r>
              <a:rPr lang="en-MY" dirty="0">
                <a:effectLst/>
              </a:rPr>
              <a:t>Muhammad </a:t>
            </a:r>
            <a:r>
              <a:rPr lang="en-MY" dirty="0" err="1">
                <a:effectLst/>
              </a:rPr>
              <a:t>Za’im</a:t>
            </a:r>
            <a:r>
              <a:rPr lang="en-MY" dirty="0">
                <a:effectLst/>
              </a:rPr>
              <a:t> </a:t>
            </a:r>
            <a:r>
              <a:rPr lang="en-MY" dirty="0" err="1">
                <a:effectLst/>
              </a:rPr>
              <a:t>Rosli</a:t>
            </a:r>
            <a:r>
              <a:rPr lang="en-MY" dirty="0">
                <a:effectLst/>
              </a:rPr>
              <a:t>, who is a counsellor at </a:t>
            </a:r>
            <a:r>
              <a:rPr lang="en-MY" dirty="0" err="1">
                <a:effectLst/>
              </a:rPr>
              <a:t>Universiti</a:t>
            </a:r>
            <a:r>
              <a:rPr lang="en-MY" dirty="0">
                <a:effectLst/>
              </a:rPr>
              <a:t> Putra Malaysia, urged the government to take stricter action against individuals or groups that interfere with affairs and issues involving the Islamic religion.</a:t>
            </a:r>
          </a:p>
          <a:p>
            <a:r>
              <a:rPr lang="en-MY" dirty="0">
                <a:effectLst/>
              </a:rPr>
              <a:t>He described such actions as going against Article 3(1) of the Federal Constitution which stipulates that Islam is the religion of the federation.</a:t>
            </a:r>
          </a:p>
          <a:p>
            <a:r>
              <a:rPr lang="en-MY" dirty="0">
                <a:effectLst/>
              </a:rPr>
              <a:t>“We must reject any effort by outsiders to spread ideologies and teachings which deviate from Islam and the Malay culture,” he said when presenting on the cultural cluster.</a:t>
            </a:r>
          </a:p>
          <a:p>
            <a:r>
              <a:rPr lang="en-MY" dirty="0" err="1">
                <a:effectLst/>
              </a:rPr>
              <a:t>Za’im</a:t>
            </a:r>
            <a:r>
              <a:rPr lang="en-MY" dirty="0">
                <a:effectLst/>
              </a:rPr>
              <a:t> also urged the government to accord the Dewan Bahasa dan </a:t>
            </a:r>
            <a:r>
              <a:rPr lang="en-MY" dirty="0" err="1">
                <a:effectLst/>
              </a:rPr>
              <a:t>Pustaka</a:t>
            </a:r>
            <a:r>
              <a:rPr lang="en-MY" dirty="0">
                <a:effectLst/>
              </a:rPr>
              <a:t> (DBP) full authority to initiate action with regards to the abuse of the Bahasa </a:t>
            </a:r>
            <a:r>
              <a:rPr lang="en-MY" dirty="0" err="1">
                <a:effectLst/>
              </a:rPr>
              <a:t>Melayu</a:t>
            </a:r>
            <a:r>
              <a:rPr lang="en-MY" dirty="0">
                <a:effectLst/>
              </a:rPr>
              <a:t> language.</a:t>
            </a:r>
          </a:p>
          <a:p>
            <a:r>
              <a:rPr lang="en-MY" dirty="0">
                <a:effectLst/>
              </a:rPr>
              <a:t>The move would elevate the DBP position and subsequently empower Bahasa </a:t>
            </a:r>
            <a:r>
              <a:rPr lang="en-MY" dirty="0" err="1">
                <a:effectLst/>
              </a:rPr>
              <a:t>Melayu</a:t>
            </a:r>
            <a:r>
              <a:rPr lang="en-MY" dirty="0">
                <a:effectLst/>
              </a:rPr>
              <a:t> as the national language.</a:t>
            </a:r>
          </a:p>
          <a:p>
            <a:r>
              <a:rPr lang="en-MY" dirty="0">
                <a:effectLst/>
              </a:rPr>
              <a:t>“Such a move will ensure Bahasa </a:t>
            </a:r>
            <a:r>
              <a:rPr lang="en-MY" dirty="0" err="1">
                <a:effectLst/>
              </a:rPr>
              <a:t>Melayu</a:t>
            </a:r>
            <a:r>
              <a:rPr lang="en-MY" dirty="0">
                <a:effectLst/>
              </a:rPr>
              <a:t> is used at all levels.”</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79</a:t>
            </a:fld>
            <a:endParaRPr lang="en-US"/>
          </a:p>
        </p:txBody>
      </p:sp>
    </p:spTree>
    <p:extLst>
      <p:ext uri="{BB962C8B-B14F-4D97-AF65-F5344CB8AC3E}">
        <p14:creationId xmlns:p14="http://schemas.microsoft.com/office/powerpoint/2010/main" val="838622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1" kern="1200" dirty="0">
                <a:solidFill>
                  <a:schemeClr val="tx1"/>
                </a:solidFill>
                <a:effectLst/>
                <a:latin typeface="+mn-lt"/>
                <a:ea typeface="+mn-ea"/>
                <a:cs typeface="+mn-cs"/>
              </a:rPr>
              <a:t>A TALE OF 2 COMMUNISTS CHIN PENG &amp; SITI AISHAH – AND A REFLECTION OF HOW MALAYS ARE NO LONGER ABLE TO THINK LOGICALLY AFTER DECADES OF BEING SPOON-FED &amp; LED BY NOSE BY MAHATHIR, UMNO &amp; NOW MAHATHIR AGAIN</a:t>
            </a:r>
          </a:p>
          <a:p>
            <a:pPr fontAlgn="base"/>
            <a:r>
              <a:rPr lang="en-MY" sz="1200" u="none" strike="noStrike" kern="1200" dirty="0">
                <a:solidFill>
                  <a:schemeClr val="tx1"/>
                </a:solidFill>
                <a:effectLst/>
                <a:latin typeface="+mn-lt"/>
                <a:ea typeface="+mn-ea"/>
                <a:cs typeface="+mn-cs"/>
                <a:hlinkClick r:id="rId3"/>
              </a:rPr>
              <a:t>Politics</a:t>
            </a:r>
            <a:r>
              <a:rPr lang="en-MY" sz="1200" kern="1200" dirty="0">
                <a:solidFill>
                  <a:schemeClr val="tx1"/>
                </a:solidFill>
                <a:effectLst/>
                <a:latin typeface="+mn-lt"/>
                <a:ea typeface="+mn-ea"/>
                <a:cs typeface="+mn-cs"/>
              </a:rPr>
              <a:t> | November 29, 2019 by | 0 Comments</a:t>
            </a:r>
          </a:p>
          <a:p>
            <a:pPr fontAlgn="base"/>
            <a:r>
              <a:rPr lang="en-MY" sz="1200" kern="1200" dirty="0">
                <a:solidFill>
                  <a:schemeClr val="tx1"/>
                </a:solidFill>
                <a:effectLst/>
                <a:latin typeface="+mn-lt"/>
                <a:ea typeface="+mn-ea"/>
                <a:cs typeface="+mn-cs"/>
              </a:rPr>
              <a:t>If yesterday’s reports, that Chin Peng’s ashes have been </a:t>
            </a:r>
            <a:r>
              <a:rPr lang="en-MY" sz="1200" b="1" u="none" strike="noStrike" kern="1200" dirty="0">
                <a:solidFill>
                  <a:schemeClr val="tx1"/>
                </a:solidFill>
                <a:effectLst/>
                <a:latin typeface="+mn-lt"/>
                <a:ea typeface="+mn-ea"/>
                <a:cs typeface="+mn-cs"/>
                <a:hlinkClick r:id="rId4"/>
              </a:rPr>
              <a:t>returned</a:t>
            </a:r>
            <a:r>
              <a:rPr lang="en-MY" sz="1200" b="1"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to Malaysia, are true, he is still considered a threat! Such hypocrisy, especially when ISIS terrorists are being repatriated to Malaysia, from Syria.</a:t>
            </a:r>
          </a:p>
          <a:p>
            <a:pPr fontAlgn="base"/>
            <a:r>
              <a:rPr lang="en-MY" sz="1200" kern="1200" dirty="0">
                <a:solidFill>
                  <a:schemeClr val="tx1"/>
                </a:solidFill>
                <a:effectLst/>
                <a:latin typeface="+mn-lt"/>
                <a:ea typeface="+mn-ea"/>
                <a:cs typeface="+mn-cs"/>
              </a:rPr>
              <a:t>On 29 November 2013, I wrote an article called “One Ideology, Two Reactions”. The reaction from the Malaysian </a:t>
            </a:r>
            <a:r>
              <a:rPr lang="en-MY" sz="1200" u="none" strike="noStrike" kern="1200" dirty="0">
                <a:solidFill>
                  <a:schemeClr val="tx1"/>
                </a:solidFill>
                <a:effectLst/>
                <a:latin typeface="+mn-lt"/>
                <a:ea typeface="+mn-ea"/>
                <a:cs typeface="+mn-cs"/>
                <a:hlinkClick r:id="rId5"/>
              </a:rPr>
              <a:t>authorities</a:t>
            </a:r>
            <a:r>
              <a:rPr lang="en-MY" sz="1200" kern="1200" dirty="0">
                <a:solidFill>
                  <a:schemeClr val="tx1"/>
                </a:solidFill>
                <a:effectLst/>
                <a:latin typeface="+mn-lt"/>
                <a:ea typeface="+mn-ea"/>
                <a:cs typeface="+mn-cs"/>
              </a:rPr>
              <a:t> was swift.</a:t>
            </a:r>
          </a:p>
          <a:p>
            <a:pPr fontAlgn="base"/>
            <a:r>
              <a:rPr lang="en-MY" sz="1200" b="1" u="none" strike="noStrike" kern="1200" dirty="0">
                <a:solidFill>
                  <a:schemeClr val="tx1"/>
                </a:solidFill>
                <a:effectLst/>
                <a:latin typeface="+mn-lt"/>
                <a:ea typeface="+mn-ea"/>
                <a:cs typeface="+mn-cs"/>
                <a:hlinkClick r:id="rId6"/>
              </a:rPr>
              <a:t>Prostatitis And Erectile Dysfunction Can Be Healed With This Simple Formula.</a:t>
            </a:r>
            <a:endParaRPr lang="en-MY" sz="1200" u="none" strike="noStrike" kern="1200" dirty="0">
              <a:solidFill>
                <a:schemeClr val="tx1"/>
              </a:solidFill>
              <a:effectLst/>
              <a:latin typeface="+mn-lt"/>
              <a:ea typeface="+mn-ea"/>
              <a:cs typeface="+mn-cs"/>
              <a:hlinkClick r:id="rId6"/>
            </a:endParaRPr>
          </a:p>
          <a:p>
            <a:pPr fontAlgn="base"/>
            <a:r>
              <a:rPr lang="en-MY" sz="1200" b="1" u="none" strike="noStrike" kern="1200" dirty="0">
                <a:solidFill>
                  <a:schemeClr val="tx1"/>
                </a:solidFill>
                <a:effectLst/>
                <a:latin typeface="+mn-lt"/>
                <a:ea typeface="+mn-ea"/>
                <a:cs typeface="+mn-cs"/>
                <a:hlinkClick r:id="rId6"/>
              </a:rPr>
              <a:t>Actipotence</a:t>
            </a:r>
            <a:endParaRPr lang="en-MY" sz="1200" u="none" strike="noStrike" kern="1200" dirty="0">
              <a:solidFill>
                <a:schemeClr val="tx1"/>
              </a:solidFill>
              <a:effectLst/>
              <a:latin typeface="+mn-lt"/>
              <a:ea typeface="+mn-ea"/>
              <a:cs typeface="+mn-cs"/>
              <a:hlinkClick r:id="rId6"/>
            </a:endParaRPr>
          </a:p>
          <a:p>
            <a:pPr fontAlgn="base"/>
            <a:r>
              <a:rPr lang="en-MY" sz="1200" b="1" u="none" strike="noStrike" kern="1200" dirty="0">
                <a:solidFill>
                  <a:schemeClr val="tx1"/>
                </a:solidFill>
                <a:effectLst/>
                <a:latin typeface="+mn-lt"/>
                <a:ea typeface="+mn-ea"/>
                <a:cs typeface="+mn-cs"/>
                <a:hlinkClick r:id="rId7"/>
              </a:rPr>
              <a:t>Vincent Tan's 250M Investment Turns Regular Malaysians into Millionaires</a:t>
            </a:r>
            <a:endParaRPr lang="en-MY" sz="1200" u="none" strike="noStrike" kern="1200" dirty="0">
              <a:solidFill>
                <a:schemeClr val="tx1"/>
              </a:solidFill>
              <a:effectLst/>
              <a:latin typeface="+mn-lt"/>
              <a:ea typeface="+mn-ea"/>
              <a:cs typeface="+mn-cs"/>
              <a:hlinkClick r:id="rId7"/>
            </a:endParaRPr>
          </a:p>
          <a:p>
            <a:pPr fontAlgn="base"/>
            <a:r>
              <a:rPr lang="en-MY" sz="1200" b="1" u="none" strike="noStrike" kern="1200" dirty="0">
                <a:solidFill>
                  <a:schemeClr val="tx1"/>
                </a:solidFill>
                <a:effectLst/>
                <a:latin typeface="+mn-lt"/>
                <a:ea typeface="+mn-ea"/>
                <a:cs typeface="+mn-cs"/>
                <a:hlinkClick r:id="rId7"/>
              </a:rPr>
              <a:t>Daily News</a:t>
            </a:r>
            <a:endParaRPr lang="en-MY" sz="1200" u="none" strike="noStrike" kern="1200" dirty="0">
              <a:solidFill>
                <a:schemeClr val="tx1"/>
              </a:solidFill>
              <a:effectLst/>
              <a:latin typeface="+mn-lt"/>
              <a:ea typeface="+mn-ea"/>
              <a:cs typeface="+mn-cs"/>
              <a:hlinkClick r:id="rId7"/>
            </a:endParaRPr>
          </a:p>
          <a:p>
            <a:pPr fontAlgn="base"/>
            <a:r>
              <a:rPr lang="en-MY" sz="1200" kern="1200" dirty="0">
                <a:solidFill>
                  <a:schemeClr val="tx1"/>
                </a:solidFill>
                <a:effectLst/>
                <a:latin typeface="+mn-lt"/>
                <a:ea typeface="+mn-ea"/>
                <a:cs typeface="+mn-cs"/>
              </a:rPr>
              <a:t>Recommended by</a:t>
            </a:r>
          </a:p>
          <a:p>
            <a:pPr fontAlgn="base"/>
            <a:r>
              <a:rPr lang="en-MY" sz="1200" kern="1200" dirty="0">
                <a:solidFill>
                  <a:schemeClr val="tx1"/>
                </a:solidFill>
                <a:effectLst/>
                <a:latin typeface="+mn-lt"/>
                <a:ea typeface="+mn-ea"/>
                <a:cs typeface="+mn-cs"/>
              </a:rPr>
              <a:t>The former Inspector General of Police (IGP) Khalid Abu Bakar issued a warning, at a Press Conference in Kota Kinabalu Sabah, that my article was “highly seditious”. He threatened…”You better watch out…”.</a:t>
            </a:r>
          </a:p>
          <a:p>
            <a:pPr fontAlgn="base"/>
            <a:r>
              <a:rPr lang="en-MY" sz="1200" kern="1200" dirty="0">
                <a:solidFill>
                  <a:schemeClr val="tx1"/>
                </a:solidFill>
                <a:effectLst/>
                <a:latin typeface="+mn-lt"/>
                <a:ea typeface="+mn-ea"/>
                <a:cs typeface="+mn-cs"/>
              </a:rPr>
              <a:t>Siti Aishah (L) Chin Peng (R)</a:t>
            </a:r>
          </a:p>
          <a:p>
            <a:pPr fontAlgn="base"/>
            <a:r>
              <a:rPr lang="en-MY" sz="1200" kern="1200" dirty="0">
                <a:solidFill>
                  <a:schemeClr val="tx1"/>
                </a:solidFill>
                <a:effectLst/>
                <a:latin typeface="+mn-lt"/>
                <a:ea typeface="+mn-ea"/>
                <a:cs typeface="+mn-cs"/>
              </a:rPr>
              <a:t>You can read the article and judge if it contains seditious material. </a:t>
            </a:r>
            <a:r>
              <a:rPr lang="en-MY" sz="1200" b="1" kern="1200" dirty="0">
                <a:solidFill>
                  <a:schemeClr val="tx1"/>
                </a:solidFill>
                <a:effectLst/>
                <a:latin typeface="+mn-lt"/>
                <a:ea typeface="+mn-ea"/>
                <a:cs typeface="+mn-cs"/>
              </a:rPr>
              <a:t>It is a simple write-up to compare how the government treats two people, both Malaysian, a man and a woman, who embraced communism.</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One fought for his ideology in the jungles of Malaya (this was before Malaya became Malaysia), the other lived her ideology in the concrete jungle of London.</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One is Chinese, he is male. The other is Malay and is female.</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One is perceived as a threat, even though he is dead. His ashes were not allowed to be returned to Malaysia.</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The other was going to be received with open arms by the government, with offers to reinstate her citizenship, counselling to guide her through her traumatic experience of being “found” and other help to rehabilitate her</a:t>
            </a:r>
            <a:r>
              <a:rPr lang="en-MY" sz="1200" kern="1200" dirty="0">
                <a:solidFill>
                  <a:schemeClr val="tx1"/>
                </a:solidFill>
                <a:effectLst/>
                <a:latin typeface="+mn-lt"/>
                <a:ea typeface="+mn-ea"/>
                <a:cs typeface="+mn-cs"/>
              </a:rPr>
              <a:t>…until she openly rejected all offers of help.</a:t>
            </a:r>
          </a:p>
          <a:p>
            <a:pPr fontAlgn="base"/>
            <a:r>
              <a:rPr lang="en-MY" sz="1200" b="1" kern="1200" dirty="0">
                <a:solidFill>
                  <a:schemeClr val="tx1"/>
                </a:solidFill>
                <a:effectLst/>
                <a:latin typeface="+mn-lt"/>
                <a:ea typeface="+mn-ea"/>
                <a:cs typeface="+mn-cs"/>
              </a:rPr>
              <a:t>ONE IDEOLOGY, TWO REACTIONS</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Two people with a shared ideology “Communism”. Both Malaysians, both radicals. Both have spent the past 30 years living outside Malaysia. Both were educated locally, one at the Methodist run Anglo-Chinese School (ACS) in Perak, the other at the </a:t>
            </a:r>
            <a:r>
              <a:rPr lang="en-MY" sz="1200" b="1" kern="1200" dirty="0" err="1">
                <a:solidFill>
                  <a:schemeClr val="tx1"/>
                </a:solidFill>
                <a:effectLst/>
                <a:latin typeface="+mn-lt"/>
                <a:ea typeface="+mn-ea"/>
                <a:cs typeface="+mn-cs"/>
              </a:rPr>
              <a:t>Tengku</a:t>
            </a:r>
            <a:r>
              <a:rPr lang="en-MY" sz="1200" b="1" kern="1200" dirty="0">
                <a:solidFill>
                  <a:schemeClr val="tx1"/>
                </a:solidFill>
                <a:effectLst/>
                <a:latin typeface="+mn-lt"/>
                <a:ea typeface="+mn-ea"/>
                <a:cs typeface="+mn-cs"/>
              </a:rPr>
              <a:t> </a:t>
            </a:r>
            <a:r>
              <a:rPr lang="en-MY" sz="1200" b="1" kern="1200" dirty="0" err="1">
                <a:solidFill>
                  <a:schemeClr val="tx1"/>
                </a:solidFill>
                <a:effectLst/>
                <a:latin typeface="+mn-lt"/>
                <a:ea typeface="+mn-ea"/>
                <a:cs typeface="+mn-cs"/>
              </a:rPr>
              <a:t>Khursiah</a:t>
            </a:r>
            <a:r>
              <a:rPr lang="en-MY" sz="1200" b="1" kern="1200" dirty="0">
                <a:solidFill>
                  <a:schemeClr val="tx1"/>
                </a:solidFill>
                <a:effectLst/>
                <a:latin typeface="+mn-lt"/>
                <a:ea typeface="+mn-ea"/>
                <a:cs typeface="+mn-cs"/>
              </a:rPr>
              <a:t> College in Negri Sembilan.</a:t>
            </a:r>
            <a:endParaRPr lang="en-MY" sz="1200" kern="1200" dirty="0">
              <a:solidFill>
                <a:schemeClr val="tx1"/>
              </a:solidFill>
              <a:effectLst/>
              <a:latin typeface="+mn-lt"/>
              <a:ea typeface="+mn-ea"/>
              <a:cs typeface="+mn-cs"/>
            </a:endParaRPr>
          </a:p>
          <a:p>
            <a:pPr fontAlgn="base"/>
            <a:r>
              <a:rPr lang="en-MY" sz="1200" kern="1200" dirty="0">
                <a:solidFill>
                  <a:schemeClr val="tx1"/>
                </a:solidFill>
                <a:effectLst/>
                <a:latin typeface="+mn-lt"/>
                <a:ea typeface="+mn-ea"/>
                <a:cs typeface="+mn-cs"/>
              </a:rPr>
              <a:t>One became a leader albeit of a banned organisation and disappeared into the Malayan jungle, whilst the other disappeared into the back-streets of London into oblivion.</a:t>
            </a:r>
          </a:p>
          <a:p>
            <a:pPr fontAlgn="base"/>
            <a:r>
              <a:rPr lang="en-MY" sz="1200" b="1" kern="1200" dirty="0">
                <a:solidFill>
                  <a:schemeClr val="tx1"/>
                </a:solidFill>
                <a:effectLst/>
                <a:latin typeface="+mn-lt"/>
                <a:ea typeface="+mn-ea"/>
                <a:cs typeface="+mn-cs"/>
              </a:rPr>
              <a:t>THE TWO PEOPLE ARE A MAN AND A WOMAN</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The two people are a Chinese man, 88-year-old Chin Peng who died in Bangkok in September 2013, and a Malay woman, 69-year-old Siti Aishah Abdul Wahab who with her two comrades staged a daring escape from her alleged captors on 25 October 2013.</a:t>
            </a:r>
            <a:endParaRPr lang="en-MY" sz="1200" kern="1200" dirty="0">
              <a:solidFill>
                <a:schemeClr val="tx1"/>
              </a:solidFill>
              <a:effectLst/>
              <a:latin typeface="+mn-lt"/>
              <a:ea typeface="+mn-ea"/>
              <a:cs typeface="+mn-cs"/>
            </a:endParaRPr>
          </a:p>
          <a:p>
            <a:pPr fontAlgn="base"/>
            <a:r>
              <a:rPr lang="en-MY" sz="1200" kern="1200" dirty="0">
                <a:solidFill>
                  <a:schemeClr val="tx1"/>
                </a:solidFill>
                <a:effectLst/>
                <a:latin typeface="+mn-lt"/>
                <a:ea typeface="+mn-ea"/>
                <a:cs typeface="+mn-cs"/>
              </a:rPr>
              <a:t>Aishah and the other women had been kept as “slaves” in a collective, by a couple “an Indian and a Tanzanian” for the past 30 years.</a:t>
            </a:r>
          </a:p>
          <a:p>
            <a:pPr fontAlgn="base"/>
            <a:r>
              <a:rPr lang="en-MY" sz="1200" b="1" kern="1200" dirty="0">
                <a:solidFill>
                  <a:schemeClr val="tx1"/>
                </a:solidFill>
                <a:effectLst/>
                <a:latin typeface="+mn-lt"/>
                <a:ea typeface="+mn-ea"/>
                <a:cs typeface="+mn-cs"/>
              </a:rPr>
              <a:t>HE BECAME LEADER OF A BANNED OUTFIT, SHE WAS A COMMONWEALTH SCHOLAR</a:t>
            </a:r>
            <a:endParaRPr lang="en-MY" sz="1200" kern="1200" dirty="0">
              <a:solidFill>
                <a:schemeClr val="tx1"/>
              </a:solidFill>
              <a:effectLst/>
              <a:latin typeface="+mn-lt"/>
              <a:ea typeface="+mn-ea"/>
              <a:cs typeface="+mn-cs"/>
            </a:endParaRPr>
          </a:p>
          <a:p>
            <a:pPr fontAlgn="base"/>
            <a:r>
              <a:rPr lang="en-MY" sz="1200" kern="1200" dirty="0">
                <a:solidFill>
                  <a:schemeClr val="tx1"/>
                </a:solidFill>
                <a:effectLst/>
                <a:latin typeface="+mn-lt"/>
                <a:ea typeface="+mn-ea"/>
                <a:cs typeface="+mn-cs"/>
              </a:rPr>
              <a:t>Chin Peng rose up the ranks to become the leader of the Malayan Communist Party (MCP) when he was only 23-years-old. Aishah was a very promising, intelligent woman who secured a Commonwealth scholarship to study at the London School of Economics (LSE) when she was 24-years-old.</a:t>
            </a:r>
          </a:p>
          <a:p>
            <a:pPr fontAlgn="base"/>
            <a:r>
              <a:rPr lang="en-MY" sz="1200" kern="1200" dirty="0">
                <a:solidFill>
                  <a:schemeClr val="tx1"/>
                </a:solidFill>
                <a:effectLst/>
                <a:latin typeface="+mn-lt"/>
                <a:ea typeface="+mn-ea"/>
                <a:cs typeface="+mn-cs"/>
              </a:rPr>
              <a:t>Two days ago the IGP Khalid Abu Bakar confirmed the identity of the woman who was enslaved. He said that Aishah would not be arrested should she decide to return to Malaysia. He claimed that Aishah had been on the wanted list in the 70s, as she was considered an extremist.</a:t>
            </a:r>
          </a:p>
          <a:p>
            <a:pPr fontAlgn="base"/>
            <a:r>
              <a:rPr lang="en-MY" sz="1200" kern="1200" dirty="0">
                <a:solidFill>
                  <a:schemeClr val="tx1"/>
                </a:solidFill>
                <a:effectLst/>
                <a:latin typeface="+mn-lt"/>
                <a:ea typeface="+mn-ea"/>
                <a:cs typeface="+mn-cs"/>
              </a:rPr>
              <a:t>He also confirmed that when she went to London to study, the police had kept her under surveillance. He did not make it clear if, or when, the surveillance stopped.</a:t>
            </a:r>
          </a:p>
          <a:p>
            <a:pPr fontAlgn="base"/>
            <a:r>
              <a:rPr lang="en-MY" sz="1200" b="1" kern="1200" dirty="0">
                <a:solidFill>
                  <a:schemeClr val="tx1"/>
                </a:solidFill>
                <a:effectLst/>
                <a:latin typeface="+mn-lt"/>
                <a:ea typeface="+mn-ea"/>
                <a:cs typeface="+mn-cs"/>
              </a:rPr>
              <a:t>WHY DIDN’T SPECIAL BRANCH NOTIFY HER FAMILY?</a:t>
            </a:r>
            <a:endParaRPr lang="en-MY" sz="1200" kern="1200" dirty="0">
              <a:solidFill>
                <a:schemeClr val="tx1"/>
              </a:solidFill>
              <a:effectLst/>
              <a:latin typeface="+mn-lt"/>
              <a:ea typeface="+mn-ea"/>
              <a:cs typeface="+mn-cs"/>
            </a:endParaRPr>
          </a:p>
          <a:p>
            <a:pPr fontAlgn="base"/>
            <a:r>
              <a:rPr lang="en-MY" sz="1200" kern="1200" dirty="0">
                <a:solidFill>
                  <a:schemeClr val="tx1"/>
                </a:solidFill>
                <a:effectLst/>
                <a:latin typeface="+mn-lt"/>
                <a:ea typeface="+mn-ea"/>
                <a:cs typeface="+mn-cs"/>
              </a:rPr>
              <a:t>Khalid’s revelation, coupled with the information provided by PKR politician, Nurul </a:t>
            </a:r>
            <a:r>
              <a:rPr lang="en-MY" sz="1200" kern="1200" dirty="0" err="1">
                <a:solidFill>
                  <a:schemeClr val="tx1"/>
                </a:solidFill>
                <a:effectLst/>
                <a:latin typeface="+mn-lt"/>
                <a:ea typeface="+mn-ea"/>
                <a:cs typeface="+mn-cs"/>
              </a:rPr>
              <a:t>Izzah</a:t>
            </a:r>
            <a:r>
              <a:rPr lang="en-MY" sz="1200" kern="1200" dirty="0">
                <a:solidFill>
                  <a:schemeClr val="tx1"/>
                </a:solidFill>
                <a:effectLst/>
                <a:latin typeface="+mn-lt"/>
                <a:ea typeface="+mn-ea"/>
                <a:cs typeface="+mn-cs"/>
              </a:rPr>
              <a:t> Anwar, that there are 30 Special Branch (SB) officers in London begs the question: “Why did the Malaysian police not inform the family of Siti Aishah at any point in the past 30 years that Aishah was alive and well, and had not disappeared without trace, from her last known address?”</a:t>
            </a:r>
          </a:p>
          <a:p>
            <a:pPr fontAlgn="base"/>
            <a:r>
              <a:rPr lang="en-MY" sz="1200" kern="1200" dirty="0">
                <a:solidFill>
                  <a:schemeClr val="tx1"/>
                </a:solidFill>
                <a:effectLst/>
                <a:latin typeface="+mn-lt"/>
                <a:ea typeface="+mn-ea"/>
                <a:cs typeface="+mn-cs"/>
              </a:rPr>
              <a:t>Was Khalid being economical with the truth, or </a:t>
            </a:r>
            <a:r>
              <a:rPr lang="en-MY" sz="1200" b="1" kern="1200" dirty="0">
                <a:solidFill>
                  <a:schemeClr val="tx1"/>
                </a:solidFill>
                <a:effectLst/>
                <a:latin typeface="+mn-lt"/>
                <a:ea typeface="+mn-ea"/>
                <a:cs typeface="+mn-cs"/>
              </a:rPr>
              <a:t>is he deliberately misleading the public to justify the large numbers of SB personnel operating in London</a:t>
            </a:r>
            <a:r>
              <a:rPr lang="en-MY" sz="1200" kern="1200" dirty="0">
                <a:solidFill>
                  <a:schemeClr val="tx1"/>
                </a:solidFill>
                <a:effectLst/>
                <a:latin typeface="+mn-lt"/>
                <a:ea typeface="+mn-ea"/>
                <a:cs typeface="+mn-cs"/>
              </a:rPr>
              <a:t>?</a:t>
            </a:r>
          </a:p>
          <a:p>
            <a:pPr fontAlgn="base"/>
            <a:r>
              <a:rPr lang="en-MY" sz="1200" kern="1200" dirty="0">
                <a:solidFill>
                  <a:schemeClr val="tx1"/>
                </a:solidFill>
                <a:effectLst/>
                <a:latin typeface="+mn-lt"/>
                <a:ea typeface="+mn-ea"/>
                <a:cs typeface="+mn-cs"/>
              </a:rPr>
              <a:t>Was Aishah really being watched in London? Did the police and SB lose sight of her soon after she arrived in London? Was she only briefly under their watch?</a:t>
            </a:r>
          </a:p>
          <a:p>
            <a:pPr fontAlgn="base"/>
            <a:r>
              <a:rPr lang="en-MY" sz="1200" kern="1200" dirty="0">
                <a:solidFill>
                  <a:schemeClr val="tx1"/>
                </a:solidFill>
                <a:effectLst/>
                <a:latin typeface="+mn-lt"/>
                <a:ea typeface="+mn-ea"/>
                <a:cs typeface="+mn-cs"/>
              </a:rPr>
              <a:t>Or did they keep her family in the dark because</a:t>
            </a:r>
            <a:r>
              <a:rPr lang="en-MY" sz="1200" b="1" kern="1200" dirty="0">
                <a:solidFill>
                  <a:schemeClr val="tx1"/>
                </a:solidFill>
                <a:effectLst/>
                <a:latin typeface="+mn-lt"/>
                <a:ea typeface="+mn-ea"/>
                <a:cs typeface="+mn-cs"/>
              </a:rPr>
              <a:t> her return would generate publicity about another Malay communist, which would be difficult to hide</a:t>
            </a:r>
            <a:r>
              <a:rPr lang="en-MY" sz="1200" kern="1200" dirty="0">
                <a:solidFill>
                  <a:schemeClr val="tx1"/>
                </a:solidFill>
                <a:effectLst/>
                <a:latin typeface="+mn-lt"/>
                <a:ea typeface="+mn-ea"/>
                <a:cs typeface="+mn-cs"/>
              </a:rPr>
              <a:t>? So, they thought it would be best if she were to stay away from Malaysia. They were happy to wash their hands of her. </a:t>
            </a:r>
            <a:r>
              <a:rPr lang="en-MY" sz="1200" b="1" kern="1200" dirty="0">
                <a:solidFill>
                  <a:schemeClr val="tx1"/>
                </a:solidFill>
                <a:effectLst/>
                <a:latin typeface="+mn-lt"/>
                <a:ea typeface="+mn-ea"/>
                <a:cs typeface="+mn-cs"/>
              </a:rPr>
              <a:t>Another Malay communist was one red too many.</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Khalid claimed that Aishah would not be arrested if she returned as her communist activities were “in the past”</a:t>
            </a:r>
            <a:r>
              <a:rPr lang="en-MY" sz="1200" kern="1200" dirty="0">
                <a:solidFill>
                  <a:schemeClr val="tx1"/>
                </a:solidFill>
                <a:effectLst/>
                <a:latin typeface="+mn-lt"/>
                <a:ea typeface="+mn-ea"/>
                <a:cs typeface="+mn-cs"/>
              </a:rPr>
              <a:t>.</a:t>
            </a:r>
          </a:p>
          <a:p>
            <a:pPr fontAlgn="base"/>
            <a:r>
              <a:rPr lang="en-MY" sz="1200" b="1" kern="1200" dirty="0">
                <a:solidFill>
                  <a:schemeClr val="tx1"/>
                </a:solidFill>
                <a:effectLst/>
                <a:latin typeface="+mn-lt"/>
                <a:ea typeface="+mn-ea"/>
                <a:cs typeface="+mn-cs"/>
              </a:rPr>
              <a:t>Does the IGP know for sure that she has renounced her communist ideology?</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MENTAL DISTRESS</a:t>
            </a:r>
            <a:endParaRPr lang="en-MY" sz="1200" kern="1200" dirty="0">
              <a:solidFill>
                <a:schemeClr val="tx1"/>
              </a:solidFill>
              <a:effectLst/>
              <a:latin typeface="+mn-lt"/>
              <a:ea typeface="+mn-ea"/>
              <a:cs typeface="+mn-cs"/>
            </a:endParaRPr>
          </a:p>
          <a:p>
            <a:pPr fontAlgn="base"/>
            <a:r>
              <a:rPr lang="en-MY" sz="1200" b="1" kern="1200" dirty="0">
                <a:solidFill>
                  <a:schemeClr val="tx1"/>
                </a:solidFill>
                <a:effectLst/>
                <a:latin typeface="+mn-lt"/>
                <a:ea typeface="+mn-ea"/>
                <a:cs typeface="+mn-cs"/>
              </a:rPr>
              <a:t>Malaysians must wonder why Aishah is considered safe but Chin Peng’s ashes are deemed a national threat. </a:t>
            </a:r>
            <a:r>
              <a:rPr lang="en-MY" sz="1200" kern="1200" dirty="0">
                <a:solidFill>
                  <a:schemeClr val="tx1"/>
                </a:solidFill>
                <a:effectLst/>
                <a:latin typeface="+mn-lt"/>
                <a:ea typeface="+mn-ea"/>
                <a:cs typeface="+mn-cs"/>
              </a:rPr>
              <a:t>The authorities feared that a martyr’s shrine for Chin Peng would be built in </a:t>
            </a:r>
            <a:r>
              <a:rPr lang="en-MY" sz="1200" kern="1200" dirty="0" err="1">
                <a:solidFill>
                  <a:schemeClr val="tx1"/>
                </a:solidFill>
                <a:effectLst/>
                <a:latin typeface="+mn-lt"/>
                <a:ea typeface="+mn-ea"/>
                <a:cs typeface="+mn-cs"/>
              </a:rPr>
              <a:t>Sitiawan</a:t>
            </a:r>
            <a:r>
              <a:rPr lang="en-MY" sz="1200" kern="1200" dirty="0">
                <a:solidFill>
                  <a:schemeClr val="tx1"/>
                </a:solidFill>
                <a:effectLst/>
                <a:latin typeface="+mn-lt"/>
                <a:ea typeface="+mn-ea"/>
                <a:cs typeface="+mn-cs"/>
              </a:rPr>
              <a:t>.</a:t>
            </a:r>
          </a:p>
          <a:p>
            <a:pPr fontAlgn="base"/>
            <a:r>
              <a:rPr lang="en-MY" sz="1200" kern="1200" dirty="0">
                <a:solidFill>
                  <a:schemeClr val="tx1"/>
                </a:solidFill>
                <a:effectLst/>
                <a:latin typeface="+mn-lt"/>
                <a:ea typeface="+mn-ea"/>
                <a:cs typeface="+mn-cs"/>
              </a:rPr>
              <a:t>Would Aishah not attract an extraordinary amount of publicity whether or not she still believes in her communist ideology? How will she recover from her trauma if she is not left in peace?</a:t>
            </a:r>
          </a:p>
          <a:p>
            <a:pPr fontAlgn="base"/>
            <a:r>
              <a:rPr lang="en-MY" sz="1200" b="1" kern="1200" dirty="0">
                <a:solidFill>
                  <a:schemeClr val="tx1"/>
                </a:solidFill>
                <a:effectLst/>
                <a:latin typeface="+mn-lt"/>
                <a:ea typeface="+mn-ea"/>
                <a:cs typeface="+mn-cs"/>
              </a:rPr>
              <a:t>One is dead, the other is alive.</a:t>
            </a:r>
            <a:r>
              <a:rPr lang="en-MY" sz="1200" kern="1200" dirty="0">
                <a:solidFill>
                  <a:schemeClr val="tx1"/>
                </a:solidFill>
                <a:effectLst/>
                <a:latin typeface="+mn-lt"/>
                <a:ea typeface="+mn-ea"/>
                <a:cs typeface="+mn-cs"/>
              </a:rPr>
              <a:t> According to a colleague who visited Chin Peng a few years before he died, the former Communist Party leader was very articulate, spoke fluent English and was a “nice old gentleman”. He did not show any bitterness about being banned from returning to Malaysia, despite the terms of the Peace Treaty.</a:t>
            </a:r>
          </a:p>
          <a:p>
            <a:pPr fontAlgn="base"/>
            <a:r>
              <a:rPr lang="en-MY" sz="1200" kern="1200" dirty="0">
                <a:solidFill>
                  <a:schemeClr val="tx1"/>
                </a:solidFill>
                <a:effectLst/>
                <a:latin typeface="+mn-lt"/>
                <a:ea typeface="+mn-ea"/>
                <a:cs typeface="+mn-cs"/>
              </a:rPr>
              <a:t>A few of Aishah’s acquaintances allege that in 1982 when they last had contact with her, </a:t>
            </a:r>
            <a:r>
              <a:rPr lang="en-MY" sz="1200" b="1" kern="1200" dirty="0">
                <a:solidFill>
                  <a:schemeClr val="tx1"/>
                </a:solidFill>
                <a:effectLst/>
                <a:latin typeface="+mn-lt"/>
                <a:ea typeface="+mn-ea"/>
                <a:cs typeface="+mn-cs"/>
              </a:rPr>
              <a:t>Aishah was still committed to her ideology</a:t>
            </a:r>
            <a:r>
              <a:rPr lang="en-MY" sz="1200" kern="1200" dirty="0">
                <a:solidFill>
                  <a:schemeClr val="tx1"/>
                </a:solidFill>
                <a:effectLst/>
                <a:latin typeface="+mn-lt"/>
                <a:ea typeface="+mn-ea"/>
                <a:cs typeface="+mn-cs"/>
              </a:rPr>
              <a:t>. The British press have reported that Aishah is highly traumatised and the police will not allow consular officials or her sister to contact her.</a:t>
            </a:r>
          </a:p>
          <a:p>
            <a:pPr fontAlgn="base"/>
            <a:r>
              <a:rPr lang="en-MY" sz="1200" kern="1200" dirty="0">
                <a:solidFill>
                  <a:schemeClr val="tx1"/>
                </a:solidFill>
                <a:effectLst/>
                <a:latin typeface="+mn-lt"/>
                <a:ea typeface="+mn-ea"/>
                <a:cs typeface="+mn-cs"/>
              </a:rPr>
              <a:t>More disturbing reports emerge. </a:t>
            </a:r>
            <a:r>
              <a:rPr lang="en-MY" sz="1200" b="1" kern="1200" dirty="0">
                <a:solidFill>
                  <a:schemeClr val="tx1"/>
                </a:solidFill>
                <a:effectLst/>
                <a:latin typeface="+mn-lt"/>
                <a:ea typeface="+mn-ea"/>
                <a:cs typeface="+mn-cs"/>
              </a:rPr>
              <a:t>The High Commission in London has said that it would extend its full cooperation to reinstate Aishah’s citizenship</a:t>
            </a:r>
            <a:r>
              <a:rPr lang="en-MY" sz="1200" kern="1200" dirty="0">
                <a:solidFill>
                  <a:schemeClr val="tx1"/>
                </a:solidFill>
                <a:effectLst/>
                <a:latin typeface="+mn-lt"/>
                <a:ea typeface="+mn-ea"/>
                <a:cs typeface="+mn-cs"/>
              </a:rPr>
              <a:t>, if she had unknowingly lost her identification papers during her 30-year imprisonment. We are thankful that the global network of the Foreign Ministry is diligent in performing its responsibilities in assisting Malaysians in various parts of the world.</a:t>
            </a:r>
          </a:p>
          <a:p>
            <a:pPr fontAlgn="base"/>
            <a:r>
              <a:rPr lang="en-MY" sz="1200" kern="1200" dirty="0">
                <a:solidFill>
                  <a:schemeClr val="tx1"/>
                </a:solidFill>
                <a:effectLst/>
                <a:latin typeface="+mn-lt"/>
                <a:ea typeface="+mn-ea"/>
                <a:cs typeface="+mn-cs"/>
              </a:rPr>
              <a:t>So </a:t>
            </a:r>
            <a:r>
              <a:rPr lang="en-MY" sz="1200" b="1" kern="1200" dirty="0">
                <a:solidFill>
                  <a:schemeClr val="tx1"/>
                </a:solidFill>
                <a:effectLst/>
                <a:latin typeface="+mn-lt"/>
                <a:ea typeface="+mn-ea"/>
                <a:cs typeface="+mn-cs"/>
              </a:rPr>
              <a:t>why can’t the same assistance be made available by the necessary departments in Malaysia to serve the hundreds of thousands of stateless people who were not registered by their poor and uneducated parents? Parents who may be the rural Orang </a:t>
            </a:r>
            <a:r>
              <a:rPr lang="en-MY" sz="1200" b="1" kern="1200" dirty="0" err="1">
                <a:solidFill>
                  <a:schemeClr val="tx1"/>
                </a:solidFill>
                <a:effectLst/>
                <a:latin typeface="+mn-lt"/>
                <a:ea typeface="+mn-ea"/>
                <a:cs typeface="+mn-cs"/>
              </a:rPr>
              <a:t>Asli</a:t>
            </a:r>
            <a:r>
              <a:rPr lang="en-MY" sz="1200" b="1" kern="1200" dirty="0">
                <a:solidFill>
                  <a:schemeClr val="tx1"/>
                </a:solidFill>
                <a:effectLst/>
                <a:latin typeface="+mn-lt"/>
                <a:ea typeface="+mn-ea"/>
                <a:cs typeface="+mn-cs"/>
              </a:rPr>
              <a:t>, the interior bound </a:t>
            </a:r>
            <a:r>
              <a:rPr lang="en-MY" sz="1200" b="1" kern="1200" dirty="0" err="1">
                <a:solidFill>
                  <a:schemeClr val="tx1"/>
                </a:solidFill>
                <a:effectLst/>
                <a:latin typeface="+mn-lt"/>
                <a:ea typeface="+mn-ea"/>
                <a:cs typeface="+mn-cs"/>
              </a:rPr>
              <a:t>Penan</a:t>
            </a:r>
            <a:r>
              <a:rPr lang="en-MY" sz="1200" b="1" kern="1200" dirty="0">
                <a:solidFill>
                  <a:schemeClr val="tx1"/>
                </a:solidFill>
                <a:effectLst/>
                <a:latin typeface="+mn-lt"/>
                <a:ea typeface="+mn-ea"/>
                <a:cs typeface="+mn-cs"/>
              </a:rPr>
              <a:t>, or Indians who live on rubber estates?</a:t>
            </a:r>
            <a:endParaRPr lang="en-MY" sz="1200" kern="1200" dirty="0">
              <a:solidFill>
                <a:schemeClr val="tx1"/>
              </a:solidFill>
              <a:effectLst/>
              <a:latin typeface="+mn-lt"/>
              <a:ea typeface="+mn-ea"/>
              <a:cs typeface="+mn-cs"/>
            </a:endParaRPr>
          </a:p>
          <a:p>
            <a:pPr fontAlgn="base"/>
            <a:r>
              <a:rPr lang="en-MY" sz="1200" kern="1200" dirty="0">
                <a:solidFill>
                  <a:schemeClr val="tx1"/>
                </a:solidFill>
                <a:effectLst/>
                <a:latin typeface="+mn-lt"/>
                <a:ea typeface="+mn-ea"/>
                <a:cs typeface="+mn-cs"/>
              </a:rPr>
              <a:t>On 23 November, the Women, Family and Community Development Ministry said that it would </a:t>
            </a:r>
            <a:r>
              <a:rPr lang="en-MY" sz="1200" b="1" kern="1200" dirty="0">
                <a:solidFill>
                  <a:schemeClr val="tx1"/>
                </a:solidFill>
                <a:effectLst/>
                <a:latin typeface="+mn-lt"/>
                <a:ea typeface="+mn-ea"/>
                <a:cs typeface="+mn-cs"/>
              </a:rPr>
              <a:t>provide counselling to Aishah</a:t>
            </a:r>
            <a:r>
              <a:rPr lang="en-MY" sz="1200" kern="1200" dirty="0">
                <a:solidFill>
                  <a:schemeClr val="tx1"/>
                </a:solidFill>
                <a:effectLst/>
                <a:latin typeface="+mn-lt"/>
                <a:ea typeface="+mn-ea"/>
                <a:cs typeface="+mn-cs"/>
              </a:rPr>
              <a:t>. Critics fear that the Women’s Minister is only swapping one ideology with another “communism for </a:t>
            </a:r>
            <a:r>
              <a:rPr lang="en-MY" sz="1200" kern="1200" dirty="0" err="1">
                <a:solidFill>
                  <a:schemeClr val="tx1"/>
                </a:solidFill>
                <a:effectLst/>
                <a:latin typeface="+mn-lt"/>
                <a:ea typeface="+mn-ea"/>
                <a:cs typeface="+mn-cs"/>
              </a:rPr>
              <a:t>Umno-Baruism</a:t>
            </a:r>
            <a:r>
              <a:rPr lang="en-MY" sz="1200" kern="1200" dirty="0">
                <a:solidFill>
                  <a:schemeClr val="tx1"/>
                </a:solidFill>
                <a:effectLst/>
                <a:latin typeface="+mn-lt"/>
                <a:ea typeface="+mn-ea"/>
                <a:cs typeface="+mn-cs"/>
              </a:rPr>
              <a:t>”, and that this would cause Aishah further mental distress.</a:t>
            </a:r>
          </a:p>
          <a:p>
            <a:pPr fontAlgn="base"/>
            <a:r>
              <a:rPr lang="en-MY" sz="1200" kern="1200" dirty="0">
                <a:solidFill>
                  <a:schemeClr val="tx1"/>
                </a:solidFill>
                <a:effectLst/>
                <a:latin typeface="+mn-lt"/>
                <a:ea typeface="+mn-ea"/>
                <a:cs typeface="+mn-cs"/>
              </a:rPr>
              <a:t>Wisma Putra, the Women’s Ministry and the IGP are keen to help Aishah. By all means show compassion but make sure that compassion is extended to all Malaysians and not a select few individuals who just happen to be making headlines in the developed world.</a:t>
            </a:r>
          </a:p>
          <a:p>
            <a:pPr fontAlgn="base"/>
            <a:r>
              <a:rPr lang="en-MY" sz="1200" b="1" kern="1200" dirty="0">
                <a:solidFill>
                  <a:schemeClr val="tx1"/>
                </a:solidFill>
                <a:effectLst/>
                <a:latin typeface="+mn-lt"/>
                <a:ea typeface="+mn-ea"/>
                <a:cs typeface="+mn-cs"/>
              </a:rPr>
              <a:t>If Aishah is promised counselling, the same should be given to the traumatised victims at home; the ostracised </a:t>
            </a:r>
            <a:r>
              <a:rPr lang="en-MY" sz="1200" b="1" kern="1200" dirty="0" err="1">
                <a:solidFill>
                  <a:schemeClr val="tx1"/>
                </a:solidFill>
                <a:effectLst/>
                <a:latin typeface="+mn-lt"/>
                <a:ea typeface="+mn-ea"/>
                <a:cs typeface="+mn-cs"/>
              </a:rPr>
              <a:t>Penan</a:t>
            </a:r>
            <a:r>
              <a:rPr lang="en-MY" sz="1200" b="1" kern="1200" dirty="0">
                <a:solidFill>
                  <a:schemeClr val="tx1"/>
                </a:solidFill>
                <a:effectLst/>
                <a:latin typeface="+mn-lt"/>
                <a:ea typeface="+mn-ea"/>
                <a:cs typeface="+mn-cs"/>
              </a:rPr>
              <a:t> women and young girls who were raped by timber workers,</a:t>
            </a:r>
            <a:r>
              <a:rPr lang="en-MY" sz="1200" kern="1200" dirty="0">
                <a:solidFill>
                  <a:schemeClr val="tx1"/>
                </a:solidFill>
                <a:effectLst/>
                <a:latin typeface="+mn-lt"/>
                <a:ea typeface="+mn-ea"/>
                <a:cs typeface="+mn-cs"/>
              </a:rPr>
              <a:t> the family members of people killed in violent incidents like </a:t>
            </a:r>
            <a:r>
              <a:rPr lang="en-MY" sz="1200" kern="1200" dirty="0" err="1">
                <a:solidFill>
                  <a:schemeClr val="tx1"/>
                </a:solidFill>
                <a:effectLst/>
                <a:latin typeface="+mn-lt"/>
                <a:ea typeface="+mn-ea"/>
                <a:cs typeface="+mn-cs"/>
              </a:rPr>
              <a:t>Batangkali</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Memali</a:t>
            </a:r>
            <a:r>
              <a:rPr lang="en-MY" sz="1200" kern="1200" dirty="0">
                <a:solidFill>
                  <a:schemeClr val="tx1"/>
                </a:solidFill>
                <a:effectLst/>
                <a:latin typeface="+mn-lt"/>
                <a:ea typeface="+mn-ea"/>
                <a:cs typeface="+mn-cs"/>
              </a:rPr>
              <a:t>, Kampung Medan and 13 May.</a:t>
            </a:r>
          </a:p>
          <a:p>
            <a:pPr fontAlgn="base"/>
            <a:r>
              <a:rPr lang="en-MY" sz="1200" kern="1200" dirty="0">
                <a:solidFill>
                  <a:schemeClr val="tx1"/>
                </a:solidFill>
                <a:effectLst/>
                <a:latin typeface="+mn-lt"/>
                <a:ea typeface="+mn-ea"/>
                <a:cs typeface="+mn-cs"/>
              </a:rPr>
              <a:t>Don’t dance in the limelight, just because Aishah’s story is big news in London.</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81</a:t>
            </a:fld>
            <a:endParaRPr lang="en-US"/>
          </a:p>
        </p:txBody>
      </p:sp>
    </p:spTree>
    <p:extLst>
      <p:ext uri="{BB962C8B-B14F-4D97-AF65-F5344CB8AC3E}">
        <p14:creationId xmlns:p14="http://schemas.microsoft.com/office/powerpoint/2010/main" val="2504611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To do justice means to go places where the fabric of shalom has broken down, where the weaker members of societies are falling through the fabric, and to repair it.  This happens when we concentrate on and meet the needs of the poor.  How can we do that? The only way to reweave and strengthen the fabric is by weaving yourself into it…human beings are like those threads thrown together onto a table. If we keep our money, time, power to ourselves, for ourselves, instead of sending them out into our </a:t>
            </a:r>
            <a:r>
              <a:rPr lang="en-MY" dirty="0" err="1"/>
              <a:t>neighbors’</a:t>
            </a:r>
            <a:r>
              <a:rPr lang="en-MY" dirty="0"/>
              <a:t> lives…we are not interwoven socially, relationally, financially and emotionally.  Reweaving shalom means to sacrificially thread, lace and press your time, goods, power and resources into the lives and needs of others.</a:t>
            </a:r>
          </a:p>
          <a:p>
            <a:r>
              <a:rPr lang="en-MY" dirty="0"/>
              <a:t>Tim Keller</a:t>
            </a:r>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82</a:t>
            </a:fld>
            <a:endParaRPr lang="en-US"/>
          </a:p>
        </p:txBody>
      </p:sp>
    </p:spTree>
    <p:extLst>
      <p:ext uri="{BB962C8B-B14F-4D97-AF65-F5344CB8AC3E}">
        <p14:creationId xmlns:p14="http://schemas.microsoft.com/office/powerpoint/2010/main" val="2364427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0" i="0" u="none" strike="noStrike" kern="1200" dirty="0">
                <a:solidFill>
                  <a:schemeClr val="tx1"/>
                </a:solidFill>
                <a:effectLst/>
                <a:latin typeface="+mn-lt"/>
                <a:ea typeface="+mn-ea"/>
                <a:cs typeface="+mn-cs"/>
              </a:rPr>
              <a:t>We have been talking about the Cultural Mandate found in Genesis 1:28,</a:t>
            </a:r>
          </a:p>
          <a:p>
            <a:pPr fontAlgn="base"/>
            <a:r>
              <a:rPr lang="en-MY" sz="1200" kern="1200" dirty="0">
                <a:solidFill>
                  <a:schemeClr val="tx1"/>
                </a:solidFill>
                <a:effectLst/>
                <a:latin typeface="+mn-lt"/>
                <a:ea typeface="+mn-ea"/>
                <a:cs typeface="+mn-cs"/>
              </a:rPr>
              <a:t> </a:t>
            </a:r>
            <a:r>
              <a:rPr lang="en-MY" sz="1200" i="1" kern="1200" dirty="0">
                <a:solidFill>
                  <a:schemeClr val="tx1"/>
                </a:solidFill>
                <a:effectLst/>
                <a:latin typeface="+mn-lt"/>
                <a:ea typeface="+mn-ea"/>
                <a:cs typeface="+mn-cs"/>
              </a:rPr>
              <a:t>And God blessed them. And God said to them, “Be fruitful and multiply and fill the earth and subdue it, and have dominion over the fish of the sea and over the birds of the heavens and over every living thing that moves on the earth.”  </a:t>
            </a:r>
            <a:endParaRPr lang="en-MY" sz="1200"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When I am out talking about the Cultural Mandate, the question is often asked, “What does ‘taking dominion’ look like today?” An answer to that question can be found in a very unusual place.</a:t>
            </a:r>
          </a:p>
          <a:p>
            <a:pPr fontAlgn="base"/>
            <a:r>
              <a:rPr lang="en-MY" sz="1200" b="0" i="0" u="none" strike="noStrike" kern="1200" dirty="0">
                <a:solidFill>
                  <a:schemeClr val="tx1"/>
                </a:solidFill>
                <a:effectLst/>
                <a:latin typeface="+mn-lt"/>
                <a:ea typeface="+mn-ea"/>
                <a:cs typeface="+mn-cs"/>
              </a:rPr>
              <a:t>In the 29th chapter of the Old Testament book of Jeremiah, we find part of Jeremiah’s letter to the exiles in Babylon. These exiles have seen the destruction of their homeland, the death of their family members and the demolishing of their holiest place of worship. These discouraged refugees read the following:</a:t>
            </a:r>
          </a:p>
          <a:p>
            <a:pPr fontAlgn="base"/>
            <a:r>
              <a:rPr lang="en-MY" sz="1200" i="1" kern="1200" dirty="0">
                <a:solidFill>
                  <a:schemeClr val="tx1"/>
                </a:solidFill>
                <a:effectLst/>
                <a:latin typeface="+mn-lt"/>
                <a:ea typeface="+mn-ea"/>
                <a:cs typeface="+mn-cs"/>
              </a:rPr>
              <a:t>This is what the LORD Almighty, the God of Israel, says to all those I carried into exile from Jerusalem to Babylon: “Build houses and settle down; plant gardens and eat what they produce. Marry and have sons and daughters; find wives for your sons and give your daughters in marriage, so that they too may have sons and daughters. Increase in number there; do not decrease. Also, seek the peace and prosperity of the city to which I have carried you into exile. Pray to the LORD for it, because if it prospers, you too will prosper.” (Jeremiah 29:4-7)</a:t>
            </a:r>
            <a:endParaRPr lang="en-MY" sz="1200"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Jeremiah is reminding them of the Cultural Mandate telling them to be fruitful and multiply filling this part of the earth with God’s images and to have dominion.  What does having dominion look like in a place where the culture is not your own, where you have no power?  It looks like, “seeking the peace and prosperity of the city.”</a:t>
            </a:r>
          </a:p>
          <a:p>
            <a:pPr fontAlgn="base"/>
            <a:r>
              <a:rPr lang="en-MY" sz="1200" b="0" i="0" u="none" strike="noStrike" kern="1200" dirty="0">
                <a:solidFill>
                  <a:schemeClr val="tx1"/>
                </a:solidFill>
                <a:effectLst/>
                <a:latin typeface="+mn-lt"/>
                <a:ea typeface="+mn-ea"/>
                <a:cs typeface="+mn-cs"/>
              </a:rPr>
              <a:t>In the original Hebrew text, the word which is translated as peace and prosperity is actually the word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 would propose that our translation of the word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is far too weak.  Cornelius Plantinga in his book </a:t>
            </a:r>
            <a:r>
              <a:rPr lang="en-MY" sz="1200" b="0" i="1" u="none" strike="noStrike" kern="1200" dirty="0">
                <a:solidFill>
                  <a:schemeClr val="tx1"/>
                </a:solidFill>
                <a:effectLst/>
                <a:latin typeface="+mn-lt"/>
                <a:ea typeface="+mn-ea"/>
                <a:cs typeface="+mn-cs"/>
                <a:hlinkClick r:id="rId3"/>
              </a:rPr>
              <a:t>Not the Way It’s Supposed to Be</a:t>
            </a:r>
            <a:r>
              <a:rPr lang="en-MY" sz="1200" b="0" i="1" u="none" strike="noStrike" kern="1200" dirty="0">
                <a:solidFill>
                  <a:schemeClr val="tx1"/>
                </a:solidFill>
                <a:effectLst/>
                <a:latin typeface="+mn-lt"/>
                <a:ea typeface="+mn-ea"/>
                <a:cs typeface="+mn-cs"/>
              </a:rPr>
              <a:t>, </a:t>
            </a:r>
            <a:r>
              <a:rPr lang="en-MY" sz="1200" b="0" i="0" u="none" strike="noStrike" kern="1200" dirty="0">
                <a:solidFill>
                  <a:schemeClr val="tx1"/>
                </a:solidFill>
                <a:effectLst/>
                <a:latin typeface="+mn-lt"/>
                <a:ea typeface="+mn-ea"/>
                <a:cs typeface="+mn-cs"/>
              </a:rPr>
              <a:t>suggests that,</a:t>
            </a:r>
          </a:p>
          <a:p>
            <a:pPr fontAlgn="base"/>
            <a:r>
              <a:rPr lang="en-MY" sz="1200" kern="1200" dirty="0">
                <a:solidFill>
                  <a:schemeClr val="tx1"/>
                </a:solidFill>
                <a:effectLst/>
                <a:latin typeface="+mn-lt"/>
                <a:ea typeface="+mn-ea"/>
                <a:cs typeface="+mn-cs"/>
              </a:rPr>
              <a:t> </a:t>
            </a:r>
            <a:r>
              <a:rPr lang="en-MY" sz="1200" i="1" kern="1200" dirty="0">
                <a:solidFill>
                  <a:schemeClr val="tx1"/>
                </a:solidFill>
                <a:effectLst/>
                <a:latin typeface="+mn-lt"/>
                <a:ea typeface="+mn-ea"/>
                <a:cs typeface="+mn-cs"/>
              </a:rPr>
              <a:t>Shalom is …the webbing together of God, humans, and all creation in justice, </a:t>
            </a:r>
            <a:r>
              <a:rPr lang="en-MY" sz="1200" i="1" kern="1200" dirty="0" err="1">
                <a:solidFill>
                  <a:schemeClr val="tx1"/>
                </a:solidFill>
                <a:effectLst/>
                <a:latin typeface="+mn-lt"/>
                <a:ea typeface="+mn-ea"/>
                <a:cs typeface="+mn-cs"/>
              </a:rPr>
              <a:t>fulfillment</a:t>
            </a:r>
            <a:r>
              <a:rPr lang="en-MY" sz="1200" i="1" kern="1200" dirty="0">
                <a:solidFill>
                  <a:schemeClr val="tx1"/>
                </a:solidFill>
                <a:effectLst/>
                <a:latin typeface="+mn-lt"/>
                <a:ea typeface="+mn-ea"/>
                <a:cs typeface="+mn-cs"/>
              </a:rPr>
              <a:t>, and delight…Shalom means universal flourishing, wholeness and delight – a rich state of affairs in which natural needs are satisfied and natural gifts fruitfully employed, Shalom, in other words, is the way things ought to be… the full flourishing of human life in all aspects, as God intended it to be.  </a:t>
            </a:r>
            <a:endParaRPr lang="en-MY" sz="1200"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During the exile to Babylon, the best and brightest of Jerusalem were then taken into captivity and made to march almost 1000 miles to the great city of Babylon. Even in their oppression, God was calling his people to take dominion by reweaving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working for the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of the city of Babylon.  The clearest example of this is in the life of one of the exiles, Daniel.</a:t>
            </a:r>
          </a:p>
          <a:p>
            <a:pPr fontAlgn="base"/>
            <a:r>
              <a:rPr lang="en-MY" sz="1200" b="0" i="0" u="none" strike="noStrike" kern="1200" dirty="0">
                <a:solidFill>
                  <a:schemeClr val="tx1"/>
                </a:solidFill>
                <a:effectLst/>
                <a:latin typeface="+mn-lt"/>
                <a:ea typeface="+mn-ea"/>
                <a:cs typeface="+mn-cs"/>
              </a:rPr>
              <a:t>The answer to our question about “taking dominion” can be found in this ancient example. We too are strangers in a strange land, called to be in the world but not of the world.  Like Daniel we are called to work for the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of the city, to do justice, love mercy, and walk humbly with God (Micah 6:8). We are to do this in everything we do, especially in our vocational calling.  Because we believe in a coming age when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will be completely restored, an age without sin and injustice, we eagerly work in this world to bring about glimpses of the world to come.</a:t>
            </a:r>
          </a:p>
          <a:p>
            <a:pPr fontAlgn="base"/>
            <a:endParaRPr lang="en-MY" sz="1200" b="0" i="0" u="none" strike="noStrike" kern="1200" dirty="0">
              <a:solidFill>
                <a:schemeClr val="tx1"/>
              </a:solidFill>
              <a:effectLst/>
              <a:latin typeface="+mn-lt"/>
              <a:ea typeface="+mn-ea"/>
              <a:cs typeface="+mn-cs"/>
            </a:endParaRPr>
          </a:p>
          <a:p>
            <a:pPr fontAlgn="base"/>
            <a:endParaRPr lang="en-MY" sz="1200" b="0" i="0" u="none" strike="noStrike" kern="1200" dirty="0">
              <a:solidFill>
                <a:schemeClr val="tx1"/>
              </a:solidFill>
              <a:effectLst/>
              <a:latin typeface="+mn-lt"/>
              <a:ea typeface="+mn-ea"/>
              <a:cs typeface="+mn-cs"/>
            </a:endParaRPr>
          </a:p>
          <a:p>
            <a:pPr fontAlgn="base"/>
            <a:r>
              <a:rPr lang="en-MY" dirty="0"/>
              <a:t>Hugh </a:t>
            </a:r>
            <a:r>
              <a:rPr lang="en-MY" dirty="0" err="1"/>
              <a:t>Whelchel</a:t>
            </a:r>
            <a:r>
              <a:rPr lang="en-MY" dirty="0"/>
              <a:t>, Executive Director of the Institute for Faith, Work &amp; Economics, in his book, </a:t>
            </a:r>
            <a:r>
              <a:rPr lang="en-MY" i="1" dirty="0"/>
              <a:t>How Then Should We Work?</a:t>
            </a:r>
            <a:r>
              <a:rPr lang="en-MY" dirty="0"/>
              <a:t>, wisely ties this passage in with the cultural mandate from </a:t>
            </a:r>
            <a:r>
              <a:rPr lang="en-MY" dirty="0">
                <a:hlinkClick r:id="rId4"/>
              </a:rPr>
              <a:t>Genesis 1:28</a:t>
            </a:r>
            <a:r>
              <a:rPr lang="en-MY" dirty="0"/>
              <a:t>.  He points out the clear connection between the command to Adam and Eve to “be fruitful and multiply” with the command to the Babylonian exiles to “build houses and settle down” or “marry and have sons and daughters” (Jeremiah 29:5–6).  He also sees that as they “seek the peace and prosperity of the city” (Jeremiah 29:7), they are also exercising “subduing” and “ruling” functions.  He says that by doing so, they are “reweaving Shalom.”  I absolutely love this insight!</a:t>
            </a:r>
          </a:p>
          <a:p>
            <a:pPr fontAlgn="base"/>
            <a:r>
              <a:rPr lang="en-MY" dirty="0" err="1"/>
              <a:t>Whelchel</a:t>
            </a:r>
            <a:r>
              <a:rPr lang="en-MY" dirty="0"/>
              <a:t> continues, “God meant them to be a blessing to the world even while they lived in Babylon.  God intends the same for us.  We are called to work for the shalom of the city, whatever or wherever that city is, where God has put us.  We are to be a blessing in our time and place.  This is possible only because we have found our identity in Christ, the Prince of Shalom.”</a:t>
            </a:r>
          </a:p>
          <a:p>
            <a:pPr fontAlgn="base"/>
            <a:r>
              <a:rPr lang="en-MY" dirty="0" err="1"/>
              <a:t>Whelchel</a:t>
            </a:r>
            <a:r>
              <a:rPr lang="en-MY" dirty="0"/>
              <a:t> spurs us on with this statement: “Motivated by the Cultural Mandate and inspired by the power of the gospel of Jesus Christ, through our vocational calling we have the opportunity to transform our communities, our nation, and the world. Our effectiveness will provide a catalyst for sustained cultural renewal.”  Amen!</a:t>
            </a:r>
          </a:p>
          <a:p>
            <a:br>
              <a:rPr lang="en-MY" dirty="0"/>
            </a:br>
            <a:endParaRPr lang="en-US" dirty="0"/>
          </a:p>
          <a:p>
            <a:pPr fontAlgn="base"/>
            <a:endParaRPr lang="en-MY"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83</a:t>
            </a:fld>
            <a:endParaRPr lang="en-US"/>
          </a:p>
        </p:txBody>
      </p:sp>
    </p:spTree>
    <p:extLst>
      <p:ext uri="{BB962C8B-B14F-4D97-AF65-F5344CB8AC3E}">
        <p14:creationId xmlns:p14="http://schemas.microsoft.com/office/powerpoint/2010/main" val="109119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0" i="0" u="none" strike="noStrike" kern="1200" dirty="0">
                <a:solidFill>
                  <a:schemeClr val="tx1"/>
                </a:solidFill>
                <a:effectLst/>
                <a:latin typeface="+mn-lt"/>
                <a:ea typeface="+mn-ea"/>
                <a:cs typeface="+mn-cs"/>
              </a:rPr>
              <a:t>Many are familiar with the Hebrew word shalom or “peace.” The common western definition of peace is — the absence of conflict or war — but in Hebrew it means so much more.</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“Shalom” is taken from the root word </a:t>
            </a:r>
            <a:r>
              <a:rPr lang="en-MY" sz="1200" b="0" i="0" u="none" strike="noStrike" kern="1200" dirty="0" err="1">
                <a:solidFill>
                  <a:schemeClr val="tx1"/>
                </a:solidFill>
                <a:effectLst/>
                <a:latin typeface="+mn-lt"/>
                <a:ea typeface="+mn-ea"/>
                <a:cs typeface="+mn-cs"/>
              </a:rPr>
              <a:t>shalam</a:t>
            </a:r>
            <a:r>
              <a:rPr lang="en-MY" sz="1200" b="0" i="0" u="none" strike="noStrike" kern="1200" dirty="0">
                <a:solidFill>
                  <a:schemeClr val="tx1"/>
                </a:solidFill>
                <a:effectLst/>
                <a:latin typeface="+mn-lt"/>
                <a:ea typeface="+mn-ea"/>
                <a:cs typeface="+mn-cs"/>
              </a:rPr>
              <a:t>, which means, “to be safe in mind, body, or estate.” It speaks of completeness, fullness, or a type of wholeness that encourages you to give back — to generously re-pay something in some way.</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True biblical shalom refers to an inward sense of completeness or wholeness. Although it can describe the absence of war, a majority of biblical references refer to an inner completeness and </a:t>
            </a:r>
            <a:r>
              <a:rPr lang="en-MY" sz="1200" b="0" i="0" u="none" strike="noStrike" kern="1200" dirty="0" err="1">
                <a:solidFill>
                  <a:schemeClr val="tx1"/>
                </a:solidFill>
                <a:effectLst/>
                <a:latin typeface="+mn-lt"/>
                <a:ea typeface="+mn-ea"/>
                <a:cs typeface="+mn-cs"/>
              </a:rPr>
              <a:t>tranquility</a:t>
            </a:r>
            <a:r>
              <a:rPr lang="en-MY" sz="1200" b="0" i="0" u="none" strike="noStrike" kern="1200" dirty="0">
                <a:solidFill>
                  <a:schemeClr val="tx1"/>
                </a:solidFill>
                <a:effectLst/>
                <a:latin typeface="+mn-lt"/>
                <a:ea typeface="+mn-ea"/>
                <a:cs typeface="+mn-cs"/>
              </a:rPr>
              <a:t>. In Israel today, when you greet someone or say goodbye, you say, Shalom. You are literally saying, “may you be full of well-being” or, “may health and prosperity be upon you.”</a:t>
            </a:r>
            <a:br>
              <a:rPr lang="en-MY" sz="1200" b="0" i="0" u="none" strike="noStrike" kern="1200" dirty="0">
                <a:solidFill>
                  <a:schemeClr val="tx1"/>
                </a:solidFill>
                <a:effectLst/>
                <a:latin typeface="+mn-lt"/>
                <a:ea typeface="+mn-ea"/>
                <a:cs typeface="+mn-cs"/>
              </a:rPr>
            </a:br>
            <a:r>
              <a:rPr lang="en-MY" sz="1200" b="0" i="0" u="none" strike="noStrike" kern="1200" dirty="0">
                <a:solidFill>
                  <a:schemeClr val="tx1"/>
                </a:solidFill>
                <a:effectLst/>
                <a:latin typeface="+mn-lt"/>
                <a:ea typeface="+mn-ea"/>
                <a:cs typeface="+mn-cs"/>
              </a:rPr>
              <a:t>If this is the way we understand biblical peace, then suddenly many verses take on a whole new meaning. With this Hebrew thought of shalom in mind, let’s look at a few common Scriptures about peace:</a:t>
            </a:r>
          </a:p>
          <a:p>
            <a:pPr fontAlgn="base"/>
            <a:r>
              <a:rPr lang="en-MY" sz="1200" kern="1200" dirty="0">
                <a:solidFill>
                  <a:schemeClr val="tx1"/>
                </a:solidFill>
                <a:effectLst/>
                <a:latin typeface="+mn-lt"/>
                <a:ea typeface="+mn-ea"/>
                <a:cs typeface="+mn-cs"/>
              </a:rPr>
              <a:t>“Speak to Aaron and to his sons, saying, ‘Thus you shall bless the sons of Israel. You shall say to them: The LORD bless you, and keep you; The LORD make His face shine on you, And be gracious to you; The LORD lift up His countenance on you, And give you peace.’” – Numbers 6:23-26</a:t>
            </a:r>
          </a:p>
          <a:p>
            <a:pPr fontAlgn="base"/>
            <a:r>
              <a:rPr lang="en-MY" sz="1200" b="0" i="0" u="none" strike="noStrike" kern="1200" dirty="0">
                <a:solidFill>
                  <a:schemeClr val="tx1"/>
                </a:solidFill>
                <a:effectLst/>
                <a:latin typeface="+mn-lt"/>
                <a:ea typeface="+mn-ea"/>
                <a:cs typeface="+mn-cs"/>
              </a:rPr>
              <a:t>The context of the Aaronic Blessing is ironic (pun intended). God told Aaron to bless Israel with peace while they were getting ready to go conquer the Promised Land. If peace means “the absence of war,” then this doesn’t make sense, since they would soon be destroying cities. God was referring to an inner peace and completeness brought on by sharing in His countenance and His protection. That was the blessing that Israel needed! Israel was to rarely experience times of outward peace, but even in the midst of battle, they were to have an inward rest brought on by the presence of the Lord, regardless of the outward circumstances — so it should be for us as well.</a:t>
            </a:r>
          </a:p>
          <a:p>
            <a:pPr fontAlgn="base"/>
            <a:r>
              <a:rPr lang="en-MY" sz="1200" kern="1200" dirty="0">
                <a:solidFill>
                  <a:schemeClr val="tx1"/>
                </a:solidFill>
                <a:effectLst/>
                <a:latin typeface="+mn-lt"/>
                <a:ea typeface="+mn-ea"/>
                <a:cs typeface="+mn-cs"/>
              </a:rPr>
              <a:t>“Pray for the peace of Jerusalem: May they prosper who love you. May peace be within your walls, and prosperity within your palaces.” – Psalm 122:6-7</a:t>
            </a:r>
          </a:p>
          <a:p>
            <a:pPr fontAlgn="base"/>
            <a:r>
              <a:rPr lang="en-MY" sz="1200" b="0" i="0" u="none" strike="noStrike" kern="1200" dirty="0">
                <a:solidFill>
                  <a:schemeClr val="tx1"/>
                </a:solidFill>
                <a:effectLst/>
                <a:latin typeface="+mn-lt"/>
                <a:ea typeface="+mn-ea"/>
                <a:cs typeface="+mn-cs"/>
              </a:rPr>
              <a:t>Today many are praying for the peace of Jerusalem due to the rising threat from Israel’s enemies. However, this exhortation to pray is not so Israel can live without conflict. It is so that Jerusalem can </a:t>
            </a:r>
            <a:r>
              <a:rPr lang="en-MY" sz="1200" b="0" i="0" u="none" strike="noStrike" kern="1200" dirty="0" err="1">
                <a:solidFill>
                  <a:schemeClr val="tx1"/>
                </a:solidFill>
                <a:effectLst/>
                <a:latin typeface="+mn-lt"/>
                <a:ea typeface="+mn-ea"/>
                <a:cs typeface="+mn-cs"/>
              </a:rPr>
              <a:t>fulfill</a:t>
            </a:r>
            <a:r>
              <a:rPr lang="en-MY" sz="1200" b="0" i="0" u="none" strike="noStrike" kern="1200" dirty="0">
                <a:solidFill>
                  <a:schemeClr val="tx1"/>
                </a:solidFill>
                <a:effectLst/>
                <a:latin typeface="+mn-lt"/>
                <a:ea typeface="+mn-ea"/>
                <a:cs typeface="+mn-cs"/>
              </a:rPr>
              <a:t> its destiny as set by the only One who can bring complete restoration to the city, which Jesus referred to as “The city of the great King.”</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Psalm 122:6-7 should serve as a prayer for Israel’s spiritual revival. Verse 7 says that we are praying for peace within Jerusalem’s walls and palaces. That is where true biblical peace is found — within. Pray for the fullness and completeness of Jerusalem. Pray that there may be such wholeness and safety found in her palaces that it overflows to others. From this perspective, it almost sounds like we are praying for the return of Israel’s Messiah, the Prince of Peace, to establish His throne in Jerusalem.</a:t>
            </a:r>
          </a:p>
          <a:p>
            <a:pPr fontAlgn="base"/>
            <a:r>
              <a:rPr lang="en-MY" sz="1200" kern="1200" dirty="0">
                <a:solidFill>
                  <a:schemeClr val="tx1"/>
                </a:solidFill>
                <a:effectLst/>
                <a:latin typeface="+mn-lt"/>
                <a:ea typeface="+mn-ea"/>
                <a:cs typeface="+mn-cs"/>
              </a:rPr>
              <a:t>“Blessed are the peacemakers, for they shall be called sons of God.” – Matthew 5:9</a:t>
            </a:r>
          </a:p>
          <a:p>
            <a:pPr fontAlgn="base"/>
            <a:r>
              <a:rPr lang="en-MY" sz="1200" b="0" i="0" u="none" strike="noStrike" kern="1200" dirty="0">
                <a:solidFill>
                  <a:schemeClr val="tx1"/>
                </a:solidFill>
                <a:effectLst/>
                <a:latin typeface="+mn-lt"/>
                <a:ea typeface="+mn-ea"/>
                <a:cs typeface="+mn-cs"/>
              </a:rPr>
              <a:t>In this verse, Jesus is not referring to mediators or political negotiators, but to those who carry an inward sense of the fullness and safety that is only available through son-ship with God. In the biblical Hebrew understanding of shalom, there is a point at which you have so much shalom that it spills out from you, and is repaid or rendered to others. And so, as you make others peaceful and inwardly complete, that makes you a peacemaker. Jesus said these peacemakers will be called sons of God. Jesus was called the Son of God. By sharing God’s uncontainable peace with others, we become just like Jesus.</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There are many other examples worthy of study regarding shalom. Peace is so much more than the world’s one-sided definition. We must find our understanding of it through the Bible, from the God of Israel. We will need it in the days ahead.</a:t>
            </a:r>
          </a:p>
          <a:p>
            <a:pPr fontAlgn="base"/>
            <a:r>
              <a:rPr lang="en-MY" sz="1200" b="0" i="0" u="none" strike="noStrike" kern="1200" dirty="0">
                <a:solidFill>
                  <a:schemeClr val="tx1"/>
                </a:solidFill>
                <a:effectLst/>
                <a:latin typeface="+mn-lt"/>
                <a:ea typeface="+mn-ea"/>
                <a:cs typeface="+mn-cs"/>
              </a:rPr>
              <a:t>“The LORD bless you from Zion, And may you see the prosperity of Jerusalem all the days of your life. Indeed, may you see your children’s children. Peace be upon Israel.” – Psalm 128:5-6</a:t>
            </a:r>
          </a:p>
          <a:p>
            <a:pPr fontAlgn="base"/>
            <a:r>
              <a:rPr lang="en-MY" sz="1200" b="1" i="0" u="none" strike="noStrike" kern="1200" cap="all" dirty="0">
                <a:solidFill>
                  <a:schemeClr val="tx1"/>
                </a:solidFill>
                <a:effectLst/>
                <a:latin typeface="+mn-lt"/>
                <a:ea typeface="+mn-ea"/>
                <a:cs typeface="+mn-cs"/>
                <a:hlinkClick r:id="rId3" tooltip="Doug Hershey"/>
              </a:rPr>
              <a:t>DOUG HERSHEY</a:t>
            </a:r>
            <a:endParaRPr lang="en-MY" sz="1200" b="1"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Doug Hershey shares from a perspective of historian and storyteller. His accounts of Israel, the Middle East and the awakening of Bible prophecy are as intriguing as they are rare. In his bestselling photo book, ISRAEL RISING, Doug tracks 2000 years of Israel’s history with over 100 then/now photo comparisons, all through the lens of biblical prophecy. Doug is the founder of Ezra Adventures, a boutique travel and education company, specializing in exclusive customized small group travel throughout Israel and the Middle East. For more info, go to </a:t>
            </a:r>
            <a:r>
              <a:rPr lang="en-MY" sz="1200" b="0" i="0" u="none" strike="noStrike" kern="1200" dirty="0" err="1">
                <a:solidFill>
                  <a:schemeClr val="tx1"/>
                </a:solidFill>
                <a:effectLst/>
                <a:latin typeface="+mn-lt"/>
                <a:ea typeface="+mn-ea"/>
                <a:cs typeface="+mn-cs"/>
              </a:rPr>
              <a:t>EzraAdventures.com</a:t>
            </a:r>
            <a:r>
              <a:rPr lang="en-MY" sz="1200" b="0" i="0" u="none" strike="noStrike" kern="1200" dirty="0">
                <a:solidFill>
                  <a:schemeClr val="tx1"/>
                </a:solidFill>
                <a:effectLst/>
                <a:latin typeface="+mn-lt"/>
                <a:ea typeface="+mn-ea"/>
                <a:cs typeface="+mn-cs"/>
              </a:rPr>
              <a:t> or keep up with Ezra Adventures on FB and IG.</a:t>
            </a:r>
          </a:p>
          <a:p>
            <a:endParaRPr lang="en-US" dirty="0"/>
          </a:p>
          <a:p>
            <a:endParaRPr lang="en-US" dirty="0"/>
          </a:p>
          <a:p>
            <a:r>
              <a:rPr lang="en-US" dirty="0"/>
              <a:t>https://</a:t>
            </a:r>
            <a:r>
              <a:rPr lang="en-US" dirty="0" err="1"/>
              <a:t>firm.org.il</a:t>
            </a:r>
            <a:r>
              <a:rPr lang="en-US" dirty="0"/>
              <a:t>/learn/the-meaning-of-shalom/</a:t>
            </a:r>
          </a:p>
        </p:txBody>
      </p:sp>
      <p:sp>
        <p:nvSpPr>
          <p:cNvPr id="4" name="Slide Number Placeholder 3"/>
          <p:cNvSpPr>
            <a:spLocks noGrp="1"/>
          </p:cNvSpPr>
          <p:nvPr>
            <p:ph type="sldNum" sz="quarter" idx="5"/>
          </p:nvPr>
        </p:nvSpPr>
        <p:spPr/>
        <p:txBody>
          <a:bodyPr/>
          <a:lstStyle/>
          <a:p>
            <a:fld id="{179DDEC8-A08D-2741-9E08-AEA5B7B4FD64}" type="slidenum">
              <a:rPr lang="en-US" smtClean="0"/>
              <a:t>14</a:t>
            </a:fld>
            <a:endParaRPr lang="en-US"/>
          </a:p>
        </p:txBody>
      </p:sp>
    </p:spTree>
    <p:extLst>
      <p:ext uri="{BB962C8B-B14F-4D97-AF65-F5344CB8AC3E}">
        <p14:creationId xmlns:p14="http://schemas.microsoft.com/office/powerpoint/2010/main" val="1540637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The biblical challenge of shalom is one which ought to draw all Christians together in a common struggle so that God's will might be done and God's kingdom might come on earth as it is in heaven. People, as well as structures, need to be transformed. People who are caught in oppressive structures need to be liberated from the values and perspectives inculcated by these structures. The shalom maker, as a result, is involved in a mission of conversion--converting people to a new understanding and way of life. This conversion, based on God's love for them in Jesus, frees them from old patterns of thought. If we struggle for shalom, we shall suffer because we are actively confronting and resisting the structures of oppression and working for the liberation of powerless and oppressed people. Shalom love is not love at a distance, not love in the abstract, not love in the rocking chair--it is the love of confrontation, of strike, of protest, and of disobedience to the structures of violence. Shalom love is suffering love because it is militant love struggling for human liberation, justice, and shalom, which is God's will for our world</a:t>
            </a:r>
            <a:endParaRPr lang="en-US"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84</a:t>
            </a:fld>
            <a:endParaRPr lang="en-US"/>
          </a:p>
        </p:txBody>
      </p:sp>
    </p:spTree>
    <p:extLst>
      <p:ext uri="{BB962C8B-B14F-4D97-AF65-F5344CB8AC3E}">
        <p14:creationId xmlns:p14="http://schemas.microsoft.com/office/powerpoint/2010/main" val="99116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MY" sz="1200" b="1" i="0" u="none" strike="noStrike" kern="1200" dirty="0">
                <a:solidFill>
                  <a:schemeClr val="tx1"/>
                </a:solidFill>
                <a:effectLst/>
                <a:latin typeface="+mn-lt"/>
                <a:ea typeface="+mn-ea"/>
                <a:cs typeface="+mn-cs"/>
              </a:rPr>
              <a:t>The Dark Side of Shalom</a:t>
            </a:r>
          </a:p>
          <a:p>
            <a:r>
              <a:rPr lang="en-MY" sz="1200" b="1" i="0" u="none" strike="noStrike" kern="1200" cap="all" dirty="0">
                <a:solidFill>
                  <a:schemeClr val="tx1"/>
                </a:solidFill>
                <a:effectLst/>
                <a:latin typeface="+mn-lt"/>
                <a:ea typeface="+mn-ea"/>
                <a:cs typeface="+mn-cs"/>
              </a:rPr>
              <a:t> AUGUST 3, 2017 BY </a:t>
            </a:r>
            <a:r>
              <a:rPr lang="en-MY" sz="1200" b="1" i="0" u="none" strike="noStrike" kern="1200" cap="all" dirty="0">
                <a:solidFill>
                  <a:schemeClr val="tx1"/>
                </a:solidFill>
                <a:effectLst/>
                <a:latin typeface="+mn-lt"/>
                <a:ea typeface="+mn-ea"/>
                <a:cs typeface="+mn-cs"/>
                <a:hlinkClick r:id="rId3"/>
              </a:rPr>
              <a:t>TOM HOBSON</a:t>
            </a:r>
            <a:endParaRPr lang="en-MY" sz="1200" b="1" i="0" u="none" strike="noStrike" kern="1200" cap="all" dirty="0">
              <a:solidFill>
                <a:schemeClr val="tx1"/>
              </a:solidFill>
              <a:effectLst/>
              <a:latin typeface="+mn-lt"/>
              <a:ea typeface="+mn-ea"/>
              <a:cs typeface="+mn-cs"/>
            </a:endParaRPr>
          </a:p>
          <a:p>
            <a:r>
              <a:rPr lang="en-MY" sz="1200" b="1" i="0" u="none" strike="noStrike" kern="1200" cap="all" dirty="0">
                <a:solidFill>
                  <a:schemeClr val="tx1"/>
                </a:solidFill>
                <a:effectLst/>
                <a:latin typeface="+mn-lt"/>
                <a:ea typeface="+mn-ea"/>
                <a:cs typeface="+mn-cs"/>
              </a:rPr>
              <a:t>  </a:t>
            </a:r>
            <a:r>
              <a:rPr lang="en-MY" sz="1200" b="1" i="0" u="none" strike="noStrike" kern="1200" cap="all" dirty="0">
                <a:solidFill>
                  <a:schemeClr val="tx1"/>
                </a:solidFill>
                <a:effectLst/>
                <a:latin typeface="+mn-lt"/>
                <a:ea typeface="+mn-ea"/>
                <a:cs typeface="+mn-cs"/>
                <a:hlinkClick r:id="rId4"/>
              </a:rPr>
              <a:t>0 COMMENTS</a:t>
            </a:r>
            <a:endParaRPr lang="en-MY" sz="1200" b="1" i="0" u="none" strike="noStrike" kern="1200" cap="all"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There are some meanings of shalom that are anything but peaceful. (Photo: </a:t>
            </a:r>
            <a:r>
              <a:rPr lang="en-MY" sz="1200" b="0" i="0" u="none" strike="noStrike" kern="1200" dirty="0" err="1">
                <a:solidFill>
                  <a:schemeClr val="tx1"/>
                </a:solidFill>
                <a:effectLst/>
                <a:latin typeface="+mn-lt"/>
                <a:ea typeface="+mn-ea"/>
                <a:cs typeface="+mn-cs"/>
              </a:rPr>
              <a:t>Patheos</a:t>
            </a:r>
            <a:r>
              <a:rPr lang="en-MY" sz="1200" b="0" i="0" u="none" strike="noStrike" kern="1200" dirty="0">
                <a:solidFill>
                  <a:schemeClr val="tx1"/>
                </a:solidFill>
                <a:effectLst/>
                <a:latin typeface="+mn-lt"/>
                <a:ea typeface="+mn-ea"/>
                <a:cs typeface="+mn-cs"/>
              </a:rPr>
              <a:t> Media Library)</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is the word that every seminarian who takes any Hebrew is proud that they have learned. Now, they know the word for “peace”! Little do they realize that the word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has a dark side; it has hidden shades of meaning that are anything but peaceful.</a:t>
            </a:r>
          </a:p>
          <a:p>
            <a:r>
              <a:rPr lang="en-MY" sz="1200" b="0" i="0" u="none" strike="noStrike" kern="1200" dirty="0">
                <a:solidFill>
                  <a:schemeClr val="tx1"/>
                </a:solidFill>
                <a:effectLst/>
                <a:latin typeface="+mn-lt"/>
                <a:ea typeface="+mn-ea"/>
                <a:cs typeface="+mn-cs"/>
              </a:rPr>
              <a:t>Yes, students quickly discover that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means more than absence of military or social conflict.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is a word that describes wholeness (Isaiah 53:5), health (Psalm 38:3), prosperity (Psalm 35:27), and well-being (Genesis 37:14). When the Shunammite woman is asked if all is OK with her, she simply says,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(2 Kings 4:26)</a:t>
            </a:r>
            <a:r>
              <a:rPr lang="en-MY" sz="1200" b="0" i="1" u="none" strike="noStrike" kern="1200" dirty="0">
                <a:solidFill>
                  <a:schemeClr val="tx1"/>
                </a:solidFill>
                <a:effectLst/>
                <a:latin typeface="+mn-lt"/>
                <a:ea typeface="+mn-ea"/>
                <a:cs typeface="+mn-cs"/>
              </a:rPr>
              <a:t>.</a:t>
            </a:r>
            <a:r>
              <a:rPr lang="en-MY" sz="1200" b="0" i="0" u="none" strike="noStrike" kern="1200" dirty="0">
                <a:solidFill>
                  <a:schemeClr val="tx1"/>
                </a:solidFill>
                <a:effectLst/>
                <a:latin typeface="+mn-lt"/>
                <a:ea typeface="+mn-ea"/>
                <a:cs typeface="+mn-cs"/>
              </a:rPr>
              <a:t> When Biblical characters (and modern Israelis) meet, they ask about each other’s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(Exodus 18:7). In Esther 2:11, Mordecai stays close to the palace to stay informed about Esther’s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Many times the adjective form </a:t>
            </a:r>
            <a:r>
              <a:rPr lang="en-MY" sz="1200" b="0" i="1" u="none" strike="noStrike" kern="1200" dirty="0" err="1">
                <a:solidFill>
                  <a:schemeClr val="tx1"/>
                </a:solidFill>
                <a:effectLst/>
                <a:latin typeface="+mn-lt"/>
                <a:ea typeface="+mn-ea"/>
                <a:cs typeface="+mn-cs"/>
              </a:rPr>
              <a:t>shalēm</a:t>
            </a:r>
            <a:r>
              <a:rPr lang="en-MY" sz="1200" b="0" i="0" u="none" strike="noStrike" kern="1200" dirty="0">
                <a:solidFill>
                  <a:schemeClr val="tx1"/>
                </a:solidFill>
                <a:effectLst/>
                <a:latin typeface="+mn-lt"/>
                <a:ea typeface="+mn-ea"/>
                <a:cs typeface="+mn-cs"/>
              </a:rPr>
              <a:t> is used to refer to a heart that is “completely” or consistently “loyal” and not divided. Examples include 1 Kings 8:61, 1 Kings 11:4 (versus 1 Kings 15:14), and 2 Chronicles 15:17 and 25:2.Hezekiah pleads that he has walked before God with a “whole/complete” heart (2 Kings 20:3 = Isaiah 38:3).</a:t>
            </a:r>
          </a:p>
          <a:p>
            <a:r>
              <a:rPr lang="en-MY" sz="1200" b="0" i="0" u="none" strike="noStrike" kern="1200" dirty="0">
                <a:solidFill>
                  <a:schemeClr val="tx1"/>
                </a:solidFill>
                <a:effectLst/>
                <a:latin typeface="+mn-lt"/>
                <a:ea typeface="+mn-ea"/>
                <a:cs typeface="+mn-cs"/>
              </a:rPr>
              <a:t>Moses commands altars to be built with stones that are “whole/complete” (</a:t>
            </a:r>
            <a:r>
              <a:rPr lang="en-MY" sz="1200" b="0" i="1" u="none" strike="noStrike" kern="1200" dirty="0" err="1">
                <a:solidFill>
                  <a:schemeClr val="tx1"/>
                </a:solidFill>
                <a:effectLst/>
                <a:latin typeface="+mn-lt"/>
                <a:ea typeface="+mn-ea"/>
                <a:cs typeface="+mn-cs"/>
              </a:rPr>
              <a:t>shelōmoth</a:t>
            </a:r>
            <a:r>
              <a:rPr lang="en-MY" sz="1200" b="0" i="0" u="none" strike="noStrike" kern="1200" dirty="0">
                <a:solidFill>
                  <a:schemeClr val="tx1"/>
                </a:solidFill>
                <a:effectLst/>
                <a:latin typeface="+mn-lt"/>
                <a:ea typeface="+mn-ea"/>
                <a:cs typeface="+mn-cs"/>
              </a:rPr>
              <a:t> – Deuteronomy 27:6, Joshua 8:31).  2 Chronicles 8:16 – the work on the house of YHWH was “complete.”  In Genesis 15:16, God says that the iniquity of the Amorites is not yet “complete.” Nehemiah 6:15 uses the verb form, “The wall </a:t>
            </a:r>
            <a:r>
              <a:rPr lang="en-MY" sz="1200" b="0" i="1" u="none" strike="noStrike" kern="1200" dirty="0">
                <a:solidFill>
                  <a:schemeClr val="tx1"/>
                </a:solidFill>
                <a:effectLst/>
                <a:latin typeface="+mn-lt"/>
                <a:ea typeface="+mn-ea"/>
                <a:cs typeface="+mn-cs"/>
              </a:rPr>
              <a:t>was complete.</a:t>
            </a:r>
            <a:r>
              <a:rPr lang="en-MY" sz="1200" b="0" i="0" u="none" strike="noStrike" kern="1200" dirty="0">
                <a:solidFill>
                  <a:schemeClr val="tx1"/>
                </a:solidFill>
                <a:effectLst/>
                <a:latin typeface="+mn-lt"/>
                <a:ea typeface="+mn-ea"/>
                <a:cs typeface="+mn-cs"/>
              </a:rPr>
              <a:t>” In Job 23:14, Job says that God “will complete (</a:t>
            </a:r>
            <a:r>
              <a:rPr lang="en-MY" sz="1200" b="0" i="1" u="none" strike="noStrike" kern="1200" dirty="0" err="1">
                <a:solidFill>
                  <a:schemeClr val="tx1"/>
                </a:solidFill>
                <a:effectLst/>
                <a:latin typeface="+mn-lt"/>
                <a:ea typeface="+mn-ea"/>
                <a:cs typeface="+mn-cs"/>
              </a:rPr>
              <a:t>yashlim</a:t>
            </a:r>
            <a:r>
              <a:rPr lang="en-MY" sz="1200" b="0" i="0" u="none" strike="noStrike" kern="1200" dirty="0">
                <a:solidFill>
                  <a:schemeClr val="tx1"/>
                </a:solidFill>
                <a:effectLst/>
                <a:latin typeface="+mn-lt"/>
                <a:ea typeface="+mn-ea"/>
                <a:cs typeface="+mn-cs"/>
              </a:rPr>
              <a:t>) what he has appointed for me.” The term “peace offerings” (</a:t>
            </a:r>
            <a:r>
              <a:rPr lang="en-MY" sz="1200" b="0" i="1" u="none" strike="noStrike" kern="1200" dirty="0" err="1">
                <a:solidFill>
                  <a:schemeClr val="tx1"/>
                </a:solidFill>
                <a:effectLst/>
                <a:latin typeface="+mn-lt"/>
                <a:ea typeface="+mn-ea"/>
                <a:cs typeface="+mn-cs"/>
              </a:rPr>
              <a:t>shelamim</a:t>
            </a:r>
            <a:r>
              <a:rPr lang="en-MY" sz="1200" b="0" i="0" u="none" strike="noStrike" kern="1200" dirty="0">
                <a:solidFill>
                  <a:schemeClr val="tx1"/>
                </a:solidFill>
                <a:effectLst/>
                <a:latin typeface="+mn-lt"/>
                <a:ea typeface="+mn-ea"/>
                <a:cs typeface="+mn-cs"/>
              </a:rPr>
              <a:t>) is also rendered as “offerings of well-being/wholeness.”</a:t>
            </a:r>
          </a:p>
          <a:p>
            <a:r>
              <a:rPr lang="en-MY" sz="1200" b="0" i="0" u="none" strike="noStrike" kern="1200" dirty="0">
                <a:solidFill>
                  <a:schemeClr val="tx1"/>
                </a:solidFill>
                <a:effectLst/>
                <a:latin typeface="+mn-lt"/>
                <a:ea typeface="+mn-ea"/>
                <a:cs typeface="+mn-cs"/>
              </a:rPr>
              <a:t>One landmark verse where the meaning of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embraces all of the above meanings is Jeremiah 29:7: “Seek the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(welfare) of the city where I have sent you into exile, and pray to the Lord on its behalf, for in its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you will find your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In the same vein, in Job 9:4, Job asks, “Who has ever resisted [God] and prospered (or “come out OK” – </a:t>
            </a:r>
            <a:r>
              <a:rPr lang="en-MY" sz="1200" b="0" i="1" u="none" strike="noStrike" kern="1200" dirty="0" err="1">
                <a:solidFill>
                  <a:schemeClr val="tx1"/>
                </a:solidFill>
                <a:effectLst/>
                <a:latin typeface="+mn-lt"/>
                <a:ea typeface="+mn-ea"/>
                <a:cs typeface="+mn-cs"/>
              </a:rPr>
              <a:t>wayyishlam</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But social justice proponents rightly point out that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cannot coexist with evil and injustice. Such obstacles to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must be eliminated. We find this meaning in the verb form of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Its stative form (</a:t>
            </a:r>
            <a:r>
              <a:rPr lang="en-MY" sz="1200" b="0" i="0" u="none" strike="noStrike" kern="1200" dirty="0" err="1">
                <a:solidFill>
                  <a:schemeClr val="tx1"/>
                </a:solidFill>
                <a:effectLst/>
                <a:latin typeface="+mn-lt"/>
                <a:ea typeface="+mn-ea"/>
                <a:cs typeface="+mn-cs"/>
              </a:rPr>
              <a:t>Qal</a:t>
            </a:r>
            <a:r>
              <a:rPr lang="en-MY" sz="1200" b="0" i="0" u="none" strike="noStrike" kern="1200" dirty="0">
                <a:solidFill>
                  <a:schemeClr val="tx1"/>
                </a:solidFill>
                <a:effectLst/>
                <a:latin typeface="+mn-lt"/>
                <a:ea typeface="+mn-ea"/>
                <a:cs typeface="+mn-cs"/>
              </a:rPr>
              <a:t>) means “to be whole/be at peace.” In its transitive forms (</a:t>
            </a:r>
            <a:r>
              <a:rPr lang="en-MY" sz="1200" b="0" i="0" u="none" strike="noStrike" kern="1200" dirty="0" err="1">
                <a:solidFill>
                  <a:schemeClr val="tx1"/>
                </a:solidFill>
                <a:effectLst/>
                <a:latin typeface="+mn-lt"/>
                <a:ea typeface="+mn-ea"/>
                <a:cs typeface="+mn-cs"/>
              </a:rPr>
              <a:t>Piel</a:t>
            </a:r>
            <a:r>
              <a:rPr lang="en-MY" sz="1200" b="0" i="0" u="none" strike="noStrike" kern="1200" dirty="0">
                <a:solidFill>
                  <a:schemeClr val="tx1"/>
                </a:solidFill>
                <a:effectLst/>
                <a:latin typeface="+mn-lt"/>
                <a:ea typeface="+mn-ea"/>
                <a:cs typeface="+mn-cs"/>
              </a:rPr>
              <a:t>, </a:t>
            </a:r>
            <a:r>
              <a:rPr lang="en-MY" sz="1200" b="0" i="0" u="none" strike="noStrike" kern="1200" dirty="0" err="1">
                <a:solidFill>
                  <a:schemeClr val="tx1"/>
                </a:solidFill>
                <a:effectLst/>
                <a:latin typeface="+mn-lt"/>
                <a:ea typeface="+mn-ea"/>
                <a:cs typeface="+mn-cs"/>
              </a:rPr>
              <a:t>Hifil</a:t>
            </a:r>
            <a:r>
              <a:rPr lang="en-MY" sz="1200" b="0" i="0" u="none" strike="noStrike" kern="1200" dirty="0">
                <a:solidFill>
                  <a:schemeClr val="tx1"/>
                </a:solidFill>
                <a:effectLst/>
                <a:latin typeface="+mn-lt"/>
                <a:ea typeface="+mn-ea"/>
                <a:cs typeface="+mn-cs"/>
              </a:rPr>
              <a:t>, etc), it means “to establish peace” (2 Samuel 10:19). And that may include: restitution (Exodus 21:34), the repayment of debts (2 Kings 4:7), and the settling of scores (Proverbs 20:22). Ouch! Here is where we see the politically incorrect side of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the dark side to which I refer. The verb form of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is used eleven times in Job, and six of them have to do with payback.</a:t>
            </a:r>
          </a:p>
          <a:p>
            <a:r>
              <a:rPr lang="en-MY" sz="1200" b="0" i="0" u="none" strike="noStrike" kern="1200" dirty="0">
                <a:solidFill>
                  <a:schemeClr val="tx1"/>
                </a:solidFill>
                <a:effectLst/>
                <a:latin typeface="+mn-lt"/>
                <a:ea typeface="+mn-ea"/>
                <a:cs typeface="+mn-cs"/>
              </a:rPr>
              <a:t>Who would have imagined that the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root would be found in this famous line?  “Vengeance is mine, and </a:t>
            </a:r>
            <a:r>
              <a:rPr lang="en-MY" sz="1200" b="0" i="1" u="none" strike="noStrike" kern="1200" dirty="0" err="1">
                <a:solidFill>
                  <a:schemeClr val="tx1"/>
                </a:solidFill>
                <a:effectLst/>
                <a:latin typeface="+mn-lt"/>
                <a:ea typeface="+mn-ea"/>
                <a:cs typeface="+mn-cs"/>
              </a:rPr>
              <a:t>shillem</a:t>
            </a:r>
            <a:r>
              <a:rPr lang="en-MY" sz="1200" b="0" i="0" u="none" strike="noStrike" kern="1200" dirty="0">
                <a:solidFill>
                  <a:schemeClr val="tx1"/>
                </a:solidFill>
                <a:effectLst/>
                <a:latin typeface="+mn-lt"/>
                <a:ea typeface="+mn-ea"/>
                <a:cs typeface="+mn-cs"/>
              </a:rPr>
              <a:t> – recompense!” (Deuteronomy 32:35) A few verses later, we find Deuteronomy 32:41 – “I will repay (</a:t>
            </a:r>
            <a:r>
              <a:rPr lang="en-MY" sz="1200" b="0" i="1" u="none" strike="noStrike" kern="1200" dirty="0" err="1">
                <a:solidFill>
                  <a:schemeClr val="tx1"/>
                </a:solidFill>
                <a:effectLst/>
                <a:latin typeface="+mn-lt"/>
                <a:ea typeface="+mn-ea"/>
                <a:cs typeface="+mn-cs"/>
              </a:rPr>
              <a:t>ashallem</a:t>
            </a:r>
            <a:r>
              <a:rPr lang="en-MY" sz="1200" b="0" i="0" u="none" strike="noStrike" kern="1200" dirty="0">
                <a:solidFill>
                  <a:schemeClr val="tx1"/>
                </a:solidFill>
                <a:effectLst/>
                <a:latin typeface="+mn-lt"/>
                <a:ea typeface="+mn-ea"/>
                <a:cs typeface="+mn-cs"/>
              </a:rPr>
              <a:t>) my enemies.” But the repayment meaning is not always negative.  In Isaiah 44, the verb refers to the </a:t>
            </a:r>
            <a:r>
              <a:rPr lang="en-MY" sz="1200" b="0" i="0" u="none" strike="noStrike" kern="1200" dirty="0" err="1">
                <a:solidFill>
                  <a:schemeClr val="tx1"/>
                </a:solidFill>
                <a:effectLst/>
                <a:latin typeface="+mn-lt"/>
                <a:ea typeface="+mn-ea"/>
                <a:cs typeface="+mn-cs"/>
              </a:rPr>
              <a:t>fulfillment</a:t>
            </a:r>
            <a:r>
              <a:rPr lang="en-MY" sz="1200" b="0" i="0" u="none" strike="noStrike" kern="1200" dirty="0">
                <a:solidFill>
                  <a:schemeClr val="tx1"/>
                </a:solidFill>
                <a:effectLst/>
                <a:latin typeface="+mn-lt"/>
                <a:ea typeface="+mn-ea"/>
                <a:cs typeface="+mn-cs"/>
              </a:rPr>
              <a:t> of God’s intentions to rebuild Jerusalem. In 2 Chronicles 5, the verb refers to Solomon “completing” his work on the Temple. The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verb is also a common way to express </a:t>
            </a:r>
            <a:r>
              <a:rPr lang="en-MY" sz="1200" b="0" i="0" u="none" strike="noStrike" kern="1200" dirty="0" err="1">
                <a:solidFill>
                  <a:schemeClr val="tx1"/>
                </a:solidFill>
                <a:effectLst/>
                <a:latin typeface="+mn-lt"/>
                <a:ea typeface="+mn-ea"/>
                <a:cs typeface="+mn-cs"/>
              </a:rPr>
              <a:t>fulfillment</a:t>
            </a:r>
            <a:r>
              <a:rPr lang="en-MY" sz="1200" b="0" i="0" u="none" strike="noStrike" kern="1200" dirty="0">
                <a:solidFill>
                  <a:schemeClr val="tx1"/>
                </a:solidFill>
                <a:effectLst/>
                <a:latin typeface="+mn-lt"/>
                <a:ea typeface="+mn-ea"/>
                <a:cs typeface="+mn-cs"/>
              </a:rPr>
              <a:t> of a vow (Psalm 65:1). In fact, the name </a:t>
            </a:r>
            <a:r>
              <a:rPr lang="en-MY" sz="1200" b="0" i="0" u="none" strike="noStrike" kern="1200" dirty="0" err="1">
                <a:solidFill>
                  <a:schemeClr val="tx1"/>
                </a:solidFill>
                <a:effectLst/>
                <a:latin typeface="+mn-lt"/>
                <a:ea typeface="+mn-ea"/>
                <a:cs typeface="+mn-cs"/>
              </a:rPr>
              <a:t>Meshullam</a:t>
            </a:r>
            <a:r>
              <a:rPr lang="en-MY" sz="1200" b="0" i="0" u="none" strike="noStrike" kern="1200" dirty="0">
                <a:solidFill>
                  <a:schemeClr val="tx1"/>
                </a:solidFill>
                <a:effectLst/>
                <a:latin typeface="+mn-lt"/>
                <a:ea typeface="+mn-ea"/>
                <a:cs typeface="+mn-cs"/>
              </a:rPr>
              <a:t> (used 17 times in the Hebrew Bible) is a </a:t>
            </a:r>
            <a:r>
              <a:rPr lang="en-MY" sz="1200" b="0" i="0" u="none" strike="noStrike" kern="1200" dirty="0" err="1">
                <a:solidFill>
                  <a:schemeClr val="tx1"/>
                </a:solidFill>
                <a:effectLst/>
                <a:latin typeface="+mn-lt"/>
                <a:ea typeface="+mn-ea"/>
                <a:cs typeface="+mn-cs"/>
              </a:rPr>
              <a:t>Pual</a:t>
            </a:r>
            <a:r>
              <a:rPr lang="en-MY" sz="1200" b="0" i="0" u="none" strike="noStrike" kern="1200" dirty="0">
                <a:solidFill>
                  <a:schemeClr val="tx1"/>
                </a:solidFill>
                <a:effectLst/>
                <a:latin typeface="+mn-lt"/>
                <a:ea typeface="+mn-ea"/>
                <a:cs typeface="+mn-cs"/>
              </a:rPr>
              <a:t> participle of the verb, a name that means “Repayment,” a name that may have been given to persons who were donated to service in the Temple as payment for a vow.</a:t>
            </a:r>
          </a:p>
          <a:p>
            <a:r>
              <a:rPr lang="en-MY" sz="1200" b="0" i="0" u="none" strike="noStrike" kern="1200" dirty="0">
                <a:solidFill>
                  <a:schemeClr val="tx1"/>
                </a:solidFill>
                <a:effectLst/>
                <a:latin typeface="+mn-lt"/>
                <a:ea typeface="+mn-ea"/>
                <a:cs typeface="+mn-cs"/>
              </a:rPr>
              <a:t>“Peace” is just one of the options by which we may translate the term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when we encounter it. Sometimes, it is entirely a matter of opinion whether peace, wholeness, welfare, well-being, or all of the above are being conveyed in any instance where the word is used. And yes, some of the extended meanings of the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root are anything but peaceful. If we really want to describe “peace” as in absence of violent conflict, we would do better to go to the root </a:t>
            </a:r>
            <a:r>
              <a:rPr lang="en-MY" sz="1200" b="0" i="1" u="none" strike="noStrike" kern="1200" dirty="0" err="1">
                <a:solidFill>
                  <a:schemeClr val="tx1"/>
                </a:solidFill>
                <a:effectLst/>
                <a:latin typeface="+mn-lt"/>
                <a:ea typeface="+mn-ea"/>
                <a:cs typeface="+mn-cs"/>
              </a:rPr>
              <a:t>shaqat</a:t>
            </a:r>
            <a:r>
              <a:rPr lang="en-MY" sz="1200" b="0" i="0" u="none" strike="noStrike" kern="1200" dirty="0">
                <a:solidFill>
                  <a:schemeClr val="tx1"/>
                </a:solidFill>
                <a:effectLst/>
                <a:latin typeface="+mn-lt"/>
                <a:ea typeface="+mn-ea"/>
                <a:cs typeface="+mn-cs"/>
              </a:rPr>
              <a:t>, which is used in Joshua 11:23 where the land “had rest” from war, and in 2 Kings 11:20, where the city “was quiet” after the overthrow of Athaliah. But that word might not fit in all of the wonderful scriptures where </a:t>
            </a:r>
            <a:r>
              <a:rPr lang="en-MY" sz="1200" b="0" i="1" u="none" strike="noStrike" kern="1200" dirty="0">
                <a:solidFill>
                  <a:schemeClr val="tx1"/>
                </a:solidFill>
                <a:effectLst/>
                <a:latin typeface="+mn-lt"/>
                <a:ea typeface="+mn-ea"/>
                <a:cs typeface="+mn-cs"/>
              </a:rPr>
              <a:t>shalom</a:t>
            </a:r>
            <a:r>
              <a:rPr lang="en-MY" sz="1200" b="0" i="0" u="none" strike="noStrike" kern="1200" dirty="0">
                <a:solidFill>
                  <a:schemeClr val="tx1"/>
                </a:solidFill>
                <a:effectLst/>
                <a:latin typeface="+mn-lt"/>
                <a:ea typeface="+mn-ea"/>
                <a:cs typeface="+mn-cs"/>
              </a:rPr>
              <a:t> is used.</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16</a:t>
            </a:fld>
            <a:endParaRPr lang="en-US"/>
          </a:p>
        </p:txBody>
      </p:sp>
    </p:spTree>
    <p:extLst>
      <p:ext uri="{BB962C8B-B14F-4D97-AF65-F5344CB8AC3E}">
        <p14:creationId xmlns:p14="http://schemas.microsoft.com/office/powerpoint/2010/main" val="9739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MY" sz="1200" b="0" i="0" u="none" strike="noStrike" kern="1200" dirty="0">
                <a:solidFill>
                  <a:schemeClr val="tx1"/>
                </a:solidFill>
                <a:effectLst/>
                <a:latin typeface="+mn-lt"/>
                <a:ea typeface="+mn-ea"/>
                <a:cs typeface="+mn-cs"/>
              </a:rPr>
              <a:t>Many are familiar with the Hebrew word shalom or “peace.” The common western definition of peace is — the absence of conflict or war — but in Hebrew it means so much more.</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“Shalom” is taken from the root word </a:t>
            </a:r>
            <a:r>
              <a:rPr lang="en-MY" sz="1200" b="0" i="0" u="none" strike="noStrike" kern="1200" dirty="0" err="1">
                <a:solidFill>
                  <a:schemeClr val="tx1"/>
                </a:solidFill>
                <a:effectLst/>
                <a:latin typeface="+mn-lt"/>
                <a:ea typeface="+mn-ea"/>
                <a:cs typeface="+mn-cs"/>
              </a:rPr>
              <a:t>shalam</a:t>
            </a:r>
            <a:r>
              <a:rPr lang="en-MY" sz="1200" b="0" i="0" u="none" strike="noStrike" kern="1200" dirty="0">
                <a:solidFill>
                  <a:schemeClr val="tx1"/>
                </a:solidFill>
                <a:effectLst/>
                <a:latin typeface="+mn-lt"/>
                <a:ea typeface="+mn-ea"/>
                <a:cs typeface="+mn-cs"/>
              </a:rPr>
              <a:t>, which means, “to be safe in mind, body, or estate.” It speaks of completeness, fullness, or a type of wholeness that encourages you to give back — to generously re-pay something in some way.</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True biblical shalom refers to an inward sense of completeness or wholeness. Although it can describe the absence of war, a majority of biblical references refer to an inner completeness and </a:t>
            </a:r>
            <a:r>
              <a:rPr lang="en-MY" sz="1200" b="0" i="0" u="none" strike="noStrike" kern="1200" dirty="0" err="1">
                <a:solidFill>
                  <a:schemeClr val="tx1"/>
                </a:solidFill>
                <a:effectLst/>
                <a:latin typeface="+mn-lt"/>
                <a:ea typeface="+mn-ea"/>
                <a:cs typeface="+mn-cs"/>
              </a:rPr>
              <a:t>tranquility</a:t>
            </a:r>
            <a:r>
              <a:rPr lang="en-MY" sz="1200" b="0" i="0" u="none" strike="noStrike" kern="1200" dirty="0">
                <a:solidFill>
                  <a:schemeClr val="tx1"/>
                </a:solidFill>
                <a:effectLst/>
                <a:latin typeface="+mn-lt"/>
                <a:ea typeface="+mn-ea"/>
                <a:cs typeface="+mn-cs"/>
              </a:rPr>
              <a:t>. In Israel today, when you greet someone or say goodbye, you say, Shalom. You are literally saying, “may you be full of well-being” or, “may health and prosperity be upon you.”</a:t>
            </a:r>
            <a:br>
              <a:rPr lang="en-MY" sz="1200" b="0" i="0" u="none" strike="noStrike" kern="1200" dirty="0">
                <a:solidFill>
                  <a:schemeClr val="tx1"/>
                </a:solidFill>
                <a:effectLst/>
                <a:latin typeface="+mn-lt"/>
                <a:ea typeface="+mn-ea"/>
                <a:cs typeface="+mn-cs"/>
              </a:rPr>
            </a:br>
            <a:r>
              <a:rPr lang="en-MY" sz="1200" b="0" i="0" u="none" strike="noStrike" kern="1200" dirty="0">
                <a:solidFill>
                  <a:schemeClr val="tx1"/>
                </a:solidFill>
                <a:effectLst/>
                <a:latin typeface="+mn-lt"/>
                <a:ea typeface="+mn-ea"/>
                <a:cs typeface="+mn-cs"/>
              </a:rPr>
              <a:t>If this is the way we understand biblical peace, then suddenly many verses take on a whole new meaning. With this Hebrew thought of shalom in mind, let’s look at a few common Scriptures about peace:</a:t>
            </a:r>
          </a:p>
          <a:p>
            <a:pPr fontAlgn="base"/>
            <a:r>
              <a:rPr lang="en-MY" sz="1200" kern="1200" dirty="0">
                <a:solidFill>
                  <a:schemeClr val="tx1"/>
                </a:solidFill>
                <a:effectLst/>
                <a:latin typeface="+mn-lt"/>
                <a:ea typeface="+mn-ea"/>
                <a:cs typeface="+mn-cs"/>
              </a:rPr>
              <a:t>“Speak to Aaron and to his sons, saying, ‘Thus you shall bless the sons of Israel. You shall say to them: The LORD bless you, and keep you; The LORD make His face shine on you, And be gracious to you; The LORD lift up His countenance on you, And give you peace.’” – Numbers 6:23-26</a:t>
            </a:r>
          </a:p>
          <a:p>
            <a:pPr fontAlgn="base"/>
            <a:r>
              <a:rPr lang="en-MY" sz="1200" b="0" i="0" u="none" strike="noStrike" kern="1200" dirty="0">
                <a:solidFill>
                  <a:schemeClr val="tx1"/>
                </a:solidFill>
                <a:effectLst/>
                <a:latin typeface="+mn-lt"/>
                <a:ea typeface="+mn-ea"/>
                <a:cs typeface="+mn-cs"/>
              </a:rPr>
              <a:t>The context of the Aaronic Blessing is ironic (pun intended). God told Aaron to bless Israel with peace while they were getting ready to go conquer the Promised Land. If peace means “the absence of war,” then this doesn’t make sense, since they would soon be destroying cities. God was referring to an inner peace and completeness brought on by sharing in His countenance and His protection. That was the blessing that Israel needed! Israel was to rarely experience times of outward peace, but even in the midst of battle, they were to have an inward rest brought on by the presence of the Lord, regardless of the outward circumstances — so it should be for us as well.</a:t>
            </a:r>
          </a:p>
          <a:p>
            <a:pPr fontAlgn="base"/>
            <a:r>
              <a:rPr lang="en-MY" sz="1200" kern="1200" dirty="0">
                <a:solidFill>
                  <a:schemeClr val="tx1"/>
                </a:solidFill>
                <a:effectLst/>
                <a:latin typeface="+mn-lt"/>
                <a:ea typeface="+mn-ea"/>
                <a:cs typeface="+mn-cs"/>
              </a:rPr>
              <a:t>“Pray for the peace of Jerusalem: May they prosper who love you. May peace be within your walls, and prosperity within your palaces.” – Psalm 122:6-7</a:t>
            </a:r>
          </a:p>
          <a:p>
            <a:pPr fontAlgn="base"/>
            <a:r>
              <a:rPr lang="en-MY" sz="1200" b="0" i="0" u="none" strike="noStrike" kern="1200" dirty="0">
                <a:solidFill>
                  <a:schemeClr val="tx1"/>
                </a:solidFill>
                <a:effectLst/>
                <a:latin typeface="+mn-lt"/>
                <a:ea typeface="+mn-ea"/>
                <a:cs typeface="+mn-cs"/>
              </a:rPr>
              <a:t>Today many are praying for the peace of Jerusalem due to the rising threat from Israel’s enemies. However, this exhortation to pray is not so Israel can live without conflict. It is so that Jerusalem can </a:t>
            </a:r>
            <a:r>
              <a:rPr lang="en-MY" sz="1200" b="0" i="0" u="none" strike="noStrike" kern="1200" dirty="0" err="1">
                <a:solidFill>
                  <a:schemeClr val="tx1"/>
                </a:solidFill>
                <a:effectLst/>
                <a:latin typeface="+mn-lt"/>
                <a:ea typeface="+mn-ea"/>
                <a:cs typeface="+mn-cs"/>
              </a:rPr>
              <a:t>fulfill</a:t>
            </a:r>
            <a:r>
              <a:rPr lang="en-MY" sz="1200" b="0" i="0" u="none" strike="noStrike" kern="1200" dirty="0">
                <a:solidFill>
                  <a:schemeClr val="tx1"/>
                </a:solidFill>
                <a:effectLst/>
                <a:latin typeface="+mn-lt"/>
                <a:ea typeface="+mn-ea"/>
                <a:cs typeface="+mn-cs"/>
              </a:rPr>
              <a:t> its destiny as set by the only One who can bring complete restoration to the city, which Jesus referred to as “The city of the great King.”</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Psalm 122:6-7 should serve as a prayer for Israel’s spiritual revival. Verse 7 says that we are praying for peace within Jerusalem’s walls and palaces. That is where true biblical peace is found — within. Pray for the fullness and completeness of Jerusalem. Pray that there may be such wholeness and safety found in her palaces that it overflows to others. From this perspective, it almost sounds like we are praying for the return of Israel’s Messiah, the Prince of Peace, to establish His throne in Jerusalem.</a:t>
            </a:r>
          </a:p>
          <a:p>
            <a:pPr fontAlgn="base"/>
            <a:r>
              <a:rPr lang="en-MY" sz="1200" kern="1200" dirty="0">
                <a:solidFill>
                  <a:schemeClr val="tx1"/>
                </a:solidFill>
                <a:effectLst/>
                <a:latin typeface="+mn-lt"/>
                <a:ea typeface="+mn-ea"/>
                <a:cs typeface="+mn-cs"/>
              </a:rPr>
              <a:t>“Blessed are the peacemakers, for they shall be called sons of God.” – Matthew 5:9</a:t>
            </a:r>
          </a:p>
          <a:p>
            <a:pPr fontAlgn="base"/>
            <a:r>
              <a:rPr lang="en-MY" sz="1200" b="0" i="0" u="none" strike="noStrike" kern="1200" dirty="0">
                <a:solidFill>
                  <a:schemeClr val="tx1"/>
                </a:solidFill>
                <a:effectLst/>
                <a:latin typeface="+mn-lt"/>
                <a:ea typeface="+mn-ea"/>
                <a:cs typeface="+mn-cs"/>
              </a:rPr>
              <a:t>In this verse, Jesus is not referring to mediators or political negotiators, but to those who carry an inward sense of the fullness and safety that is only available through son-ship with God. In the biblical Hebrew understanding of shalom, there is a point at which you have so much shalom that it spills out from you, and is repaid or rendered to others. And so, as you make others peaceful and inwardly complete, that makes you a peacemaker. Jesus said these peacemakers will be called sons of God. Jesus was called the Son of God. By sharing God’s uncontainable peace with others, we become just like Jesus.</a:t>
            </a:r>
          </a:p>
          <a:p>
            <a:pPr fontAlgn="base"/>
            <a:br>
              <a:rPr lang="en-MY" sz="1200" b="0" i="0" u="none" strike="noStrike" kern="1200" dirty="0">
                <a:solidFill>
                  <a:schemeClr val="tx1"/>
                </a:solidFill>
                <a:effectLst/>
                <a:latin typeface="+mn-lt"/>
                <a:ea typeface="+mn-ea"/>
                <a:cs typeface="+mn-cs"/>
              </a:rPr>
            </a:br>
            <a:endParaRPr lang="en-MY" sz="1200" b="0"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There are many other examples worthy of study regarding shalom. Peace is so much more than the world’s one-sided definition. We must find our understanding of it through the Bible, from the God of Israel. We will need it in the days ahead.</a:t>
            </a:r>
          </a:p>
          <a:p>
            <a:pPr fontAlgn="base"/>
            <a:r>
              <a:rPr lang="en-MY" sz="1200" b="0" i="0" u="none" strike="noStrike" kern="1200" dirty="0">
                <a:solidFill>
                  <a:schemeClr val="tx1"/>
                </a:solidFill>
                <a:effectLst/>
                <a:latin typeface="+mn-lt"/>
                <a:ea typeface="+mn-ea"/>
                <a:cs typeface="+mn-cs"/>
              </a:rPr>
              <a:t>“The LORD bless you from Zion, And may you see the prosperity of Jerusalem all the days of your life. Indeed, may you see your children’s children. Peace be upon Israel.” – Psalm 128:5-6</a:t>
            </a:r>
          </a:p>
          <a:p>
            <a:pPr fontAlgn="base"/>
            <a:r>
              <a:rPr lang="en-MY" sz="1200" b="1" i="0" u="none" strike="noStrike" kern="1200" cap="all" dirty="0">
                <a:solidFill>
                  <a:schemeClr val="tx1"/>
                </a:solidFill>
                <a:effectLst/>
                <a:latin typeface="+mn-lt"/>
                <a:ea typeface="+mn-ea"/>
                <a:cs typeface="+mn-cs"/>
                <a:hlinkClick r:id="rId3" tooltip="Doug Hershey"/>
              </a:rPr>
              <a:t>DOUG HERSHEY</a:t>
            </a:r>
            <a:endParaRPr lang="en-MY" sz="1200" b="1" i="0" u="none" strike="noStrike" kern="1200" dirty="0">
              <a:solidFill>
                <a:schemeClr val="tx1"/>
              </a:solidFill>
              <a:effectLst/>
              <a:latin typeface="+mn-lt"/>
              <a:ea typeface="+mn-ea"/>
              <a:cs typeface="+mn-cs"/>
            </a:endParaRPr>
          </a:p>
          <a:p>
            <a:pPr fontAlgn="base"/>
            <a:r>
              <a:rPr lang="en-MY" sz="1200" b="0" i="0" u="none" strike="noStrike" kern="1200" dirty="0">
                <a:solidFill>
                  <a:schemeClr val="tx1"/>
                </a:solidFill>
                <a:effectLst/>
                <a:latin typeface="+mn-lt"/>
                <a:ea typeface="+mn-ea"/>
                <a:cs typeface="+mn-cs"/>
              </a:rPr>
              <a:t>Doug Hershey shares from a perspective of historian and storyteller. His accounts of Israel, the Middle East and the awakening of Bible prophecy are as intriguing as they are rare. In his bestselling photo book, ISRAEL RISING, Doug tracks 2000 years of Israel’s history with over 100 then/now photo comparisons, all through the lens of biblical prophecy. Doug is the founder of Ezra Adventures, a boutique travel and education company, specializing in exclusive customized small group travel throughout Israel and the Middle East. For more info, go to </a:t>
            </a:r>
            <a:r>
              <a:rPr lang="en-MY" sz="1200" b="0" i="0" u="none" strike="noStrike" kern="1200" dirty="0" err="1">
                <a:solidFill>
                  <a:schemeClr val="tx1"/>
                </a:solidFill>
                <a:effectLst/>
                <a:latin typeface="+mn-lt"/>
                <a:ea typeface="+mn-ea"/>
                <a:cs typeface="+mn-cs"/>
              </a:rPr>
              <a:t>EzraAdventures.com</a:t>
            </a:r>
            <a:r>
              <a:rPr lang="en-MY" sz="1200" b="0" i="0" u="none" strike="noStrike" kern="1200" dirty="0">
                <a:solidFill>
                  <a:schemeClr val="tx1"/>
                </a:solidFill>
                <a:effectLst/>
                <a:latin typeface="+mn-lt"/>
                <a:ea typeface="+mn-ea"/>
                <a:cs typeface="+mn-cs"/>
              </a:rPr>
              <a:t> or keep up with Ezra Adventures on FB and IG.</a:t>
            </a:r>
          </a:p>
          <a:p>
            <a:endParaRPr lang="en-US" dirty="0"/>
          </a:p>
          <a:p>
            <a:endParaRPr lang="en-US" dirty="0"/>
          </a:p>
          <a:p>
            <a:r>
              <a:rPr lang="en-US" dirty="0"/>
              <a:t>https://</a:t>
            </a:r>
            <a:r>
              <a:rPr lang="en-US" dirty="0" err="1"/>
              <a:t>firm.org.il</a:t>
            </a:r>
            <a:r>
              <a:rPr lang="en-US" dirty="0"/>
              <a:t>/learn/the-meaning-of-shalom/</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17</a:t>
            </a:fld>
            <a:endParaRPr lang="en-US"/>
          </a:p>
        </p:txBody>
      </p:sp>
    </p:spTree>
    <p:extLst>
      <p:ext uri="{BB962C8B-B14F-4D97-AF65-F5344CB8AC3E}">
        <p14:creationId xmlns:p14="http://schemas.microsoft.com/office/powerpoint/2010/main" val="149430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Kong </a:t>
            </a:r>
            <a:r>
              <a:rPr lang="en-MY" sz="1200" kern="1200" dirty="0" err="1">
                <a:solidFill>
                  <a:schemeClr val="tx1"/>
                </a:solidFill>
                <a:effectLst/>
                <a:latin typeface="+mn-lt"/>
                <a:ea typeface="+mn-ea"/>
                <a:cs typeface="+mn-cs"/>
              </a:rPr>
              <a:t>Hei</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Fatt</a:t>
            </a:r>
            <a:r>
              <a:rPr lang="en-MY" sz="1200" kern="1200" dirty="0">
                <a:solidFill>
                  <a:schemeClr val="tx1"/>
                </a:solidFill>
                <a:effectLst/>
                <a:latin typeface="+mn-lt"/>
                <a:ea typeface="+mn-ea"/>
                <a:cs typeface="+mn-cs"/>
              </a:rPr>
              <a:t> Choi</a:t>
            </a:r>
          </a:p>
          <a:p>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coming, as in Jacob’s prayer to God at Bethel, where he asks that he may return to his native land in peace (Gen. 28:21). Here we can read this as safe and sound. Jacob is praying that he will return safely from his flight to Mesopotamia where he is going to escape the wrath of his angry brother. (See also 2 Sam. 15:27; 19:24; 2 Chron. 15:5.) </a:t>
            </a:r>
            <a:endParaRPr lang="en-MY" dirty="0"/>
          </a:p>
          <a:p>
            <a:r>
              <a:rPr lang="en-MY" sz="1200" kern="1200" dirty="0">
                <a:solidFill>
                  <a:schemeClr val="tx1"/>
                </a:solidFill>
                <a:effectLst/>
                <a:latin typeface="+mn-lt"/>
                <a:ea typeface="+mn-ea"/>
                <a:cs typeface="+mn-cs"/>
              </a:rPr>
              <a:t>Shalom is not only used to ask about the well-being of people, but also to ask about situations in general: “Are things all right?” or, put negatively, “Is anything the matter?” Here the inquirer wants to know if everything is as it should be. (For this type of use, see 2 Kings 5:21,22; 9:11; 2 Sam. 18:28.) </a:t>
            </a:r>
            <a:endParaRPr lang="en-MY" dirty="0"/>
          </a:p>
          <a:p>
            <a:r>
              <a:rPr lang="en-MY" sz="1200" kern="1200" dirty="0">
                <a:solidFill>
                  <a:schemeClr val="tx1"/>
                </a:solidFill>
                <a:effectLst/>
                <a:latin typeface="+mn-lt"/>
                <a:ea typeface="+mn-ea"/>
                <a:cs typeface="+mn-cs"/>
              </a:rPr>
              <a:t>In all of these references to the material, physical realm, we can see a thread tying them together; things or people being as they ought or should be. Shalom refers to a state of well-being, an all rightness, an </a:t>
            </a:r>
            <a:r>
              <a:rPr lang="en-MY" sz="1200" kern="1200" dirty="0" err="1">
                <a:solidFill>
                  <a:schemeClr val="tx1"/>
                </a:solidFill>
                <a:effectLst/>
                <a:latin typeface="+mn-lt"/>
                <a:ea typeface="+mn-ea"/>
                <a:cs typeface="+mn-cs"/>
              </a:rPr>
              <a:t>okayness</a:t>
            </a:r>
            <a:r>
              <a:rPr lang="en-MY" sz="1200" kern="1200" dirty="0">
                <a:solidFill>
                  <a:schemeClr val="tx1"/>
                </a:solidFill>
                <a:effectLst/>
                <a:latin typeface="+mn-lt"/>
                <a:ea typeface="+mn-ea"/>
                <a:cs typeface="+mn-cs"/>
              </a:rPr>
              <a:t>. </a:t>
            </a:r>
            <a:endParaRPr lang="en-MY" dirty="0"/>
          </a:p>
          <a:p>
            <a:r>
              <a:rPr lang="en-MY" sz="1200" kern="1200" dirty="0">
                <a:solidFill>
                  <a:schemeClr val="tx1"/>
                </a:solidFill>
                <a:effectLst/>
                <a:latin typeface="+mn-lt"/>
                <a:ea typeface="+mn-ea"/>
                <a:cs typeface="+mn-cs"/>
              </a:rPr>
              <a:t>But Shalom can be even more positive than this. At some places, Shalom points to more than things just being okay or all right; they’re super! At these places, shalom refers to prosperity, or abundance. In- deed, the two meanings of okay and super easily shade into one an- other. </a:t>
            </a:r>
            <a:endParaRPr lang="en-MY" dirty="0"/>
          </a:p>
          <a:p>
            <a:r>
              <a:rPr lang="en-MY" sz="1200" kern="1200" dirty="0">
                <a:solidFill>
                  <a:schemeClr val="tx1"/>
                </a:solidFill>
                <a:effectLst/>
                <a:latin typeface="+mn-lt"/>
                <a:ea typeface="+mn-ea"/>
                <a:cs typeface="+mn-cs"/>
              </a:rPr>
              <a:t>This usage is illustrated in the prophets’ expectations for the future, where, in rosy terms, shalom depicts the changed material fortunes of Israel. See Jeremiah 33:6, 9 and Psalm 73:3 where the RSV translates shalom as prosperity </a:t>
            </a:r>
            <a:endParaRPr lang="en-MY" dirty="0"/>
          </a:p>
          <a:p>
            <a:endParaRPr lang="en-US" dirty="0"/>
          </a:p>
          <a:p>
            <a:endParaRPr lang="en-US" dirty="0"/>
          </a:p>
          <a:p>
            <a:r>
              <a:rPr lang="en-MY" sz="1200" kern="1200" dirty="0">
                <a:solidFill>
                  <a:schemeClr val="tx1"/>
                </a:solidFill>
                <a:effectLst/>
                <a:latin typeface="+mn-lt"/>
                <a:ea typeface="+mn-ea"/>
                <a:cs typeface="+mn-cs"/>
              </a:rPr>
              <a:t>Because shalom has this meaning of abundance, it is also used in wishes or blessings, as in the high priestly prayer of blessing in </a:t>
            </a:r>
            <a:r>
              <a:rPr lang="en-MY" sz="1200" kern="1200" dirty="0" err="1">
                <a:solidFill>
                  <a:schemeClr val="tx1"/>
                </a:solidFill>
                <a:effectLst/>
                <a:latin typeface="+mn-lt"/>
                <a:ea typeface="+mn-ea"/>
                <a:cs typeface="+mn-cs"/>
              </a:rPr>
              <a:t>Num</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bers</a:t>
            </a:r>
            <a:r>
              <a:rPr lang="en-MY" sz="1200" kern="1200" dirty="0">
                <a:solidFill>
                  <a:schemeClr val="tx1"/>
                </a:solidFill>
                <a:effectLst/>
                <a:latin typeface="+mn-lt"/>
                <a:ea typeface="+mn-ea"/>
                <a:cs typeface="+mn-cs"/>
              </a:rPr>
              <a:t> 6:26. Here the phrase, “may God give you shalom,” is a wish that the people will prosper, will meet with success in their undertakings. </a:t>
            </a:r>
            <a:endParaRPr lang="en-MY" dirty="0"/>
          </a:p>
          <a:p>
            <a:r>
              <a:rPr lang="en-MY" sz="1200" kern="1200" dirty="0">
                <a:solidFill>
                  <a:schemeClr val="tx1"/>
                </a:solidFill>
                <a:effectLst/>
                <a:latin typeface="+mn-lt"/>
                <a:ea typeface="+mn-ea"/>
                <a:cs typeface="+mn-cs"/>
              </a:rPr>
              <a:t>This meaning is also illustrated by wishes for success. For example, in 1 Samuel 1.T7, the priest Eli, after hearing Hannah’s prayer, says “go in peace,” a wish that she will be blessed by having her prayer granted. In these wishes for success, the desire is that affairs will be as they ought to </a:t>
            </a:r>
            <a:endParaRPr lang="en-MY" dirty="0"/>
          </a:p>
          <a:p>
            <a:r>
              <a:rPr lang="en-MY" sz="1200" kern="1200" dirty="0">
                <a:solidFill>
                  <a:schemeClr val="tx1"/>
                </a:solidFill>
                <a:effectLst/>
                <a:latin typeface="+mn-lt"/>
                <a:ea typeface="+mn-ea"/>
                <a:cs typeface="+mn-cs"/>
              </a:rPr>
              <a:t>be: ideally, people ought to succeed; failure ought not be the norm! This meaning of shalom as prosperity, being well-off and successful, leads to its use in the context of war. Here it refers not to the opposite of war, but to success in battle! The phrase to “return in peace” from a battle often has the meaning to return victorious. This is well illustrated by1 Kings22:27,28wheretheprophetMicaiahhasforetolddefeatfor the Israelite king, in fact, his death. The king responds by commanding that Micaiah be placed in prison until the king’s return in shalom, that is, until he returns victorious from battle, contrary to Micaiah’s </a:t>
            </a:r>
            <a:r>
              <a:rPr lang="en-MY" sz="1200" kern="1200" dirty="0" err="1">
                <a:solidFill>
                  <a:schemeClr val="tx1"/>
                </a:solidFill>
                <a:effectLst/>
                <a:latin typeface="+mn-lt"/>
                <a:ea typeface="+mn-ea"/>
                <a:cs typeface="+mn-cs"/>
              </a:rPr>
              <a:t>proph</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ecy</a:t>
            </a:r>
            <a:r>
              <a:rPr lang="en-MY" sz="1200" kern="1200" dirty="0">
                <a:solidFill>
                  <a:schemeClr val="tx1"/>
                </a:solidFill>
                <a:effectLst/>
                <a:latin typeface="+mn-lt"/>
                <a:ea typeface="+mn-ea"/>
                <a:cs typeface="+mn-cs"/>
              </a:rPr>
              <a:t>. Micaiah answers by saying that if the king does indeed return from battle in shalom, victorious, then he is not a true prophet of God since he has foretold the king’s defeat and death. (For other references of shalom referring to success in military matters see: Jer. 43:12, where </a:t>
            </a:r>
            <a:endParaRPr lang="en-MY" dirty="0"/>
          </a:p>
          <a:p>
            <a:r>
              <a:rPr lang="en-MY" sz="1200" kern="1200" dirty="0">
                <a:solidFill>
                  <a:schemeClr val="tx1"/>
                </a:solidFill>
                <a:effectLst/>
                <a:latin typeface="+mn-lt"/>
                <a:ea typeface="+mn-ea"/>
                <a:cs typeface="+mn-cs"/>
              </a:rPr>
              <a:t>Shalom refers to Nebuchadnezzar’s victory over Egypt; Isa. 41:2, of Cyrus; Judg. 8:9; 11:31.) </a:t>
            </a:r>
            <a:endParaRPr lang="en-MY" dirty="0"/>
          </a:p>
          <a:p>
            <a:r>
              <a:rPr lang="en-MY" sz="1200" kern="1200" dirty="0">
                <a:solidFill>
                  <a:schemeClr val="tx1"/>
                </a:solidFill>
                <a:effectLst/>
                <a:latin typeface="+mn-lt"/>
                <a:ea typeface="+mn-ea"/>
                <a:cs typeface="+mn-cs"/>
              </a:rPr>
              <a:t>Finally, the word shalom has the negative sense of being safe and sound from some danger. Here the meaning seems to be physical </a:t>
            </a:r>
            <a:r>
              <a:rPr lang="en-MY" sz="1200" kern="1200" dirty="0" err="1">
                <a:solidFill>
                  <a:schemeClr val="tx1"/>
                </a:solidFill>
                <a:effectLst/>
                <a:latin typeface="+mn-lt"/>
                <a:ea typeface="+mn-ea"/>
                <a:cs typeface="+mn-cs"/>
              </a:rPr>
              <a:t>secu</a:t>
            </a:r>
            <a:r>
              <a:rPr lang="en-MY" sz="1200" kern="1200" dirty="0">
                <a:solidFill>
                  <a:schemeClr val="tx1"/>
                </a:solidFill>
                <a:effectLst/>
                <a:latin typeface="+mn-lt"/>
                <a:ea typeface="+mn-ea"/>
                <a:cs typeface="+mn-cs"/>
              </a:rPr>
              <a:t>- </a:t>
            </a:r>
            <a:r>
              <a:rPr lang="en-MY" sz="1200" kern="1200" dirty="0" err="1">
                <a:solidFill>
                  <a:schemeClr val="tx1"/>
                </a:solidFill>
                <a:effectLst/>
                <a:latin typeface="+mn-lt"/>
                <a:ea typeface="+mn-ea"/>
                <a:cs typeface="+mn-cs"/>
              </a:rPr>
              <a:t>rity</a:t>
            </a:r>
            <a:r>
              <a:rPr lang="en-MY" sz="1200" kern="1200" dirty="0">
                <a:solidFill>
                  <a:schemeClr val="tx1"/>
                </a:solidFill>
                <a:effectLst/>
                <a:latin typeface="+mn-lt"/>
                <a:ea typeface="+mn-ea"/>
                <a:cs typeface="+mn-cs"/>
              </a:rPr>
              <a:t>. Such use is often found in the false prophets, where they promise, as in Jeremiah 14:13, that the people will not see war, disease, or famine, but that God will give them true peace in their land. What the false prophets meant by shalom becomes clear from their opposition to </a:t>
            </a:r>
            <a:endParaRPr lang="en-MY" dirty="0"/>
          </a:p>
          <a:p>
            <a:r>
              <a:rPr lang="en-MY" sz="1200" kern="1200" dirty="0">
                <a:solidFill>
                  <a:schemeClr val="tx1"/>
                </a:solidFill>
                <a:effectLst/>
                <a:latin typeface="+mn-lt"/>
                <a:ea typeface="+mn-ea"/>
                <a:cs typeface="+mn-cs"/>
              </a:rPr>
              <a:t>Jeremiah; while Jeremiah prophesied defeat, disaster, and ruin, they promised security and a rosy future. While this use is frequent in the false prophets, it is not confined to them. (See Lev. 26:6; 1 Sam. 20:21; Job 5:24.) Part of things being as they should be is that people are safe from disasters of various kinds. </a:t>
            </a:r>
            <a:endParaRPr lang="en-MY" dirty="0"/>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18</a:t>
            </a:fld>
            <a:endParaRPr lang="en-US"/>
          </a:p>
        </p:txBody>
      </p:sp>
    </p:spTree>
    <p:extLst>
      <p:ext uri="{BB962C8B-B14F-4D97-AF65-F5344CB8AC3E}">
        <p14:creationId xmlns:p14="http://schemas.microsoft.com/office/powerpoint/2010/main" val="132331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MY" dirty="0"/>
              <a:t>"Hakuna </a:t>
            </a:r>
            <a:r>
              <a:rPr lang="en-MY" dirty="0" err="1"/>
              <a:t>Matata"</a:t>
            </a:r>
            <a:r>
              <a:rPr lang="en-MY" sz="1200" u="none" strike="noStrike" kern="1200" dirty="0" err="1">
                <a:solidFill>
                  <a:schemeClr val="tx1"/>
                </a:solidFill>
                <a:effectLst/>
                <a:latin typeface="+mn-lt"/>
                <a:ea typeface="+mn-ea"/>
                <a:cs typeface="+mn-cs"/>
                <a:hlinkClick r:id="rId3" tooltip="Single (music)"/>
              </a:rPr>
              <a:t>Single</a:t>
            </a:r>
            <a:r>
              <a:rPr lang="en-MY" dirty="0"/>
              <a:t> by </a:t>
            </a:r>
            <a:r>
              <a:rPr lang="en-MY" sz="1200" u="none" strike="noStrike" kern="1200" dirty="0">
                <a:solidFill>
                  <a:schemeClr val="tx1"/>
                </a:solidFill>
                <a:effectLst/>
                <a:latin typeface="+mn-lt"/>
                <a:ea typeface="+mn-ea"/>
                <a:cs typeface="+mn-cs"/>
                <a:hlinkClick r:id="rId4" tooltip="Jimmy Cliff"/>
              </a:rPr>
              <a:t>Jimmy Cliff</a:t>
            </a:r>
            <a:r>
              <a:rPr lang="en-MY" dirty="0"/>
              <a:t> and </a:t>
            </a:r>
            <a:r>
              <a:rPr lang="en-MY" sz="1200" u="none" strike="noStrike" kern="1200" dirty="0">
                <a:solidFill>
                  <a:schemeClr val="tx1"/>
                </a:solidFill>
                <a:effectLst/>
                <a:latin typeface="+mn-lt"/>
                <a:ea typeface="+mn-ea"/>
                <a:cs typeface="+mn-cs"/>
                <a:hlinkClick r:id="rId5" tooltip="Lebo M."/>
              </a:rPr>
              <a:t>Lebo </a:t>
            </a:r>
            <a:r>
              <a:rPr lang="en-MY" sz="1200" u="none" strike="noStrike" kern="1200" dirty="0" err="1">
                <a:solidFill>
                  <a:schemeClr val="tx1"/>
                </a:solidFill>
                <a:effectLst/>
                <a:latin typeface="+mn-lt"/>
                <a:ea typeface="+mn-ea"/>
                <a:cs typeface="+mn-cs"/>
                <a:hlinkClick r:id="rId5" tooltip="Lebo M."/>
              </a:rPr>
              <a:t>M.</a:t>
            </a:r>
            <a:r>
              <a:rPr lang="en-MY" dirty="0" err="1"/>
              <a:t>from</a:t>
            </a:r>
            <a:r>
              <a:rPr lang="en-MY" dirty="0"/>
              <a:t> the album </a:t>
            </a:r>
            <a:r>
              <a:rPr lang="en-MY" sz="1200" i="1" u="none" strike="noStrike" kern="1200" dirty="0">
                <a:solidFill>
                  <a:schemeClr val="tx1"/>
                </a:solidFill>
                <a:effectLst/>
                <a:latin typeface="+mn-lt"/>
                <a:ea typeface="+mn-ea"/>
                <a:cs typeface="+mn-cs"/>
                <a:hlinkClick r:id="rId6" tooltip="Rhythm of the Pride Lands"/>
              </a:rPr>
              <a:t>Rhythm of the Pride </a:t>
            </a:r>
            <a:r>
              <a:rPr lang="en-MY" sz="1200" i="1" u="none" strike="noStrike" kern="1200" dirty="0" err="1">
                <a:solidFill>
                  <a:schemeClr val="tx1"/>
                </a:solidFill>
                <a:effectLst/>
                <a:latin typeface="+mn-lt"/>
                <a:ea typeface="+mn-ea"/>
                <a:cs typeface="+mn-cs"/>
                <a:hlinkClick r:id="rId6" tooltip="Rhythm of the Pride Lands"/>
              </a:rPr>
              <a:t>Lands</a:t>
            </a:r>
            <a:r>
              <a:rPr lang="en-MY" sz="1200" u="none" strike="noStrike" kern="1200" dirty="0" err="1">
                <a:solidFill>
                  <a:schemeClr val="tx1"/>
                </a:solidFill>
                <a:effectLst/>
                <a:latin typeface="+mn-lt"/>
                <a:ea typeface="+mn-ea"/>
                <a:cs typeface="+mn-cs"/>
                <a:hlinkClick r:id="rId7" tooltip="A-side and B-side"/>
              </a:rPr>
              <a:t>B-side</a:t>
            </a:r>
            <a:r>
              <a:rPr lang="en-MY" dirty="0" err="1">
                <a:effectLst/>
              </a:rPr>
              <a:t>"He</a:t>
            </a:r>
            <a:r>
              <a:rPr lang="en-MY" dirty="0">
                <a:effectLst/>
              </a:rPr>
              <a:t> Lives in You"</a:t>
            </a:r>
            <a:r>
              <a:rPr lang="en-MY" dirty="0"/>
              <a:t>Released</a:t>
            </a:r>
            <a:r>
              <a:rPr lang="en-MY" dirty="0">
                <a:effectLst/>
              </a:rPr>
              <a:t>1995</a:t>
            </a:r>
            <a:r>
              <a:rPr lang="en-MY" dirty="0"/>
              <a:t>Format</a:t>
            </a:r>
            <a:r>
              <a:rPr lang="en-MY" sz="1200" u="none" strike="noStrike" kern="1200" dirty="0">
                <a:solidFill>
                  <a:schemeClr val="tx1"/>
                </a:solidFill>
                <a:effectLst/>
                <a:latin typeface="+mn-lt"/>
                <a:ea typeface="+mn-ea"/>
                <a:cs typeface="+mn-cs"/>
                <a:hlinkClick r:id="rId8" tooltip="CD single"/>
              </a:rPr>
              <a:t>CD single</a:t>
            </a:r>
            <a:r>
              <a:rPr lang="en-MY" dirty="0">
                <a:effectLst/>
              </a:rPr>
              <a:t>, </a:t>
            </a:r>
            <a:r>
              <a:rPr lang="en-MY" sz="1200" u="none" strike="noStrike" kern="1200" dirty="0">
                <a:solidFill>
                  <a:schemeClr val="tx1"/>
                </a:solidFill>
                <a:effectLst/>
                <a:latin typeface="+mn-lt"/>
                <a:ea typeface="+mn-ea"/>
                <a:cs typeface="+mn-cs"/>
                <a:hlinkClick r:id="rId9" tooltip="CD maxi"/>
              </a:rPr>
              <a:t>CD </a:t>
            </a:r>
            <a:r>
              <a:rPr lang="en-MY" sz="1200" u="none" strike="noStrike" kern="1200" dirty="0" err="1">
                <a:solidFill>
                  <a:schemeClr val="tx1"/>
                </a:solidFill>
                <a:effectLst/>
                <a:latin typeface="+mn-lt"/>
                <a:ea typeface="+mn-ea"/>
                <a:cs typeface="+mn-cs"/>
                <a:hlinkClick r:id="rId9" tooltip="CD maxi"/>
              </a:rPr>
              <a:t>maxi</a:t>
            </a:r>
            <a:r>
              <a:rPr lang="en-MY" dirty="0" err="1"/>
              <a:t>Recorded</a:t>
            </a:r>
            <a:r>
              <a:rPr lang="en-MY" dirty="0" err="1">
                <a:effectLst/>
              </a:rPr>
              <a:t>April</a:t>
            </a:r>
            <a:r>
              <a:rPr lang="en-MY" dirty="0">
                <a:effectLst/>
              </a:rPr>
              <a:t> 1994; BOP Studios, Mmabatho, </a:t>
            </a:r>
            <a:r>
              <a:rPr lang="en-MY" dirty="0" err="1">
                <a:effectLst/>
              </a:rPr>
              <a:t>ZA</a:t>
            </a:r>
            <a:r>
              <a:rPr lang="en-MY" sz="1200" u="none" strike="noStrike" kern="1200" dirty="0" err="1">
                <a:solidFill>
                  <a:schemeClr val="tx1"/>
                </a:solidFill>
                <a:effectLst/>
                <a:latin typeface="+mn-lt"/>
                <a:ea typeface="+mn-ea"/>
                <a:cs typeface="+mn-cs"/>
                <a:hlinkClick r:id="rId10" tooltip="Music genre"/>
              </a:rPr>
              <a:t>Genre</a:t>
            </a:r>
            <a:r>
              <a:rPr lang="en-MY" sz="1200" u="none" strike="noStrike" kern="1200" dirty="0" err="1">
                <a:solidFill>
                  <a:schemeClr val="tx1"/>
                </a:solidFill>
                <a:effectLst/>
                <a:latin typeface="+mn-lt"/>
                <a:ea typeface="+mn-ea"/>
                <a:cs typeface="+mn-cs"/>
                <a:hlinkClick r:id="rId11" tooltip="Pop music"/>
              </a:rPr>
              <a:t>Pop</a:t>
            </a:r>
            <a:r>
              <a:rPr lang="en-MY" dirty="0">
                <a:effectLst/>
              </a:rPr>
              <a:t>, </a:t>
            </a:r>
            <a:r>
              <a:rPr lang="en-MY" sz="1200" u="none" strike="noStrike" kern="1200" dirty="0">
                <a:solidFill>
                  <a:schemeClr val="tx1"/>
                </a:solidFill>
                <a:effectLst/>
                <a:latin typeface="+mn-lt"/>
                <a:ea typeface="+mn-ea"/>
                <a:cs typeface="+mn-cs"/>
                <a:hlinkClick r:id="rId12" tooltip="Reggae fusion"/>
              </a:rPr>
              <a:t>reggae fusion</a:t>
            </a:r>
            <a:r>
              <a:rPr lang="en-MY" dirty="0"/>
              <a:t>Length</a:t>
            </a:r>
            <a:r>
              <a:rPr lang="en-MY" dirty="0">
                <a:effectLst/>
              </a:rPr>
              <a:t>4:24</a:t>
            </a:r>
            <a:r>
              <a:rPr lang="en-MY" sz="1200" u="none" strike="noStrike" kern="1200" dirty="0">
                <a:solidFill>
                  <a:schemeClr val="tx1"/>
                </a:solidFill>
                <a:effectLst/>
                <a:latin typeface="+mn-lt"/>
                <a:ea typeface="+mn-ea"/>
                <a:cs typeface="+mn-cs"/>
                <a:hlinkClick r:id="rId13" tooltip="Record label"/>
              </a:rPr>
              <a:t>Label</a:t>
            </a:r>
            <a:r>
              <a:rPr lang="en-MY" dirty="0">
                <a:effectLst/>
              </a:rPr>
              <a:t>Polydor</a:t>
            </a:r>
            <a:r>
              <a:rPr lang="en-MY" sz="1200" u="none" strike="noStrike" kern="1200" dirty="0">
                <a:solidFill>
                  <a:schemeClr val="tx1"/>
                </a:solidFill>
                <a:effectLst/>
                <a:latin typeface="+mn-lt"/>
                <a:ea typeface="+mn-ea"/>
                <a:cs typeface="+mn-cs"/>
                <a:hlinkClick r:id="rId14" tooltip="Songwriter"/>
              </a:rPr>
              <a:t>Songwriter(s)</a:t>
            </a:r>
            <a:r>
              <a:rPr lang="en-MY" sz="1200" u="none" strike="noStrike" kern="1200" dirty="0">
                <a:solidFill>
                  <a:schemeClr val="tx1"/>
                </a:solidFill>
                <a:effectLst/>
                <a:latin typeface="+mn-lt"/>
                <a:ea typeface="+mn-ea"/>
                <a:cs typeface="+mn-cs"/>
                <a:hlinkClick r:id="rId15" tooltip="Elton John"/>
              </a:rPr>
              <a:t>Elton John</a:t>
            </a:r>
            <a:r>
              <a:rPr lang="en-MY" dirty="0">
                <a:effectLst/>
              </a:rPr>
              <a:t> (music)</a:t>
            </a:r>
            <a:br>
              <a:rPr lang="en-MY" dirty="0">
                <a:effectLst/>
              </a:rPr>
            </a:br>
            <a:r>
              <a:rPr lang="en-MY" sz="1200" u="none" strike="noStrike" kern="1200" dirty="0">
                <a:solidFill>
                  <a:schemeClr val="tx1"/>
                </a:solidFill>
                <a:effectLst/>
                <a:latin typeface="+mn-lt"/>
                <a:ea typeface="+mn-ea"/>
                <a:cs typeface="+mn-cs"/>
                <a:hlinkClick r:id="rId16" tooltip="Tim Rice"/>
              </a:rPr>
              <a:t>Tim Rice</a:t>
            </a:r>
            <a:r>
              <a:rPr lang="en-MY" dirty="0">
                <a:effectLst/>
              </a:rPr>
              <a:t> (lyrics)</a:t>
            </a:r>
            <a:r>
              <a:rPr lang="en-MY" sz="1200" u="none" strike="noStrike" kern="1200" dirty="0">
                <a:solidFill>
                  <a:schemeClr val="tx1"/>
                </a:solidFill>
                <a:effectLst/>
                <a:latin typeface="+mn-lt"/>
                <a:ea typeface="+mn-ea"/>
                <a:cs typeface="+mn-cs"/>
                <a:hlinkClick r:id="rId17" tooltip="Record producer"/>
              </a:rPr>
              <a:t>Producer(s)</a:t>
            </a:r>
            <a:r>
              <a:rPr lang="en-MY" sz="1200" u="none" strike="noStrike" kern="1200" dirty="0">
                <a:solidFill>
                  <a:schemeClr val="tx1"/>
                </a:solidFill>
                <a:effectLst/>
                <a:latin typeface="+mn-lt"/>
                <a:ea typeface="+mn-ea"/>
                <a:cs typeface="+mn-cs"/>
                <a:hlinkClick r:id="rId18" tooltip="Jay Rifkin"/>
              </a:rPr>
              <a:t>Jay Rifkin</a:t>
            </a:r>
            <a:r>
              <a:rPr lang="en-MY" dirty="0">
                <a:effectLst/>
              </a:rPr>
              <a:t>, Fabian Cooke, </a:t>
            </a:r>
            <a:r>
              <a:rPr lang="en-MY" sz="1200" u="none" strike="noStrike" kern="1200" dirty="0">
                <a:solidFill>
                  <a:schemeClr val="tx1"/>
                </a:solidFill>
                <a:effectLst/>
                <a:latin typeface="+mn-lt"/>
                <a:ea typeface="+mn-ea"/>
                <a:cs typeface="+mn-cs"/>
                <a:hlinkClick r:id="rId19" tooltip="Mark Mancina"/>
              </a:rPr>
              <a:t>Mark </a:t>
            </a:r>
            <a:r>
              <a:rPr lang="en-MY" sz="1200" u="none" strike="noStrike" kern="1200" dirty="0" err="1">
                <a:solidFill>
                  <a:schemeClr val="tx1"/>
                </a:solidFill>
                <a:effectLst/>
                <a:latin typeface="+mn-lt"/>
                <a:ea typeface="+mn-ea"/>
                <a:cs typeface="+mn-cs"/>
                <a:hlinkClick r:id="rId19" tooltip="Mark Mancina"/>
              </a:rPr>
              <a:t>Mancina</a:t>
            </a:r>
            <a:r>
              <a:rPr lang="en-MY" dirty="0" err="1"/>
              <a:t>Audio</a:t>
            </a:r>
            <a:r>
              <a:rPr lang="en-MY" dirty="0"/>
              <a:t> sample</a:t>
            </a:r>
            <a:endParaRPr lang="en-MY" sz="1200" kern="1200" dirty="0">
              <a:solidFill>
                <a:schemeClr val="tx1"/>
              </a:solidFill>
              <a:effectLst/>
              <a:latin typeface="+mn-lt"/>
              <a:ea typeface="+mn-ea"/>
              <a:cs typeface="+mn-cs"/>
            </a:endParaRPr>
          </a:p>
          <a:p>
            <a:pPr fontAlgn="t"/>
            <a:r>
              <a:rPr lang="en-MY" sz="1200" b="0" i="0" kern="1200" cap="all" dirty="0">
                <a:solidFill>
                  <a:schemeClr val="tx1"/>
                </a:solidFill>
                <a:effectLst/>
                <a:latin typeface="+mn-lt"/>
                <a:ea typeface="+mn-ea"/>
                <a:cs typeface="+mn-cs"/>
              </a:rPr>
              <a:t>MENU</a:t>
            </a:r>
          </a:p>
          <a:p>
            <a:pPr fontAlgn="t"/>
            <a:r>
              <a:rPr lang="en-MY" sz="1200" b="0" i="0" kern="1200" dirty="0">
                <a:solidFill>
                  <a:schemeClr val="tx1"/>
                </a:solidFill>
                <a:effectLst/>
                <a:latin typeface="+mn-lt"/>
                <a:ea typeface="+mn-ea"/>
                <a:cs typeface="+mn-cs"/>
              </a:rPr>
              <a:t>0:00</a:t>
            </a:r>
          </a:p>
          <a:p>
            <a:pPr fontAlgn="t"/>
            <a:r>
              <a:rPr lang="en-MY" dirty="0">
                <a:effectLst/>
              </a:rPr>
              <a:t>Jimmy Cliff &amp; </a:t>
            </a:r>
            <a:r>
              <a:rPr lang="en-MY" dirty="0" err="1">
                <a:effectLst/>
              </a:rPr>
              <a:t>Lebo</a:t>
            </a:r>
            <a:r>
              <a:rPr lang="en-MY" dirty="0">
                <a:effectLst/>
              </a:rPr>
              <a:t> M - "Hakuna Matata"</a:t>
            </a:r>
          </a:p>
          <a:p>
            <a:pPr fontAlgn="t"/>
            <a:r>
              <a:rPr lang="en-MY" sz="1200" u="none" strike="noStrike" kern="1200" dirty="0">
                <a:solidFill>
                  <a:schemeClr val="tx1"/>
                </a:solidFill>
                <a:effectLst/>
                <a:latin typeface="+mn-lt"/>
                <a:ea typeface="+mn-ea"/>
                <a:cs typeface="+mn-cs"/>
                <a:hlinkClick r:id="rId20" tooltip="File:Jimmy Cliff &amp; Lebo M - Hakuna Matata.ogg"/>
              </a:rPr>
              <a:t>file</a:t>
            </a:r>
            <a:endParaRPr lang="en-MY" dirty="0">
              <a:effectLst/>
            </a:endParaRPr>
          </a:p>
          <a:p>
            <a:pPr fontAlgn="t"/>
            <a:r>
              <a:rPr lang="en-MY" sz="1200" u="none" strike="noStrike" kern="1200" dirty="0">
                <a:solidFill>
                  <a:schemeClr val="tx1"/>
                </a:solidFill>
                <a:effectLst/>
                <a:latin typeface="+mn-lt"/>
                <a:ea typeface="+mn-ea"/>
                <a:cs typeface="+mn-cs"/>
                <a:hlinkClick r:id="rId21" tooltip="Help:Media"/>
              </a:rPr>
              <a:t>help</a:t>
            </a:r>
            <a:endParaRPr lang="en-MY" dirty="0">
              <a:effectLst/>
            </a:endParaRPr>
          </a:p>
          <a:p>
            <a:pPr fontAlgn="t"/>
            <a:r>
              <a:rPr lang="en-MY" dirty="0"/>
              <a:t>Alternative </a:t>
            </a:r>
            <a:r>
              <a:rPr lang="en-MY" dirty="0" err="1"/>
              <a:t>cover</a:t>
            </a:r>
            <a:r>
              <a:rPr lang="en-MY" dirty="0" err="1">
                <a:effectLst/>
              </a:rPr>
              <a:t>CD</a:t>
            </a:r>
            <a:r>
              <a:rPr lang="en-MY" dirty="0">
                <a:effectLst/>
              </a:rPr>
              <a:t> maxi</a:t>
            </a:r>
          </a:p>
          <a:p>
            <a:r>
              <a:rPr lang="en-MY" dirty="0">
                <a:effectLst/>
              </a:rPr>
              <a:t>"</a:t>
            </a:r>
            <a:r>
              <a:rPr lang="en-MY" b="1" dirty="0">
                <a:effectLst/>
              </a:rPr>
              <a:t>Hakuna Matata</a:t>
            </a:r>
            <a:r>
              <a:rPr lang="en-MY" dirty="0">
                <a:effectLst/>
              </a:rPr>
              <a:t>" is a song from </a:t>
            </a:r>
            <a:r>
              <a:rPr lang="en-MY" sz="1200" u="none" strike="noStrike" kern="1200" dirty="0">
                <a:solidFill>
                  <a:schemeClr val="tx1"/>
                </a:solidFill>
                <a:effectLst/>
                <a:latin typeface="+mn-lt"/>
                <a:ea typeface="+mn-ea"/>
                <a:cs typeface="+mn-cs"/>
                <a:hlinkClick r:id="rId22" tooltip="Walt Disney Animation Studios"/>
              </a:rPr>
              <a:t>Disney</a:t>
            </a:r>
            <a:r>
              <a:rPr lang="en-MY" dirty="0">
                <a:effectLst/>
              </a:rPr>
              <a:t>'s 32nd animated feature </a:t>
            </a:r>
            <a:r>
              <a:rPr lang="en-MY" sz="1200" i="1" u="none" strike="noStrike" kern="1200" dirty="0">
                <a:solidFill>
                  <a:schemeClr val="tx1"/>
                </a:solidFill>
                <a:effectLst/>
                <a:latin typeface="+mn-lt"/>
                <a:ea typeface="+mn-ea"/>
                <a:cs typeface="+mn-cs"/>
                <a:hlinkClick r:id="rId23" tooltip="The Lion King"/>
              </a:rPr>
              <a:t>The Lion King</a:t>
            </a:r>
            <a:r>
              <a:rPr lang="en-MY" dirty="0">
                <a:effectLst/>
              </a:rPr>
              <a:t>.</a:t>
            </a:r>
            <a:r>
              <a:rPr lang="en-MY" sz="1200" b="0" i="0" u="none" strike="noStrike" kern="1200" baseline="30000" dirty="0">
                <a:solidFill>
                  <a:schemeClr val="tx1"/>
                </a:solidFill>
                <a:effectLst/>
                <a:latin typeface="+mn-lt"/>
                <a:ea typeface="+mn-ea"/>
                <a:cs typeface="+mn-cs"/>
                <a:hlinkClick r:id="rId24"/>
              </a:rPr>
              <a:t>[1]</a:t>
            </a:r>
            <a:r>
              <a:rPr lang="en-MY" dirty="0">
                <a:effectLst/>
              </a:rPr>
              <a:t> The music was written by </a:t>
            </a:r>
            <a:r>
              <a:rPr lang="en-MY" sz="1200" u="none" strike="noStrike" kern="1200" dirty="0">
                <a:solidFill>
                  <a:schemeClr val="tx1"/>
                </a:solidFill>
                <a:effectLst/>
                <a:latin typeface="+mn-lt"/>
                <a:ea typeface="+mn-ea"/>
                <a:cs typeface="+mn-cs"/>
                <a:hlinkClick r:id="rId15" tooltip="Elton John"/>
              </a:rPr>
              <a:t>Elton John</a:t>
            </a:r>
            <a:r>
              <a:rPr lang="en-MY" dirty="0">
                <a:effectLst/>
              </a:rPr>
              <a:t> with lyrics by </a:t>
            </a:r>
            <a:r>
              <a:rPr lang="en-MY" sz="1200" u="none" strike="noStrike" kern="1200" dirty="0">
                <a:solidFill>
                  <a:schemeClr val="tx1"/>
                </a:solidFill>
                <a:effectLst/>
                <a:latin typeface="+mn-lt"/>
                <a:ea typeface="+mn-ea"/>
                <a:cs typeface="+mn-cs"/>
                <a:hlinkClick r:id="rId16" tooltip="Tim Rice"/>
              </a:rPr>
              <a:t>Tim Rice</a:t>
            </a:r>
            <a:r>
              <a:rPr lang="en-MY" dirty="0">
                <a:effectLst/>
              </a:rPr>
              <a:t>. The song is based on </a:t>
            </a:r>
            <a:r>
              <a:rPr lang="en-MY" sz="1200" u="none" strike="noStrike" kern="1200" dirty="0">
                <a:solidFill>
                  <a:schemeClr val="tx1"/>
                </a:solidFill>
                <a:effectLst/>
                <a:latin typeface="+mn-lt"/>
                <a:ea typeface="+mn-ea"/>
                <a:cs typeface="+mn-cs"/>
                <a:hlinkClick r:id="rId25" tooltip="Timon and Pumbaa"/>
              </a:rPr>
              <a:t>Timon and </a:t>
            </a:r>
            <a:r>
              <a:rPr lang="en-MY" sz="1200" u="none" strike="noStrike" kern="1200" dirty="0" err="1">
                <a:solidFill>
                  <a:schemeClr val="tx1"/>
                </a:solidFill>
                <a:effectLst/>
                <a:latin typeface="+mn-lt"/>
                <a:ea typeface="+mn-ea"/>
                <a:cs typeface="+mn-cs"/>
                <a:hlinkClick r:id="rId25" tooltip="Timon and Pumbaa"/>
              </a:rPr>
              <a:t>Pumbaa</a:t>
            </a:r>
            <a:r>
              <a:rPr lang="en-MY" dirty="0" err="1">
                <a:effectLst/>
              </a:rPr>
              <a:t>'s</a:t>
            </a:r>
            <a:r>
              <a:rPr lang="en-MY" dirty="0">
                <a:effectLst/>
              </a:rPr>
              <a:t> catchphrase in the movie, </a:t>
            </a:r>
            <a:r>
              <a:rPr lang="en-MY" sz="1200" i="1" u="none" strike="noStrike" kern="1200" dirty="0">
                <a:solidFill>
                  <a:schemeClr val="tx1"/>
                </a:solidFill>
                <a:effectLst/>
                <a:latin typeface="+mn-lt"/>
                <a:ea typeface="+mn-ea"/>
                <a:cs typeface="+mn-cs"/>
                <a:hlinkClick r:id="rId26" tooltip="Hakuna matata"/>
              </a:rPr>
              <a:t>Hakuna matata</a:t>
            </a:r>
            <a:r>
              <a:rPr lang="en-MY" dirty="0">
                <a:effectLst/>
              </a:rPr>
              <a:t>, which is a </a:t>
            </a:r>
            <a:r>
              <a:rPr lang="en-MY" sz="1200" u="none" strike="noStrike" kern="1200" dirty="0">
                <a:solidFill>
                  <a:schemeClr val="tx1"/>
                </a:solidFill>
                <a:effectLst/>
                <a:latin typeface="+mn-lt"/>
                <a:ea typeface="+mn-ea"/>
                <a:cs typeface="+mn-cs"/>
                <a:hlinkClick r:id="rId27" tooltip="Swahili language"/>
              </a:rPr>
              <a:t>Swahili</a:t>
            </a:r>
            <a:r>
              <a:rPr lang="en-MY" dirty="0">
                <a:effectLst/>
              </a:rPr>
              <a:t> phrase; it means 'No problem(s)'. It is characterized by its simple 4/4 </a:t>
            </a:r>
            <a:r>
              <a:rPr lang="en-MY" sz="1200" u="none" strike="noStrike" kern="1200" dirty="0">
                <a:solidFill>
                  <a:schemeClr val="tx1"/>
                </a:solidFill>
                <a:effectLst/>
                <a:latin typeface="+mn-lt"/>
                <a:ea typeface="+mn-ea"/>
                <a:cs typeface="+mn-cs"/>
                <a:hlinkClick r:id="rId28" tooltip="Time signature"/>
              </a:rPr>
              <a:t>time</a:t>
            </a:r>
            <a:r>
              <a:rPr lang="en-MY" dirty="0">
                <a:effectLst/>
              </a:rPr>
              <a:t>, upbeat message and catchy lyrics.</a:t>
            </a:r>
          </a:p>
          <a:p>
            <a:pPr rtl="0"/>
            <a:r>
              <a:rPr lang="en-MY" sz="1200" b="1" kern="1200" dirty="0">
                <a:solidFill>
                  <a:schemeClr val="tx1"/>
                </a:solidFill>
                <a:effectLst/>
                <a:latin typeface="+mn-lt"/>
                <a:ea typeface="+mn-ea"/>
                <a:cs typeface="+mn-cs"/>
              </a:rPr>
              <a:t>Contents</a:t>
            </a:r>
          </a:p>
          <a:p>
            <a:r>
              <a:rPr lang="en-MY" sz="1200" u="none" strike="noStrike" kern="1200" dirty="0">
                <a:solidFill>
                  <a:schemeClr val="tx1"/>
                </a:solidFill>
                <a:effectLst/>
                <a:latin typeface="+mn-lt"/>
                <a:ea typeface="+mn-ea"/>
                <a:cs typeface="+mn-cs"/>
                <a:hlinkClick r:id="rId29"/>
              </a:rPr>
              <a:t>1Music</a:t>
            </a:r>
            <a:endParaRPr lang="en-MY" dirty="0">
              <a:effectLst/>
            </a:endParaRPr>
          </a:p>
          <a:p>
            <a:r>
              <a:rPr lang="en-MY" sz="1200" u="none" strike="noStrike" kern="1200" dirty="0">
                <a:solidFill>
                  <a:schemeClr val="tx1"/>
                </a:solidFill>
                <a:effectLst/>
                <a:latin typeface="+mn-lt"/>
                <a:ea typeface="+mn-ea"/>
                <a:cs typeface="+mn-cs"/>
                <a:hlinkClick r:id="rId30"/>
              </a:rPr>
              <a:t>2Early production</a:t>
            </a:r>
            <a:endParaRPr lang="en-MY" dirty="0">
              <a:effectLst/>
            </a:endParaRPr>
          </a:p>
          <a:p>
            <a:r>
              <a:rPr lang="en-MY" sz="1200" u="none" strike="noStrike" kern="1200" dirty="0">
                <a:solidFill>
                  <a:schemeClr val="tx1"/>
                </a:solidFill>
                <a:effectLst/>
                <a:latin typeface="+mn-lt"/>
                <a:ea typeface="+mn-ea"/>
                <a:cs typeface="+mn-cs"/>
                <a:hlinkClick r:id="rId31"/>
              </a:rPr>
              <a:t>3Meaning</a:t>
            </a:r>
            <a:endParaRPr lang="en-MY" dirty="0">
              <a:effectLst/>
            </a:endParaRPr>
          </a:p>
          <a:p>
            <a:r>
              <a:rPr lang="en-MY" sz="1200" u="none" strike="noStrike" kern="1200" dirty="0">
                <a:solidFill>
                  <a:schemeClr val="tx1"/>
                </a:solidFill>
                <a:effectLst/>
                <a:latin typeface="+mn-lt"/>
                <a:ea typeface="+mn-ea"/>
                <a:cs typeface="+mn-cs"/>
                <a:hlinkClick r:id="rId32"/>
              </a:rPr>
              <a:t>4Critical reception</a:t>
            </a:r>
            <a:endParaRPr lang="en-MY" dirty="0">
              <a:effectLst/>
            </a:endParaRPr>
          </a:p>
          <a:p>
            <a:r>
              <a:rPr lang="en-MY" sz="1200" u="none" strike="noStrike" kern="1200" dirty="0">
                <a:solidFill>
                  <a:schemeClr val="tx1"/>
                </a:solidFill>
                <a:effectLst/>
                <a:latin typeface="+mn-lt"/>
                <a:ea typeface="+mn-ea"/>
                <a:cs typeface="+mn-cs"/>
                <a:hlinkClick r:id="rId33"/>
              </a:rPr>
              <a:t>5In popular culture</a:t>
            </a:r>
            <a:endParaRPr lang="en-MY" dirty="0">
              <a:effectLst/>
            </a:endParaRPr>
          </a:p>
          <a:p>
            <a:r>
              <a:rPr lang="en-MY" sz="1200" u="none" strike="noStrike" kern="1200" dirty="0">
                <a:solidFill>
                  <a:schemeClr val="tx1"/>
                </a:solidFill>
                <a:effectLst/>
                <a:latin typeface="+mn-lt"/>
                <a:ea typeface="+mn-ea"/>
                <a:cs typeface="+mn-cs"/>
                <a:hlinkClick r:id="rId34"/>
              </a:rPr>
              <a:t>6Track listings</a:t>
            </a:r>
            <a:endParaRPr lang="en-MY" dirty="0">
              <a:effectLst/>
            </a:endParaRPr>
          </a:p>
          <a:p>
            <a:r>
              <a:rPr lang="en-MY" sz="1200" u="none" strike="noStrike" kern="1200" dirty="0">
                <a:solidFill>
                  <a:schemeClr val="tx1"/>
                </a:solidFill>
                <a:effectLst/>
                <a:latin typeface="+mn-lt"/>
                <a:ea typeface="+mn-ea"/>
                <a:cs typeface="+mn-cs"/>
                <a:hlinkClick r:id="rId35"/>
              </a:rPr>
              <a:t>7Charts</a:t>
            </a:r>
            <a:endParaRPr lang="en-MY" dirty="0">
              <a:effectLst/>
            </a:endParaRPr>
          </a:p>
          <a:p>
            <a:pPr lvl="1"/>
            <a:r>
              <a:rPr lang="en-MY" sz="1200" u="none" strike="noStrike" kern="1200" dirty="0">
                <a:solidFill>
                  <a:schemeClr val="tx1"/>
                </a:solidFill>
                <a:effectLst/>
                <a:latin typeface="+mn-lt"/>
                <a:ea typeface="+mn-ea"/>
                <a:cs typeface="+mn-cs"/>
                <a:hlinkClick r:id="rId36"/>
              </a:rPr>
              <a:t>7.1Peak positions</a:t>
            </a:r>
            <a:endParaRPr lang="en-MY" dirty="0">
              <a:effectLst/>
            </a:endParaRPr>
          </a:p>
          <a:p>
            <a:pPr lvl="1"/>
            <a:r>
              <a:rPr lang="en-MY" sz="1200" u="none" strike="noStrike" kern="1200" dirty="0">
                <a:solidFill>
                  <a:schemeClr val="tx1"/>
                </a:solidFill>
                <a:effectLst/>
                <a:latin typeface="+mn-lt"/>
                <a:ea typeface="+mn-ea"/>
                <a:cs typeface="+mn-cs"/>
                <a:hlinkClick r:id="rId37"/>
              </a:rPr>
              <a:t>7.2End of year charts</a:t>
            </a:r>
            <a:endParaRPr lang="en-MY" dirty="0">
              <a:effectLst/>
            </a:endParaRPr>
          </a:p>
          <a:p>
            <a:pPr lvl="1"/>
            <a:r>
              <a:rPr lang="en-MY" sz="1200" u="none" strike="noStrike" kern="1200" dirty="0">
                <a:solidFill>
                  <a:schemeClr val="tx1"/>
                </a:solidFill>
                <a:effectLst/>
                <a:latin typeface="+mn-lt"/>
                <a:ea typeface="+mn-ea"/>
                <a:cs typeface="+mn-cs"/>
                <a:hlinkClick r:id="rId38"/>
              </a:rPr>
              <a:t>7.3Certifications</a:t>
            </a:r>
            <a:endParaRPr lang="en-MY" dirty="0">
              <a:effectLst/>
            </a:endParaRPr>
          </a:p>
          <a:p>
            <a:r>
              <a:rPr lang="en-MY" sz="1200" u="none" strike="noStrike" kern="1200" dirty="0">
                <a:solidFill>
                  <a:schemeClr val="tx1"/>
                </a:solidFill>
                <a:effectLst/>
                <a:latin typeface="+mn-lt"/>
                <a:ea typeface="+mn-ea"/>
                <a:cs typeface="+mn-cs"/>
                <a:hlinkClick r:id="rId39"/>
              </a:rPr>
              <a:t>8References</a:t>
            </a:r>
            <a:endParaRPr lang="en-MY" dirty="0">
              <a:effectLst/>
            </a:endParaRPr>
          </a:p>
          <a:p>
            <a:r>
              <a:rPr lang="en-MY" sz="1200" u="none" strike="noStrike" kern="1200" dirty="0">
                <a:solidFill>
                  <a:schemeClr val="tx1"/>
                </a:solidFill>
                <a:effectLst/>
                <a:latin typeface="+mn-lt"/>
                <a:ea typeface="+mn-ea"/>
                <a:cs typeface="+mn-cs"/>
                <a:hlinkClick r:id="rId40"/>
              </a:rPr>
              <a:t>9External links</a:t>
            </a:r>
            <a:endParaRPr lang="en-MY" dirty="0">
              <a:effectLst/>
            </a:endParaRPr>
          </a:p>
          <a:p>
            <a:r>
              <a:rPr lang="en-MY" sz="1200" b="0" kern="1200" dirty="0">
                <a:solidFill>
                  <a:schemeClr val="tx1"/>
                </a:solidFill>
                <a:effectLst/>
                <a:latin typeface="+mn-lt"/>
                <a:ea typeface="+mn-ea"/>
                <a:cs typeface="+mn-cs"/>
              </a:rPr>
              <a:t>Music[</a:t>
            </a:r>
            <a:r>
              <a:rPr lang="en-MY" sz="1200" b="0" u="none" strike="noStrike" kern="1200" dirty="0">
                <a:solidFill>
                  <a:schemeClr val="tx1"/>
                </a:solidFill>
                <a:effectLst/>
                <a:latin typeface="+mn-lt"/>
                <a:ea typeface="+mn-ea"/>
                <a:cs typeface="+mn-cs"/>
                <a:hlinkClick r:id="rId41" tooltip="Edit section: Music"/>
              </a:rPr>
              <a:t>edit</a:t>
            </a:r>
            <a:r>
              <a:rPr lang="en-MY" sz="1200" b="0" kern="1200" dirty="0">
                <a:solidFill>
                  <a:schemeClr val="tx1"/>
                </a:solidFill>
                <a:effectLst/>
                <a:latin typeface="+mn-lt"/>
                <a:ea typeface="+mn-ea"/>
                <a:cs typeface="+mn-cs"/>
              </a:rPr>
              <a:t>]</a:t>
            </a:r>
          </a:p>
          <a:p>
            <a:r>
              <a:rPr lang="en-MY" dirty="0">
                <a:effectLst/>
              </a:rPr>
              <a:t>The musical score was composed by </a:t>
            </a:r>
            <a:r>
              <a:rPr lang="en-MY" sz="1200" u="none" strike="noStrike" kern="1200" dirty="0">
                <a:solidFill>
                  <a:schemeClr val="tx1"/>
                </a:solidFill>
                <a:effectLst/>
                <a:latin typeface="+mn-lt"/>
                <a:ea typeface="+mn-ea"/>
                <a:cs typeface="+mn-cs"/>
                <a:hlinkClick r:id="rId15" tooltip="Elton John"/>
              </a:rPr>
              <a:t>Elton John</a:t>
            </a:r>
            <a:r>
              <a:rPr lang="en-MY" dirty="0">
                <a:effectLst/>
              </a:rPr>
              <a:t> with lyrics by </a:t>
            </a:r>
            <a:r>
              <a:rPr lang="en-MY" sz="1200" u="none" strike="noStrike" kern="1200" dirty="0">
                <a:solidFill>
                  <a:schemeClr val="tx1"/>
                </a:solidFill>
                <a:effectLst/>
                <a:latin typeface="+mn-lt"/>
                <a:ea typeface="+mn-ea"/>
                <a:cs typeface="+mn-cs"/>
                <a:hlinkClick r:id="rId16" tooltip="Tim Rice"/>
              </a:rPr>
              <a:t>Tim Rice</a:t>
            </a:r>
            <a:r>
              <a:rPr lang="en-MY" dirty="0">
                <a:effectLst/>
              </a:rPr>
              <a:t>. In the film the song is sung by </a:t>
            </a:r>
            <a:r>
              <a:rPr lang="en-MY" sz="1200" u="none" strike="noStrike" kern="1200" dirty="0">
                <a:solidFill>
                  <a:schemeClr val="tx1"/>
                </a:solidFill>
                <a:effectLst/>
                <a:latin typeface="+mn-lt"/>
                <a:ea typeface="+mn-ea"/>
                <a:cs typeface="+mn-cs"/>
                <a:hlinkClick r:id="rId25" tooltip="Timon and Pumbaa"/>
              </a:rPr>
              <a:t>Timon</a:t>
            </a:r>
            <a:r>
              <a:rPr lang="en-MY" dirty="0">
                <a:effectLst/>
              </a:rPr>
              <a:t> (a </a:t>
            </a:r>
            <a:r>
              <a:rPr lang="en-MY" sz="1200" u="none" strike="noStrike" kern="1200" dirty="0">
                <a:solidFill>
                  <a:schemeClr val="tx1"/>
                </a:solidFill>
                <a:effectLst/>
                <a:latin typeface="+mn-lt"/>
                <a:ea typeface="+mn-ea"/>
                <a:cs typeface="+mn-cs"/>
                <a:hlinkClick r:id="rId42" tooltip="Meerkat"/>
              </a:rPr>
              <a:t>meerkat</a:t>
            </a:r>
            <a:r>
              <a:rPr lang="en-MY" dirty="0">
                <a:effectLst/>
              </a:rPr>
              <a:t> voiced by </a:t>
            </a:r>
            <a:r>
              <a:rPr lang="en-MY" sz="1200" u="none" strike="noStrike" kern="1200" dirty="0">
                <a:solidFill>
                  <a:schemeClr val="tx1"/>
                </a:solidFill>
                <a:effectLst/>
                <a:latin typeface="+mn-lt"/>
                <a:ea typeface="+mn-ea"/>
                <a:cs typeface="+mn-cs"/>
                <a:hlinkClick r:id="rId43" tooltip="Nathan Lane"/>
              </a:rPr>
              <a:t>Nathan Lane</a:t>
            </a:r>
            <a:r>
              <a:rPr lang="en-MY" dirty="0">
                <a:effectLst/>
              </a:rPr>
              <a:t>), </a:t>
            </a:r>
            <a:r>
              <a:rPr lang="en-MY" sz="1200" u="none" strike="noStrike" kern="1200" dirty="0">
                <a:solidFill>
                  <a:schemeClr val="tx1"/>
                </a:solidFill>
                <a:effectLst/>
                <a:latin typeface="+mn-lt"/>
                <a:ea typeface="+mn-ea"/>
                <a:cs typeface="+mn-cs"/>
                <a:hlinkClick r:id="rId44" tooltip="Pumbaa"/>
              </a:rPr>
              <a:t>Pumbaa</a:t>
            </a:r>
            <a:r>
              <a:rPr lang="en-MY" dirty="0">
                <a:effectLst/>
              </a:rPr>
              <a:t> (a </a:t>
            </a:r>
            <a:r>
              <a:rPr lang="en-MY" sz="1200" u="none" strike="noStrike" kern="1200" dirty="0">
                <a:solidFill>
                  <a:schemeClr val="tx1"/>
                </a:solidFill>
                <a:effectLst/>
                <a:latin typeface="+mn-lt"/>
                <a:ea typeface="+mn-ea"/>
                <a:cs typeface="+mn-cs"/>
                <a:hlinkClick r:id="rId45" tooltip="Warthog"/>
              </a:rPr>
              <a:t>warthog</a:t>
            </a:r>
            <a:r>
              <a:rPr lang="en-MY" dirty="0">
                <a:effectLst/>
              </a:rPr>
              <a:t> voiced by </a:t>
            </a:r>
            <a:r>
              <a:rPr lang="en-MY" sz="1200" u="none" strike="noStrike" kern="1200" dirty="0">
                <a:solidFill>
                  <a:schemeClr val="tx1"/>
                </a:solidFill>
                <a:effectLst/>
                <a:latin typeface="+mn-lt"/>
                <a:ea typeface="+mn-ea"/>
                <a:cs typeface="+mn-cs"/>
                <a:hlinkClick r:id="rId46" tooltip="Ernie Sabella"/>
              </a:rPr>
              <a:t>Ernie Sabella</a:t>
            </a:r>
            <a:r>
              <a:rPr lang="en-MY" dirty="0">
                <a:effectLst/>
              </a:rPr>
              <a:t>), and </a:t>
            </a:r>
            <a:r>
              <a:rPr lang="en-MY" sz="1200" u="none" strike="noStrike" kern="1200" dirty="0">
                <a:solidFill>
                  <a:schemeClr val="tx1"/>
                </a:solidFill>
                <a:effectLst/>
                <a:latin typeface="+mn-lt"/>
                <a:ea typeface="+mn-ea"/>
                <a:cs typeface="+mn-cs"/>
                <a:hlinkClick r:id="rId47" tooltip="Simba"/>
              </a:rPr>
              <a:t>Simba</a:t>
            </a:r>
            <a:r>
              <a:rPr lang="en-MY" dirty="0">
                <a:effectLst/>
              </a:rPr>
              <a:t>, a young </a:t>
            </a:r>
            <a:r>
              <a:rPr lang="en-MY" sz="1200" u="none" strike="noStrike" kern="1200" dirty="0">
                <a:solidFill>
                  <a:schemeClr val="tx1"/>
                </a:solidFill>
                <a:effectLst/>
                <a:latin typeface="+mn-lt"/>
                <a:ea typeface="+mn-ea"/>
                <a:cs typeface="+mn-cs"/>
                <a:hlinkClick r:id="rId48" tooltip="Lion"/>
              </a:rPr>
              <a:t>lion</a:t>
            </a:r>
            <a:r>
              <a:rPr lang="en-MY" dirty="0">
                <a:effectLst/>
              </a:rPr>
              <a:t> voiced by </a:t>
            </a:r>
            <a:r>
              <a:rPr lang="en-MY" sz="1200" u="none" strike="noStrike" kern="1200" dirty="0">
                <a:solidFill>
                  <a:schemeClr val="tx1"/>
                </a:solidFill>
                <a:effectLst/>
                <a:latin typeface="+mn-lt"/>
                <a:ea typeface="+mn-ea"/>
                <a:cs typeface="+mn-cs"/>
                <a:hlinkClick r:id="rId49" tooltip="Jason Weaver"/>
              </a:rPr>
              <a:t>Jason Weaver</a:t>
            </a:r>
            <a:r>
              <a:rPr lang="en-MY" dirty="0">
                <a:effectLst/>
              </a:rPr>
              <a:t> (singing voice as a cub) and </a:t>
            </a:r>
            <a:r>
              <a:rPr lang="en-MY" sz="1200" u="none" strike="noStrike" kern="1200" dirty="0">
                <a:solidFill>
                  <a:schemeClr val="tx1"/>
                </a:solidFill>
                <a:effectLst/>
                <a:latin typeface="+mn-lt"/>
                <a:ea typeface="+mn-ea"/>
                <a:cs typeface="+mn-cs"/>
                <a:hlinkClick r:id="rId50" tooltip="Joseph Williams (musician)"/>
              </a:rPr>
              <a:t>Joseph Williams</a:t>
            </a:r>
            <a:r>
              <a:rPr lang="en-MY" dirty="0">
                <a:effectLst/>
              </a:rPr>
              <a:t> (as an adult). Taking place after the death of </a:t>
            </a:r>
            <a:r>
              <a:rPr lang="en-MY" sz="1200" u="none" strike="noStrike" kern="1200" dirty="0">
                <a:solidFill>
                  <a:schemeClr val="tx1"/>
                </a:solidFill>
                <a:effectLst/>
                <a:latin typeface="+mn-lt"/>
                <a:ea typeface="+mn-ea"/>
                <a:cs typeface="+mn-cs"/>
                <a:hlinkClick r:id="rId51" tooltip="Mufasa"/>
              </a:rPr>
              <a:t>Mufasa</a:t>
            </a:r>
            <a:r>
              <a:rPr lang="en-MY" dirty="0">
                <a:effectLst/>
              </a:rPr>
              <a:t>, it features (</a:t>
            </a:r>
            <a:r>
              <a:rPr lang="en-MY" sz="1200" u="none" strike="noStrike" kern="1200" dirty="0">
                <a:solidFill>
                  <a:schemeClr val="tx1"/>
                </a:solidFill>
                <a:effectLst/>
                <a:latin typeface="+mn-lt"/>
                <a:ea typeface="+mn-ea"/>
                <a:cs typeface="+mn-cs"/>
                <a:hlinkClick r:id="rId25" tooltip="Timon and Pumbaa"/>
              </a:rPr>
              <a:t>Timon and Pumbaa</a:t>
            </a:r>
            <a:r>
              <a:rPr lang="en-MY" dirty="0">
                <a:effectLst/>
              </a:rPr>
              <a:t>), the two main </a:t>
            </a:r>
            <a:r>
              <a:rPr lang="en-MY" sz="1200" u="none" strike="noStrike" kern="1200" dirty="0">
                <a:solidFill>
                  <a:schemeClr val="tx1"/>
                </a:solidFill>
                <a:effectLst/>
                <a:latin typeface="+mn-lt"/>
                <a:ea typeface="+mn-ea"/>
                <a:cs typeface="+mn-cs"/>
                <a:hlinkClick r:id="rId52" tooltip="Comedy"/>
              </a:rPr>
              <a:t>comedy</a:t>
            </a:r>
            <a:r>
              <a:rPr lang="en-MY" dirty="0">
                <a:effectLst/>
              </a:rPr>
              <a:t> characters in the film, talking to Simba about moving forward from their troubled pasts and forgetting their worries, and Simba grows from cub to adult as the song progresses. The song also provides a backstory for </a:t>
            </a:r>
            <a:r>
              <a:rPr lang="en-MY" dirty="0" err="1">
                <a:effectLst/>
              </a:rPr>
              <a:t>Pumbaa</a:t>
            </a:r>
            <a:r>
              <a:rPr lang="en-MY" dirty="0">
                <a:effectLst/>
              </a:rPr>
              <a:t>, explaining that he was ostracized from animal society for his excessive </a:t>
            </a:r>
            <a:r>
              <a:rPr lang="en-MY" sz="1200" u="none" strike="noStrike" kern="1200" dirty="0">
                <a:solidFill>
                  <a:schemeClr val="tx1"/>
                </a:solidFill>
                <a:effectLst/>
                <a:latin typeface="+mn-lt"/>
                <a:ea typeface="+mn-ea"/>
                <a:cs typeface="+mn-cs"/>
                <a:hlinkClick r:id="rId53" tooltip="Flatulence"/>
              </a:rPr>
              <a:t>flatulence</a:t>
            </a:r>
            <a:r>
              <a:rPr lang="en-MY" dirty="0">
                <a:effectLst/>
              </a:rPr>
              <a:t>. It makes use of a large proportion of the </a:t>
            </a:r>
            <a:r>
              <a:rPr lang="en-MY" sz="1200" u="none" strike="noStrike" kern="1200" dirty="0">
                <a:solidFill>
                  <a:schemeClr val="tx1"/>
                </a:solidFill>
                <a:effectLst/>
                <a:latin typeface="+mn-lt"/>
                <a:ea typeface="+mn-ea"/>
                <a:cs typeface="+mn-cs"/>
                <a:hlinkClick r:id="rId54" tooltip="Orchestra"/>
              </a:rPr>
              <a:t>orchestra</a:t>
            </a:r>
            <a:r>
              <a:rPr lang="en-MY" dirty="0">
                <a:effectLst/>
              </a:rPr>
              <a:t> as well as many other more unusual instruments including an elaborate drum kit. Rice is said to have got the idea for the lyrics for the song from watching the comedy series </a:t>
            </a:r>
            <a:r>
              <a:rPr lang="en-MY" sz="1200" i="1" u="none" strike="noStrike" kern="1200" dirty="0">
                <a:solidFill>
                  <a:schemeClr val="tx1"/>
                </a:solidFill>
                <a:effectLst/>
                <a:latin typeface="+mn-lt"/>
                <a:ea typeface="+mn-ea"/>
                <a:cs typeface="+mn-cs"/>
                <a:hlinkClick r:id="rId55" tooltip="Bottom (TV series)"/>
              </a:rPr>
              <a:t>Bottom</a:t>
            </a:r>
            <a:r>
              <a:rPr lang="en-MY" dirty="0">
                <a:effectLst/>
              </a:rPr>
              <a:t> and at one point wanted the show's stars </a:t>
            </a:r>
            <a:r>
              <a:rPr lang="en-MY" sz="1200" u="none" strike="noStrike" kern="1200" dirty="0">
                <a:solidFill>
                  <a:schemeClr val="tx1"/>
                </a:solidFill>
                <a:effectLst/>
                <a:latin typeface="+mn-lt"/>
                <a:ea typeface="+mn-ea"/>
                <a:cs typeface="+mn-cs"/>
                <a:hlinkClick r:id="rId56" tooltip="Rik Mayall"/>
              </a:rPr>
              <a:t>Rik Mayall</a:t>
            </a:r>
            <a:r>
              <a:rPr lang="en-MY" dirty="0">
                <a:effectLst/>
              </a:rPr>
              <a:t> and </a:t>
            </a:r>
            <a:r>
              <a:rPr lang="en-MY" sz="1200" u="none" strike="noStrike" kern="1200" dirty="0">
                <a:solidFill>
                  <a:schemeClr val="tx1"/>
                </a:solidFill>
                <a:effectLst/>
                <a:latin typeface="+mn-lt"/>
                <a:ea typeface="+mn-ea"/>
                <a:cs typeface="+mn-cs"/>
                <a:hlinkClick r:id="rId57" tooltip="Ade Edmondson"/>
              </a:rPr>
              <a:t>Adrian Edmondson</a:t>
            </a:r>
            <a:r>
              <a:rPr lang="en-MY" dirty="0">
                <a:effectLst/>
              </a:rPr>
              <a:t> to play Timon and </a:t>
            </a:r>
            <a:r>
              <a:rPr lang="en-MY" dirty="0" err="1">
                <a:effectLst/>
              </a:rPr>
              <a:t>Pumbaa</a:t>
            </a:r>
            <a:r>
              <a:rPr lang="en-MY" dirty="0">
                <a:effectLst/>
              </a:rPr>
              <a:t>.</a:t>
            </a:r>
          </a:p>
          <a:p>
            <a:r>
              <a:rPr lang="en-MY" dirty="0">
                <a:effectLst/>
              </a:rPr>
              <a:t>A second version of the song, produced for the companion album </a:t>
            </a:r>
            <a:r>
              <a:rPr lang="en-MY" sz="1200" i="1" u="none" strike="noStrike" kern="1200" dirty="0">
                <a:solidFill>
                  <a:schemeClr val="tx1"/>
                </a:solidFill>
                <a:effectLst/>
                <a:latin typeface="+mn-lt"/>
                <a:ea typeface="+mn-ea"/>
                <a:cs typeface="+mn-cs"/>
                <a:hlinkClick r:id="rId6" tooltip="Rhythm of the Pride Lands"/>
              </a:rPr>
              <a:t>Rhythm of the Pride Lands</a:t>
            </a:r>
            <a:r>
              <a:rPr lang="en-MY" dirty="0">
                <a:effectLst/>
              </a:rPr>
              <a:t>, was performed by </a:t>
            </a:r>
            <a:r>
              <a:rPr lang="en-MY" sz="1200" u="none" strike="noStrike" kern="1200" dirty="0">
                <a:solidFill>
                  <a:schemeClr val="tx1"/>
                </a:solidFill>
                <a:effectLst/>
                <a:latin typeface="+mn-lt"/>
                <a:ea typeface="+mn-ea"/>
                <a:cs typeface="+mn-cs"/>
                <a:hlinkClick r:id="rId4" tooltip="Jimmy Cliff"/>
              </a:rPr>
              <a:t>Jimmy Cliff</a:t>
            </a:r>
            <a:r>
              <a:rPr lang="en-MY" dirty="0">
                <a:effectLst/>
              </a:rPr>
              <a:t> featuring </a:t>
            </a:r>
            <a:r>
              <a:rPr lang="en-MY" sz="1200" u="none" strike="noStrike" kern="1200" dirty="0">
                <a:solidFill>
                  <a:schemeClr val="tx1"/>
                </a:solidFill>
                <a:effectLst/>
                <a:latin typeface="+mn-lt"/>
                <a:ea typeface="+mn-ea"/>
                <a:cs typeface="+mn-cs"/>
                <a:hlinkClick r:id="rId58" tooltip="Lebo M"/>
              </a:rPr>
              <a:t>Lebo M</a:t>
            </a:r>
            <a:r>
              <a:rPr lang="en-MY" dirty="0">
                <a:effectLst/>
              </a:rPr>
              <a:t>. This version has a slightly modified, previously unreleased verse focusing on Timon's past. It was partially rewritten with a different instrument arrangement, but remains very similar to the original. This version of the song was released as a single with "</a:t>
            </a:r>
            <a:r>
              <a:rPr lang="en-MY" sz="1200" u="none" strike="noStrike" kern="1200" dirty="0">
                <a:solidFill>
                  <a:schemeClr val="tx1"/>
                </a:solidFill>
                <a:effectLst/>
                <a:latin typeface="+mn-lt"/>
                <a:ea typeface="+mn-ea"/>
                <a:cs typeface="+mn-cs"/>
                <a:hlinkClick r:id="rId59" tooltip="He Lives in You"/>
              </a:rPr>
              <a:t>He Lives in You</a:t>
            </a:r>
            <a:r>
              <a:rPr lang="en-MY" dirty="0">
                <a:effectLst/>
              </a:rPr>
              <a:t>" as a B-side and was ultimately used in the </a:t>
            </a:r>
            <a:r>
              <a:rPr lang="en-MY" sz="1200" u="none" strike="noStrike" kern="1200" dirty="0">
                <a:solidFill>
                  <a:schemeClr val="tx1"/>
                </a:solidFill>
                <a:effectLst/>
                <a:latin typeface="+mn-lt"/>
                <a:ea typeface="+mn-ea"/>
                <a:cs typeface="+mn-cs"/>
                <a:hlinkClick r:id="rId60" tooltip="Broadway theatre"/>
              </a:rPr>
              <a:t>Broadway</a:t>
            </a:r>
            <a:r>
              <a:rPr lang="en-MY" dirty="0">
                <a:effectLst/>
              </a:rPr>
              <a:t> theatrical version of </a:t>
            </a:r>
            <a:r>
              <a:rPr lang="en-MY" sz="1200" i="1" u="none" strike="noStrike" kern="1200" dirty="0">
                <a:solidFill>
                  <a:schemeClr val="tx1"/>
                </a:solidFill>
                <a:effectLst/>
                <a:latin typeface="+mn-lt"/>
                <a:ea typeface="+mn-ea"/>
                <a:cs typeface="+mn-cs"/>
                <a:hlinkClick r:id="rId61" tooltip="The Lion King (musical)"/>
              </a:rPr>
              <a:t>The Lion King</a:t>
            </a:r>
            <a:r>
              <a:rPr lang="en-MY" dirty="0">
                <a:effectLst/>
              </a:rPr>
              <a:t>.</a:t>
            </a:r>
          </a:p>
          <a:p>
            <a:r>
              <a:rPr lang="en-MY" sz="1200" b="0" kern="1200" dirty="0">
                <a:solidFill>
                  <a:schemeClr val="tx1"/>
                </a:solidFill>
                <a:effectLst/>
                <a:latin typeface="+mn-lt"/>
                <a:ea typeface="+mn-ea"/>
                <a:cs typeface="+mn-cs"/>
              </a:rPr>
              <a:t>Early production[</a:t>
            </a:r>
            <a:r>
              <a:rPr lang="en-MY" sz="1200" b="0" u="none" strike="noStrike" kern="1200" dirty="0">
                <a:solidFill>
                  <a:schemeClr val="tx1"/>
                </a:solidFill>
                <a:effectLst/>
                <a:latin typeface="+mn-lt"/>
                <a:ea typeface="+mn-ea"/>
                <a:cs typeface="+mn-cs"/>
                <a:hlinkClick r:id="rId62" tooltip="Edit section: Early production"/>
              </a:rPr>
              <a:t>edit</a:t>
            </a:r>
            <a:r>
              <a:rPr lang="en-MY" sz="1200" b="0" kern="1200" dirty="0">
                <a:solidFill>
                  <a:schemeClr val="tx1"/>
                </a:solidFill>
                <a:effectLst/>
                <a:latin typeface="+mn-lt"/>
                <a:ea typeface="+mn-ea"/>
                <a:cs typeface="+mn-cs"/>
              </a:rPr>
              <a:t>]</a:t>
            </a:r>
          </a:p>
          <a:p>
            <a:r>
              <a:rPr lang="en-MY" dirty="0">
                <a:effectLst/>
              </a:rPr>
              <a:t>The song was based on an earlier song written early on in the production stage called "Warthog Rhapsody". Although the two songs shared the same message and position in the film, when Elton and Tim began to work on the music the song was completely rewritten and it eventually evolved into "Hakuna Matata". "Warthog Rhapsody" was eventually re-produced and released on </a:t>
            </a:r>
            <a:r>
              <a:rPr lang="en-MY" i="1" dirty="0">
                <a:effectLst/>
              </a:rPr>
              <a:t>Rhythm of the Pride Lands</a:t>
            </a:r>
            <a:r>
              <a:rPr lang="en-MY" dirty="0">
                <a:effectLst/>
              </a:rPr>
              <a:t>. The melody of Warthog </a:t>
            </a:r>
            <a:r>
              <a:rPr lang="en-MY" dirty="0" err="1">
                <a:effectLst/>
              </a:rPr>
              <a:t>Rhaspody</a:t>
            </a:r>
            <a:r>
              <a:rPr lang="en-MY" dirty="0">
                <a:effectLst/>
              </a:rPr>
              <a:t> was used in </a:t>
            </a:r>
            <a:r>
              <a:rPr lang="en-MY" sz="1200" i="1" u="none" strike="noStrike" kern="1200" dirty="0">
                <a:solidFill>
                  <a:schemeClr val="tx1"/>
                </a:solidFill>
                <a:effectLst/>
                <a:latin typeface="+mn-lt"/>
                <a:ea typeface="+mn-ea"/>
                <a:cs typeface="+mn-cs"/>
                <a:hlinkClick r:id="rId63" tooltip="The Lion King 1½"/>
              </a:rPr>
              <a:t>The Lion King 1½</a:t>
            </a:r>
            <a:r>
              <a:rPr lang="en-MY" dirty="0">
                <a:effectLst/>
              </a:rPr>
              <a:t> for the song "That's All I Need".</a:t>
            </a:r>
          </a:p>
          <a:p>
            <a:r>
              <a:rPr lang="en-MY" sz="1200" b="0" kern="1200" dirty="0">
                <a:solidFill>
                  <a:schemeClr val="tx1"/>
                </a:solidFill>
                <a:effectLst/>
                <a:latin typeface="+mn-lt"/>
                <a:ea typeface="+mn-ea"/>
                <a:cs typeface="+mn-cs"/>
              </a:rPr>
              <a:t>Meaning[</a:t>
            </a:r>
            <a:r>
              <a:rPr lang="en-MY" sz="1200" b="0" u="none" strike="noStrike" kern="1200" dirty="0">
                <a:solidFill>
                  <a:schemeClr val="tx1"/>
                </a:solidFill>
                <a:effectLst/>
                <a:latin typeface="+mn-lt"/>
                <a:ea typeface="+mn-ea"/>
                <a:cs typeface="+mn-cs"/>
                <a:hlinkClick r:id="rId64" tooltip="Edit section: Meaning"/>
              </a:rPr>
              <a:t>edit</a:t>
            </a:r>
            <a:r>
              <a:rPr lang="en-MY" sz="1200" b="0" kern="1200" dirty="0">
                <a:solidFill>
                  <a:schemeClr val="tx1"/>
                </a:solidFill>
                <a:effectLst/>
                <a:latin typeface="+mn-lt"/>
                <a:ea typeface="+mn-ea"/>
                <a:cs typeface="+mn-cs"/>
              </a:rPr>
              <a:t>]</a:t>
            </a:r>
          </a:p>
          <a:p>
            <a:r>
              <a:rPr lang="en-MY" sz="1200" i="1" u="none" strike="noStrike" kern="1200" dirty="0">
                <a:solidFill>
                  <a:schemeClr val="tx1"/>
                </a:solidFill>
                <a:effectLst/>
                <a:latin typeface="+mn-lt"/>
                <a:ea typeface="+mn-ea"/>
                <a:cs typeface="+mn-cs"/>
                <a:hlinkClick r:id="rId26" tooltip="Hakuna matata"/>
              </a:rPr>
              <a:t>Hakuna matata</a:t>
            </a:r>
            <a:r>
              <a:rPr lang="en-MY" dirty="0">
                <a:effectLst/>
              </a:rPr>
              <a:t> is a phrase in Swahili that is frequently translated as "no worries". In a bonus features of </a:t>
            </a:r>
            <a:r>
              <a:rPr lang="en-MY" i="1" dirty="0">
                <a:effectLst/>
              </a:rPr>
              <a:t>The Lion King</a:t>
            </a:r>
            <a:r>
              <a:rPr lang="en-MY" dirty="0">
                <a:effectLst/>
              </a:rPr>
              <a:t> Special Edition </a:t>
            </a:r>
          </a:p>
          <a:p>
            <a:endParaRPr lang="en-US" dirty="0"/>
          </a:p>
        </p:txBody>
      </p:sp>
      <p:sp>
        <p:nvSpPr>
          <p:cNvPr id="4" name="Slide Number Placeholder 3"/>
          <p:cNvSpPr>
            <a:spLocks noGrp="1"/>
          </p:cNvSpPr>
          <p:nvPr>
            <p:ph type="sldNum" sz="quarter" idx="5"/>
          </p:nvPr>
        </p:nvSpPr>
        <p:spPr/>
        <p:txBody>
          <a:bodyPr/>
          <a:lstStyle/>
          <a:p>
            <a:fld id="{06E3ECCF-373C-C34D-8D13-1C2DC98064F0}" type="slidenum">
              <a:rPr lang="en-US" smtClean="0"/>
              <a:t>20</a:t>
            </a:fld>
            <a:endParaRPr lang="en-US"/>
          </a:p>
        </p:txBody>
      </p:sp>
    </p:spTree>
    <p:extLst>
      <p:ext uri="{BB962C8B-B14F-4D97-AF65-F5344CB8AC3E}">
        <p14:creationId xmlns:p14="http://schemas.microsoft.com/office/powerpoint/2010/main" val="161063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EAD95EF-DD89-AC47-AC80-DA2046E06BF0}" type="datetimeFigureOut">
              <a:rPr lang="en-US" smtClean="0"/>
              <a:t>12/1/19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177629B-82D6-DD40-832E-4ECBF51567A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880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AD95EF-DD89-AC47-AC80-DA2046E06BF0}" type="datetimeFigureOut">
              <a:rPr lang="en-US" smtClean="0"/>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629B-82D6-DD40-832E-4ECBF51567A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791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AD95EF-DD89-AC47-AC80-DA2046E06BF0}" type="datetimeFigureOut">
              <a:rPr lang="en-US" smtClean="0"/>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629B-82D6-DD40-832E-4ECBF51567A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303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AD95EF-DD89-AC47-AC80-DA2046E06BF0}" type="datetimeFigureOut">
              <a:rPr lang="en-US" smtClean="0"/>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629B-82D6-DD40-832E-4ECBF51567A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503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EAD95EF-DD89-AC47-AC80-DA2046E06BF0}" type="datetimeFigureOut">
              <a:rPr lang="en-US" smtClean="0"/>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7629B-82D6-DD40-832E-4ECBF51567A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251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EAD95EF-DD89-AC47-AC80-DA2046E06BF0}" type="datetimeFigureOut">
              <a:rPr lang="en-US" smtClean="0"/>
              <a:t>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7629B-82D6-DD40-832E-4ECBF51567A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938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EAD95EF-DD89-AC47-AC80-DA2046E06BF0}" type="datetimeFigureOut">
              <a:rPr lang="en-US" smtClean="0"/>
              <a:t>12/1/19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7629B-82D6-DD40-832E-4ECBF51567A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808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EAD95EF-DD89-AC47-AC80-DA2046E06BF0}" type="datetimeFigureOut">
              <a:rPr lang="en-US" smtClean="0"/>
              <a:t>12/1/19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7629B-82D6-DD40-832E-4ECBF51567A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6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D95EF-DD89-AC47-AC80-DA2046E06BF0}" type="datetimeFigureOut">
              <a:rPr lang="en-US" smtClean="0"/>
              <a:t>12/1/19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7629B-82D6-DD40-832E-4ECBF51567A2}" type="slidenum">
              <a:rPr lang="en-US" smtClean="0"/>
              <a:t>‹#›</a:t>
            </a:fld>
            <a:endParaRPr lang="en-US"/>
          </a:p>
        </p:txBody>
      </p:sp>
    </p:spTree>
    <p:extLst>
      <p:ext uri="{BB962C8B-B14F-4D97-AF65-F5344CB8AC3E}">
        <p14:creationId xmlns:p14="http://schemas.microsoft.com/office/powerpoint/2010/main" val="100366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EAD95EF-DD89-AC47-AC80-DA2046E06BF0}" type="datetimeFigureOut">
              <a:rPr lang="en-US" smtClean="0"/>
              <a:t>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7629B-82D6-DD40-832E-4ECBF51567A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484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EAD95EF-DD89-AC47-AC80-DA2046E06BF0}" type="datetimeFigureOut">
              <a:rPr lang="en-US" smtClean="0"/>
              <a:t>12/1/19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177629B-82D6-DD40-832E-4ECBF51567A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984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EAD95EF-DD89-AC47-AC80-DA2046E06BF0}" type="datetimeFigureOut">
              <a:rPr lang="en-US" smtClean="0"/>
              <a:t>12/1/19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177629B-82D6-DD40-832E-4ECBF51567A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935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997A-65FD-A24A-BFE3-AFDA7776A836}"/>
              </a:ext>
            </a:extLst>
          </p:cNvPr>
          <p:cNvSpPr>
            <a:spLocks noGrp="1"/>
          </p:cNvSpPr>
          <p:nvPr>
            <p:ph type="ctrTitle"/>
          </p:nvPr>
        </p:nvSpPr>
        <p:spPr/>
        <p:txBody>
          <a:bodyPr/>
          <a:lstStyle/>
          <a:p>
            <a:r>
              <a:rPr lang="en-US" dirty="0"/>
              <a:t>The advent of heavenly peace</a:t>
            </a:r>
          </a:p>
        </p:txBody>
      </p:sp>
      <p:sp>
        <p:nvSpPr>
          <p:cNvPr id="3" name="Subtitle 2">
            <a:extLst>
              <a:ext uri="{FF2B5EF4-FFF2-40B4-BE49-F238E27FC236}">
                <a16:creationId xmlns:a16="http://schemas.microsoft.com/office/drawing/2014/main" id="{027F7504-6856-E34B-827D-10EAFE72943A}"/>
              </a:ext>
            </a:extLst>
          </p:cNvPr>
          <p:cNvSpPr>
            <a:spLocks noGrp="1"/>
          </p:cNvSpPr>
          <p:nvPr>
            <p:ph type="subTitle" idx="1"/>
          </p:nvPr>
        </p:nvSpPr>
        <p:spPr/>
        <p:txBody>
          <a:bodyPr/>
          <a:lstStyle/>
          <a:p>
            <a:r>
              <a:rPr lang="en-US" dirty="0"/>
              <a:t>Isaiah 2</a:t>
            </a:r>
          </a:p>
        </p:txBody>
      </p:sp>
    </p:spTree>
    <p:extLst>
      <p:ext uri="{BB962C8B-B14F-4D97-AF65-F5344CB8AC3E}">
        <p14:creationId xmlns:p14="http://schemas.microsoft.com/office/powerpoint/2010/main" val="6667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8B15-C736-6E46-9D67-3F4A168D44F6}"/>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86A5D4C4-1A5D-384C-BDEA-81693A298E3F}"/>
              </a:ext>
            </a:extLst>
          </p:cNvPr>
          <p:cNvSpPr txBox="1"/>
          <p:nvPr/>
        </p:nvSpPr>
        <p:spPr>
          <a:xfrm>
            <a:off x="478572" y="3143247"/>
            <a:ext cx="3749937" cy="584775"/>
          </a:xfrm>
          <a:prstGeom prst="rect">
            <a:avLst/>
          </a:prstGeom>
          <a:noFill/>
        </p:spPr>
        <p:txBody>
          <a:bodyPr wrap="none" rtlCol="0">
            <a:spAutoFit/>
          </a:bodyPr>
          <a:lstStyle/>
          <a:p>
            <a:r>
              <a:rPr lang="en-US" sz="3200" dirty="0"/>
              <a:t>Mountain of the Lord</a:t>
            </a:r>
          </a:p>
        </p:txBody>
      </p:sp>
      <p:sp>
        <p:nvSpPr>
          <p:cNvPr id="5" name="TextBox 4">
            <a:extLst>
              <a:ext uri="{FF2B5EF4-FFF2-40B4-BE49-F238E27FC236}">
                <a16:creationId xmlns:a16="http://schemas.microsoft.com/office/drawing/2014/main" id="{CDE77388-5106-4241-8C8D-F0C205928EE4}"/>
              </a:ext>
            </a:extLst>
          </p:cNvPr>
          <p:cNvSpPr txBox="1"/>
          <p:nvPr/>
        </p:nvSpPr>
        <p:spPr>
          <a:xfrm>
            <a:off x="5090130" y="3143247"/>
            <a:ext cx="3273845" cy="584775"/>
          </a:xfrm>
          <a:prstGeom prst="rect">
            <a:avLst/>
          </a:prstGeom>
          <a:noFill/>
        </p:spPr>
        <p:txBody>
          <a:bodyPr wrap="none" rtlCol="0">
            <a:spAutoFit/>
          </a:bodyPr>
          <a:lstStyle/>
          <a:p>
            <a:r>
              <a:rPr lang="en-US" sz="3200" dirty="0"/>
              <a:t>House of the Lord</a:t>
            </a:r>
          </a:p>
        </p:txBody>
      </p:sp>
      <p:sp>
        <p:nvSpPr>
          <p:cNvPr id="6" name="TextBox 5">
            <a:extLst>
              <a:ext uri="{FF2B5EF4-FFF2-40B4-BE49-F238E27FC236}">
                <a16:creationId xmlns:a16="http://schemas.microsoft.com/office/drawing/2014/main" id="{2DBB2EF2-963A-4447-924C-C09AF7CA7BF4}"/>
              </a:ext>
            </a:extLst>
          </p:cNvPr>
          <p:cNvSpPr txBox="1"/>
          <p:nvPr/>
        </p:nvSpPr>
        <p:spPr>
          <a:xfrm>
            <a:off x="9328755" y="3136611"/>
            <a:ext cx="970137" cy="584775"/>
          </a:xfrm>
          <a:prstGeom prst="rect">
            <a:avLst/>
          </a:prstGeom>
          <a:noFill/>
        </p:spPr>
        <p:txBody>
          <a:bodyPr wrap="none" rtlCol="0">
            <a:spAutoFit/>
          </a:bodyPr>
          <a:lstStyle/>
          <a:p>
            <a:r>
              <a:rPr lang="en-US" sz="3200" dirty="0"/>
              <a:t>Zion</a:t>
            </a:r>
          </a:p>
        </p:txBody>
      </p:sp>
      <p:sp>
        <p:nvSpPr>
          <p:cNvPr id="7" name="Equals 6">
            <a:extLst>
              <a:ext uri="{FF2B5EF4-FFF2-40B4-BE49-F238E27FC236}">
                <a16:creationId xmlns:a16="http://schemas.microsoft.com/office/drawing/2014/main" id="{E7B303F2-20E3-8149-ABFC-3DA6C3057B95}"/>
              </a:ext>
            </a:extLst>
          </p:cNvPr>
          <p:cNvSpPr/>
          <p:nvPr/>
        </p:nvSpPr>
        <p:spPr>
          <a:xfrm>
            <a:off x="4320533" y="3228973"/>
            <a:ext cx="574414" cy="41332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Equals 7">
            <a:extLst>
              <a:ext uri="{FF2B5EF4-FFF2-40B4-BE49-F238E27FC236}">
                <a16:creationId xmlns:a16="http://schemas.microsoft.com/office/drawing/2014/main" id="{C5915C5B-DDB1-9543-AC7C-70ECA94DC41C}"/>
              </a:ext>
            </a:extLst>
          </p:cNvPr>
          <p:cNvSpPr/>
          <p:nvPr/>
        </p:nvSpPr>
        <p:spPr>
          <a:xfrm>
            <a:off x="8578190" y="3222337"/>
            <a:ext cx="574414" cy="41332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160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D9C6-404F-5A42-BA84-629880E1D3A8}"/>
              </a:ext>
            </a:extLst>
          </p:cNvPr>
          <p:cNvSpPr>
            <a:spLocks noGrp="1"/>
          </p:cNvSpPr>
          <p:nvPr>
            <p:ph type="title"/>
          </p:nvPr>
        </p:nvSpPr>
        <p:spPr/>
        <p:txBody>
          <a:bodyPr/>
          <a:lstStyle/>
          <a:p>
            <a:r>
              <a:rPr lang="en-US" dirty="0"/>
              <a:t>The nations will come to </a:t>
            </a:r>
            <a:r>
              <a:rPr lang="en-US" dirty="0" err="1"/>
              <a:t>zion</a:t>
            </a:r>
            <a:r>
              <a:rPr lang="en-US" dirty="0"/>
              <a:t> because of His word</a:t>
            </a:r>
          </a:p>
        </p:txBody>
      </p:sp>
      <p:sp>
        <p:nvSpPr>
          <p:cNvPr id="3" name="Content Placeholder 2">
            <a:extLst>
              <a:ext uri="{FF2B5EF4-FFF2-40B4-BE49-F238E27FC236}">
                <a16:creationId xmlns:a16="http://schemas.microsoft.com/office/drawing/2014/main" id="{0DC96941-52FA-494B-B0EA-684A19452F54}"/>
              </a:ext>
            </a:extLst>
          </p:cNvPr>
          <p:cNvSpPr>
            <a:spLocks noGrp="1"/>
          </p:cNvSpPr>
          <p:nvPr>
            <p:ph idx="1"/>
          </p:nvPr>
        </p:nvSpPr>
        <p:spPr>
          <a:xfrm>
            <a:off x="1451579" y="2015732"/>
            <a:ext cx="10049859" cy="3450613"/>
          </a:xfrm>
        </p:spPr>
        <p:txBody>
          <a:bodyPr>
            <a:noAutofit/>
          </a:bodyPr>
          <a:lstStyle/>
          <a:p>
            <a:pPr marL="0" indent="0">
              <a:buNone/>
            </a:pPr>
            <a:r>
              <a:rPr lang="en-US" sz="2400" dirty="0"/>
              <a:t>Isaiah 2:2-3 (ESV) It shall come to pass in the latter days that the mountain of the house of the Lord shall be established as the highest of the mountains, and shall be lifted up above the hills; and </a:t>
            </a:r>
            <a:r>
              <a:rPr lang="en-US" sz="2400" b="1" u="sng" dirty="0"/>
              <a:t>all the nations shall flow to it</a:t>
            </a:r>
            <a:r>
              <a:rPr lang="en-US" sz="2400" dirty="0"/>
              <a:t>, 3 and </a:t>
            </a:r>
            <a:r>
              <a:rPr lang="en-US" sz="2400" b="1" u="sng" dirty="0"/>
              <a:t>many peoples </a:t>
            </a:r>
            <a:r>
              <a:rPr lang="en-US" sz="2400" dirty="0"/>
              <a:t>shall come, and say:</a:t>
            </a:r>
          </a:p>
          <a:p>
            <a:pPr marL="0" indent="0">
              <a:buNone/>
            </a:pPr>
            <a:r>
              <a:rPr lang="en-US" sz="2400" dirty="0"/>
              <a:t>“Come, let us go up to the mountain of the Lord, to the house of the God of Jacob, that he may </a:t>
            </a:r>
            <a:r>
              <a:rPr lang="en-US" sz="2400" b="1" u="sng" dirty="0"/>
              <a:t>teach us his ways </a:t>
            </a:r>
            <a:r>
              <a:rPr lang="en-US" sz="2400" dirty="0"/>
              <a:t>and that we may </a:t>
            </a:r>
            <a:r>
              <a:rPr lang="en-US" sz="2400" b="1" u="sng" dirty="0"/>
              <a:t>walk in his paths</a:t>
            </a:r>
            <a:r>
              <a:rPr lang="en-US" sz="2400" dirty="0"/>
              <a:t>.”</a:t>
            </a:r>
          </a:p>
          <a:p>
            <a:pPr marL="0" indent="0">
              <a:buNone/>
            </a:pPr>
            <a:r>
              <a:rPr lang="en-US" sz="2400" dirty="0"/>
              <a:t>For out of Zion shall go forth </a:t>
            </a:r>
            <a:r>
              <a:rPr lang="en-US" sz="2400" b="1" u="sng" dirty="0"/>
              <a:t>the law, and the word of the Lord </a:t>
            </a:r>
            <a:r>
              <a:rPr lang="en-US" sz="2400" dirty="0"/>
              <a:t>from Jerusalem.</a:t>
            </a:r>
          </a:p>
        </p:txBody>
      </p:sp>
    </p:spTree>
    <p:extLst>
      <p:ext uri="{BB962C8B-B14F-4D97-AF65-F5344CB8AC3E}">
        <p14:creationId xmlns:p14="http://schemas.microsoft.com/office/powerpoint/2010/main" val="223455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119C-F852-604C-8BFD-C7B9D01A1775}"/>
              </a:ext>
            </a:extLst>
          </p:cNvPr>
          <p:cNvSpPr>
            <a:spLocks noGrp="1"/>
          </p:cNvSpPr>
          <p:nvPr>
            <p:ph type="title"/>
          </p:nvPr>
        </p:nvSpPr>
        <p:spPr/>
        <p:txBody>
          <a:bodyPr/>
          <a:lstStyle/>
          <a:p>
            <a:r>
              <a:rPr lang="en-US" dirty="0"/>
              <a:t>The result of the coming to </a:t>
            </a:r>
            <a:r>
              <a:rPr lang="en-US" dirty="0" err="1"/>
              <a:t>zion</a:t>
            </a:r>
            <a:endParaRPr lang="en-US" dirty="0"/>
          </a:p>
        </p:txBody>
      </p:sp>
      <p:sp>
        <p:nvSpPr>
          <p:cNvPr id="3" name="Content Placeholder 2">
            <a:extLst>
              <a:ext uri="{FF2B5EF4-FFF2-40B4-BE49-F238E27FC236}">
                <a16:creationId xmlns:a16="http://schemas.microsoft.com/office/drawing/2014/main" id="{CC832881-E983-CA49-A9DB-294F8B001876}"/>
              </a:ext>
            </a:extLst>
          </p:cNvPr>
          <p:cNvSpPr>
            <a:spLocks noGrp="1"/>
          </p:cNvSpPr>
          <p:nvPr>
            <p:ph idx="1"/>
          </p:nvPr>
        </p:nvSpPr>
        <p:spPr/>
        <p:txBody>
          <a:bodyPr>
            <a:noAutofit/>
          </a:bodyPr>
          <a:lstStyle/>
          <a:p>
            <a:pPr marL="0" indent="0">
              <a:buNone/>
            </a:pPr>
            <a:r>
              <a:rPr lang="en-US" sz="2800" dirty="0"/>
              <a:t>Isaiah 2:4 (ESV) He shall judge between the nations,</a:t>
            </a:r>
          </a:p>
          <a:p>
            <a:pPr marL="0" indent="0">
              <a:buNone/>
            </a:pPr>
            <a:r>
              <a:rPr lang="en-US" sz="2800" dirty="0"/>
              <a:t>and shall decide disputes for many peoples;</a:t>
            </a:r>
          </a:p>
          <a:p>
            <a:pPr marL="0" indent="0">
              <a:buNone/>
            </a:pPr>
            <a:r>
              <a:rPr lang="en-US" sz="2800" dirty="0"/>
              <a:t>and they shall beat their swords into plowshares,</a:t>
            </a:r>
          </a:p>
          <a:p>
            <a:pPr marL="0" indent="0">
              <a:buNone/>
            </a:pPr>
            <a:r>
              <a:rPr lang="en-US" sz="2800" dirty="0"/>
              <a:t>and their spears into pruning hooks;</a:t>
            </a:r>
          </a:p>
          <a:p>
            <a:pPr marL="0" indent="0">
              <a:buNone/>
            </a:pPr>
            <a:r>
              <a:rPr lang="en-US" sz="2800" dirty="0"/>
              <a:t>nation shall not lift up sword against nation,</a:t>
            </a:r>
          </a:p>
          <a:p>
            <a:pPr marL="0" indent="0">
              <a:buNone/>
            </a:pPr>
            <a:r>
              <a:rPr lang="en-US" sz="2800" dirty="0"/>
              <a:t>neither shall they learn war anymore.</a:t>
            </a:r>
          </a:p>
        </p:txBody>
      </p:sp>
    </p:spTree>
    <p:extLst>
      <p:ext uri="{BB962C8B-B14F-4D97-AF65-F5344CB8AC3E}">
        <p14:creationId xmlns:p14="http://schemas.microsoft.com/office/powerpoint/2010/main" val="344611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65D5-7193-1D4F-9AAA-02CE4ABE5D58}"/>
              </a:ext>
            </a:extLst>
          </p:cNvPr>
          <p:cNvSpPr>
            <a:spLocks noGrp="1"/>
          </p:cNvSpPr>
          <p:nvPr>
            <p:ph type="title"/>
          </p:nvPr>
        </p:nvSpPr>
        <p:spPr/>
        <p:txBody>
          <a:bodyPr>
            <a:normAutofit fontScale="90000"/>
          </a:bodyPr>
          <a:lstStyle/>
          <a:p>
            <a:r>
              <a:rPr lang="en-MY" dirty="0"/>
              <a:t>Secular concept of Peace ? The absence of war , turmoil or distress</a:t>
            </a:r>
            <a:br>
              <a:rPr lang="en-MY" dirty="0"/>
            </a:br>
            <a:endParaRPr lang="en-US" dirty="0"/>
          </a:p>
        </p:txBody>
      </p:sp>
      <p:sp>
        <p:nvSpPr>
          <p:cNvPr id="8" name="Text Placeholder 7">
            <a:extLst>
              <a:ext uri="{FF2B5EF4-FFF2-40B4-BE49-F238E27FC236}">
                <a16:creationId xmlns:a16="http://schemas.microsoft.com/office/drawing/2014/main" id="{36C41D23-F998-ED44-A60A-7D76CAE06A1F}"/>
              </a:ext>
            </a:extLst>
          </p:cNvPr>
          <p:cNvSpPr>
            <a:spLocks noGrp="1"/>
          </p:cNvSpPr>
          <p:nvPr>
            <p:ph type="body" idx="1"/>
          </p:nvPr>
        </p:nvSpPr>
        <p:spPr/>
        <p:txBody>
          <a:bodyPr/>
          <a:lstStyle/>
          <a:p>
            <a:endParaRPr lang="en-US"/>
          </a:p>
        </p:txBody>
      </p:sp>
      <p:sp>
        <p:nvSpPr>
          <p:cNvPr id="6" name="TextBox 5">
            <a:extLst>
              <a:ext uri="{FF2B5EF4-FFF2-40B4-BE49-F238E27FC236}">
                <a16:creationId xmlns:a16="http://schemas.microsoft.com/office/drawing/2014/main" id="{FD535C9A-3E76-4747-BE71-93B4898612A5}"/>
              </a:ext>
            </a:extLst>
          </p:cNvPr>
          <p:cNvSpPr txBox="1"/>
          <p:nvPr/>
        </p:nvSpPr>
        <p:spPr>
          <a:xfrm>
            <a:off x="1454239" y="4127993"/>
            <a:ext cx="3207481" cy="369332"/>
          </a:xfrm>
          <a:prstGeom prst="rect">
            <a:avLst/>
          </a:prstGeom>
          <a:noFill/>
        </p:spPr>
        <p:txBody>
          <a:bodyPr wrap="none" rtlCol="0">
            <a:spAutoFit/>
          </a:bodyPr>
          <a:lstStyle/>
          <a:p>
            <a:r>
              <a:rPr lang="en-US" dirty="0"/>
              <a:t>It is primarily a negative concept</a:t>
            </a:r>
          </a:p>
        </p:txBody>
      </p:sp>
    </p:spTree>
    <p:extLst>
      <p:ext uri="{BB962C8B-B14F-4D97-AF65-F5344CB8AC3E}">
        <p14:creationId xmlns:p14="http://schemas.microsoft.com/office/powerpoint/2010/main" val="143443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B0805C-8F48-D64F-AC86-E161B2B8EF46}"/>
              </a:ext>
            </a:extLst>
          </p:cNvPr>
          <p:cNvSpPr txBox="1"/>
          <p:nvPr/>
        </p:nvSpPr>
        <p:spPr>
          <a:xfrm>
            <a:off x="6404883" y="1912698"/>
            <a:ext cx="3325943" cy="2246769"/>
          </a:xfrm>
          <a:prstGeom prst="rect">
            <a:avLst/>
          </a:prstGeom>
          <a:noFill/>
        </p:spPr>
        <p:txBody>
          <a:bodyPr wrap="square" rtlCol="0">
            <a:spAutoFit/>
          </a:bodyPr>
          <a:lstStyle/>
          <a:p>
            <a:r>
              <a:rPr lang="en-MY" sz="2800" dirty="0"/>
              <a:t>Wholeness</a:t>
            </a:r>
          </a:p>
          <a:p>
            <a:r>
              <a:rPr lang="en-MY" sz="2800" dirty="0"/>
              <a:t>Inner completeness, fullness, or a type of wholeness </a:t>
            </a:r>
          </a:p>
          <a:p>
            <a:endParaRPr lang="en-MY" sz="2800" dirty="0"/>
          </a:p>
        </p:txBody>
      </p:sp>
      <p:sp>
        <p:nvSpPr>
          <p:cNvPr id="5" name="TextBox 4">
            <a:extLst>
              <a:ext uri="{FF2B5EF4-FFF2-40B4-BE49-F238E27FC236}">
                <a16:creationId xmlns:a16="http://schemas.microsoft.com/office/drawing/2014/main" id="{579C2622-C546-5940-90A4-9026D1C3F7E3}"/>
              </a:ext>
            </a:extLst>
          </p:cNvPr>
          <p:cNvSpPr txBox="1"/>
          <p:nvPr/>
        </p:nvSpPr>
        <p:spPr>
          <a:xfrm>
            <a:off x="2145944" y="2393460"/>
            <a:ext cx="3325943" cy="923330"/>
          </a:xfrm>
          <a:prstGeom prst="rect">
            <a:avLst/>
          </a:prstGeom>
          <a:noFill/>
        </p:spPr>
        <p:txBody>
          <a:bodyPr wrap="square" rtlCol="0">
            <a:spAutoFit/>
          </a:bodyPr>
          <a:lstStyle/>
          <a:p>
            <a:r>
              <a:rPr lang="en-MY" sz="5400" dirty="0"/>
              <a:t>Shalom</a:t>
            </a:r>
            <a:endParaRPr lang="en-US" sz="5400" dirty="0"/>
          </a:p>
        </p:txBody>
      </p:sp>
      <p:sp>
        <p:nvSpPr>
          <p:cNvPr id="6" name="Equals 5">
            <a:extLst>
              <a:ext uri="{FF2B5EF4-FFF2-40B4-BE49-F238E27FC236}">
                <a16:creationId xmlns:a16="http://schemas.microsoft.com/office/drawing/2014/main" id="{F89F5778-0616-5543-972D-9A0963116850}"/>
              </a:ext>
            </a:extLst>
          </p:cNvPr>
          <p:cNvSpPr/>
          <p:nvPr/>
        </p:nvSpPr>
        <p:spPr>
          <a:xfrm>
            <a:off x="4956629" y="2490453"/>
            <a:ext cx="1030515" cy="72934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42ECC36B-7572-F74B-A142-003FD4FA2F74}"/>
              </a:ext>
            </a:extLst>
          </p:cNvPr>
          <p:cNvSpPr txBox="1"/>
          <p:nvPr/>
        </p:nvSpPr>
        <p:spPr>
          <a:xfrm>
            <a:off x="4146194" y="947392"/>
            <a:ext cx="2887522" cy="369332"/>
          </a:xfrm>
          <a:prstGeom prst="rect">
            <a:avLst/>
          </a:prstGeom>
          <a:noFill/>
        </p:spPr>
        <p:txBody>
          <a:bodyPr wrap="none" rtlCol="0">
            <a:spAutoFit/>
          </a:bodyPr>
          <a:lstStyle/>
          <a:p>
            <a:r>
              <a:rPr lang="en-US" dirty="0"/>
              <a:t>It includes a positive concept</a:t>
            </a:r>
          </a:p>
        </p:txBody>
      </p:sp>
    </p:spTree>
    <p:extLst>
      <p:ext uri="{BB962C8B-B14F-4D97-AF65-F5344CB8AC3E}">
        <p14:creationId xmlns:p14="http://schemas.microsoft.com/office/powerpoint/2010/main" val="147162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670C-F8A1-764D-ACB8-C3818E3931A3}"/>
              </a:ext>
            </a:extLst>
          </p:cNvPr>
          <p:cNvSpPr>
            <a:spLocks noGrp="1"/>
          </p:cNvSpPr>
          <p:nvPr>
            <p:ph type="title"/>
          </p:nvPr>
        </p:nvSpPr>
        <p:spPr/>
        <p:txBody>
          <a:bodyPr/>
          <a:lstStyle/>
          <a:p>
            <a:r>
              <a:rPr lang="en-US" dirty="0"/>
              <a:t>Concept of shalom</a:t>
            </a:r>
          </a:p>
        </p:txBody>
      </p:sp>
      <p:sp>
        <p:nvSpPr>
          <p:cNvPr id="5" name="TextBox 4">
            <a:extLst>
              <a:ext uri="{FF2B5EF4-FFF2-40B4-BE49-F238E27FC236}">
                <a16:creationId xmlns:a16="http://schemas.microsoft.com/office/drawing/2014/main" id="{89B1CA2E-8AB9-3D4B-8419-7971D6D134FC}"/>
              </a:ext>
            </a:extLst>
          </p:cNvPr>
          <p:cNvSpPr txBox="1"/>
          <p:nvPr/>
        </p:nvSpPr>
        <p:spPr>
          <a:xfrm>
            <a:off x="1451579" y="4634914"/>
            <a:ext cx="3250890" cy="523220"/>
          </a:xfrm>
          <a:prstGeom prst="rect">
            <a:avLst/>
          </a:prstGeom>
          <a:noFill/>
        </p:spPr>
        <p:txBody>
          <a:bodyPr wrap="none" rtlCol="0">
            <a:spAutoFit/>
          </a:bodyPr>
          <a:lstStyle/>
          <a:p>
            <a:r>
              <a:rPr lang="en-US" sz="2800" dirty="0"/>
              <a:t>No cracks or defects</a:t>
            </a:r>
          </a:p>
        </p:txBody>
      </p:sp>
      <p:sp>
        <p:nvSpPr>
          <p:cNvPr id="7" name="TextBox 6">
            <a:extLst>
              <a:ext uri="{FF2B5EF4-FFF2-40B4-BE49-F238E27FC236}">
                <a16:creationId xmlns:a16="http://schemas.microsoft.com/office/drawing/2014/main" id="{228185FD-DA1D-1449-B93C-703E2A3E41A3}"/>
              </a:ext>
            </a:extLst>
          </p:cNvPr>
          <p:cNvSpPr txBox="1"/>
          <p:nvPr/>
        </p:nvSpPr>
        <p:spPr>
          <a:xfrm>
            <a:off x="6772478" y="4634914"/>
            <a:ext cx="2981585" cy="523220"/>
          </a:xfrm>
          <a:prstGeom prst="rect">
            <a:avLst/>
          </a:prstGeom>
          <a:noFill/>
        </p:spPr>
        <p:txBody>
          <a:bodyPr wrap="none" rtlCol="0">
            <a:spAutoFit/>
          </a:bodyPr>
          <a:lstStyle/>
          <a:p>
            <a:r>
              <a:rPr lang="en-US" sz="2800" dirty="0"/>
              <a:t>No gaps in the wall</a:t>
            </a:r>
          </a:p>
        </p:txBody>
      </p:sp>
      <p:sp>
        <p:nvSpPr>
          <p:cNvPr id="8" name="TextBox 7">
            <a:extLst>
              <a:ext uri="{FF2B5EF4-FFF2-40B4-BE49-F238E27FC236}">
                <a16:creationId xmlns:a16="http://schemas.microsoft.com/office/drawing/2014/main" id="{2D449886-7500-CA41-8EE3-F67A58752F68}"/>
              </a:ext>
            </a:extLst>
          </p:cNvPr>
          <p:cNvSpPr txBox="1"/>
          <p:nvPr/>
        </p:nvSpPr>
        <p:spPr>
          <a:xfrm>
            <a:off x="1308704" y="2690336"/>
            <a:ext cx="4424362" cy="1477328"/>
          </a:xfrm>
          <a:prstGeom prst="rect">
            <a:avLst/>
          </a:prstGeom>
          <a:noFill/>
        </p:spPr>
        <p:txBody>
          <a:bodyPr wrap="square" rtlCol="0">
            <a:spAutoFit/>
          </a:bodyPr>
          <a:lstStyle/>
          <a:p>
            <a:r>
              <a:rPr lang="en-US" dirty="0"/>
              <a:t>Deuteronomy 27:5-6 (ESV) And there you shall build an altar to the Lord your God, an altar of stones. You shall wield no iron tool on them; 6 you shall build an altar to the Lord your God of uncut stones</a:t>
            </a:r>
          </a:p>
        </p:txBody>
      </p:sp>
      <p:sp>
        <p:nvSpPr>
          <p:cNvPr id="9" name="TextBox 8">
            <a:extLst>
              <a:ext uri="{FF2B5EF4-FFF2-40B4-BE49-F238E27FC236}">
                <a16:creationId xmlns:a16="http://schemas.microsoft.com/office/drawing/2014/main" id="{BB7EE7CF-9F00-8746-8219-8DB357634626}"/>
              </a:ext>
            </a:extLst>
          </p:cNvPr>
          <p:cNvSpPr txBox="1"/>
          <p:nvPr/>
        </p:nvSpPr>
        <p:spPr>
          <a:xfrm>
            <a:off x="6452087" y="2711028"/>
            <a:ext cx="4602767" cy="923330"/>
          </a:xfrm>
          <a:prstGeom prst="rect">
            <a:avLst/>
          </a:prstGeom>
          <a:noFill/>
        </p:spPr>
        <p:txBody>
          <a:bodyPr wrap="square" rtlCol="0">
            <a:spAutoFit/>
          </a:bodyPr>
          <a:lstStyle/>
          <a:p>
            <a:r>
              <a:rPr lang="en-US" dirty="0"/>
              <a:t>Nehemiah 6:15 (ESV) So the wall was finished on the twenty-fifth day of the month Elul, in fifty-two days.</a:t>
            </a:r>
          </a:p>
        </p:txBody>
      </p:sp>
    </p:spTree>
    <p:extLst>
      <p:ext uri="{BB962C8B-B14F-4D97-AF65-F5344CB8AC3E}">
        <p14:creationId xmlns:p14="http://schemas.microsoft.com/office/powerpoint/2010/main" val="285982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1106-5062-DB41-BDEC-BD4878A10A66}"/>
              </a:ext>
            </a:extLst>
          </p:cNvPr>
          <p:cNvSpPr>
            <a:spLocks noGrp="1"/>
          </p:cNvSpPr>
          <p:nvPr>
            <p:ph type="title"/>
          </p:nvPr>
        </p:nvSpPr>
        <p:spPr>
          <a:xfrm>
            <a:off x="1451577" y="381262"/>
            <a:ext cx="9603275" cy="1049235"/>
          </a:xfrm>
        </p:spPr>
        <p:txBody>
          <a:bodyPr>
            <a:normAutofit fontScale="90000"/>
          </a:bodyPr>
          <a:lstStyle/>
          <a:p>
            <a:r>
              <a:rPr lang="en-US" dirty="0"/>
              <a:t>Shalom as a verb</a:t>
            </a:r>
            <a:br>
              <a:rPr lang="en-US" dirty="0"/>
            </a:br>
            <a:r>
              <a:rPr lang="en-US" dirty="0" err="1"/>
              <a:t>Solpmon</a:t>
            </a:r>
            <a:r>
              <a:rPr lang="en-US" dirty="0"/>
              <a:t> brings shalom </a:t>
            </a:r>
            <a:r>
              <a:rPr lang="en-US" dirty="0" err="1"/>
              <a:t>ot</a:t>
            </a:r>
            <a:r>
              <a:rPr lang="en-US" dirty="0"/>
              <a:t> the </a:t>
            </a:r>
            <a:r>
              <a:rPr lang="en-US" dirty="0" err="1"/>
              <a:t>tmple</a:t>
            </a:r>
            <a:r>
              <a:rPr lang="en-US" dirty="0"/>
              <a:t> …makes it complete</a:t>
            </a:r>
            <a:br>
              <a:rPr lang="en-US" dirty="0"/>
            </a:br>
            <a:endParaRPr lang="en-US" dirty="0"/>
          </a:p>
        </p:txBody>
      </p:sp>
      <p:sp>
        <p:nvSpPr>
          <p:cNvPr id="6" name="Content Placeholder 5">
            <a:extLst>
              <a:ext uri="{FF2B5EF4-FFF2-40B4-BE49-F238E27FC236}">
                <a16:creationId xmlns:a16="http://schemas.microsoft.com/office/drawing/2014/main" id="{47B08BD1-350D-C14D-8CA1-50F4C386C206}"/>
              </a:ext>
            </a:extLst>
          </p:cNvPr>
          <p:cNvSpPr>
            <a:spLocks noGrp="1"/>
          </p:cNvSpPr>
          <p:nvPr>
            <p:ph idx="1"/>
          </p:nvPr>
        </p:nvSpPr>
        <p:spPr>
          <a:xfrm>
            <a:off x="1451578" y="2501507"/>
            <a:ext cx="9603275" cy="3450613"/>
          </a:xfrm>
        </p:spPr>
        <p:txBody>
          <a:bodyPr/>
          <a:lstStyle/>
          <a:p>
            <a:r>
              <a:rPr lang="en-US" dirty="0"/>
              <a:t>2 Chron 5:1Thus all the work that Solomon did for the house of the Lord was finished.</a:t>
            </a:r>
          </a:p>
          <a:p>
            <a:r>
              <a:rPr lang="en-US" dirty="0"/>
              <a:t>Job 5:24 (ESV) You shall know that your tent is at peace, and you shall inspect your fold and miss nothing</a:t>
            </a:r>
          </a:p>
          <a:p>
            <a:endParaRPr lang="en-US" dirty="0"/>
          </a:p>
          <a:p>
            <a:endParaRPr lang="en-US" dirty="0"/>
          </a:p>
        </p:txBody>
      </p:sp>
    </p:spTree>
    <p:extLst>
      <p:ext uri="{BB962C8B-B14F-4D97-AF65-F5344CB8AC3E}">
        <p14:creationId xmlns:p14="http://schemas.microsoft.com/office/powerpoint/2010/main" val="214912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B9730B0-75A3-4245-A1E9-FFED5988FD7D}"/>
              </a:ext>
            </a:extLst>
          </p:cNvPr>
          <p:cNvGraphicFramePr/>
          <p:nvPr>
            <p:extLst>
              <p:ext uri="{D42A27DB-BD31-4B8C-83A1-F6EECF244321}">
                <p14:modId xmlns:p14="http://schemas.microsoft.com/office/powerpoint/2010/main" val="3309533301"/>
              </p:ext>
            </p:extLst>
          </p:nvPr>
        </p:nvGraphicFramePr>
        <p:xfrm>
          <a:off x="3676650" y="257175"/>
          <a:ext cx="8515350" cy="550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9AC1764-FCE3-6645-AB4A-0E8678A7913D}"/>
              </a:ext>
            </a:extLst>
          </p:cNvPr>
          <p:cNvSpPr txBox="1"/>
          <p:nvPr/>
        </p:nvSpPr>
        <p:spPr>
          <a:xfrm>
            <a:off x="1600200" y="2500312"/>
            <a:ext cx="2209259" cy="707886"/>
          </a:xfrm>
          <a:prstGeom prst="rect">
            <a:avLst/>
          </a:prstGeom>
          <a:noFill/>
        </p:spPr>
        <p:txBody>
          <a:bodyPr wrap="none" rtlCol="0">
            <a:spAutoFit/>
          </a:bodyPr>
          <a:lstStyle/>
          <a:p>
            <a:r>
              <a:rPr lang="en-US" sz="4000" dirty="0"/>
              <a:t>SHALOM</a:t>
            </a:r>
          </a:p>
        </p:txBody>
      </p:sp>
    </p:spTree>
    <p:extLst>
      <p:ext uri="{BB962C8B-B14F-4D97-AF65-F5344CB8AC3E}">
        <p14:creationId xmlns:p14="http://schemas.microsoft.com/office/powerpoint/2010/main" val="287058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C2F78-8050-114A-8BAC-301793BACE93}"/>
              </a:ext>
            </a:extLst>
          </p:cNvPr>
          <p:cNvSpPr>
            <a:spLocks noGrp="1"/>
          </p:cNvSpPr>
          <p:nvPr>
            <p:ph type="title"/>
          </p:nvPr>
        </p:nvSpPr>
        <p:spPr>
          <a:xfrm>
            <a:off x="4060512" y="5241371"/>
            <a:ext cx="6835556" cy="954556"/>
          </a:xfrm>
        </p:spPr>
        <p:txBody>
          <a:bodyPr vert="horz" lIns="91440" tIns="45720" rIns="91440" bIns="45720" rtlCol="0" anchor="t">
            <a:normAutofit/>
          </a:bodyPr>
          <a:lstStyle/>
          <a:p>
            <a:r>
              <a:rPr lang="en-US" dirty="0">
                <a:solidFill>
                  <a:srgbClr val="FFFFFE"/>
                </a:solidFill>
              </a:rPr>
              <a:t>PHYSICAL dimension</a:t>
            </a:r>
          </a:p>
        </p:txBody>
      </p:sp>
      <p:cxnSp>
        <p:nvCxnSpPr>
          <p:cNvPr id="19" name="Straight Connector 18">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a:solidFill>
              <a:srgbClr val="F2E553"/>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F61EF2FB-467D-F446-AB61-A9A317C236DC}"/>
              </a:ext>
            </a:extLst>
          </p:cNvPr>
          <p:cNvSpPr txBox="1"/>
          <p:nvPr/>
        </p:nvSpPr>
        <p:spPr>
          <a:xfrm>
            <a:off x="1928813" y="1977252"/>
            <a:ext cx="4074192" cy="461665"/>
          </a:xfrm>
          <a:prstGeom prst="rect">
            <a:avLst/>
          </a:prstGeom>
          <a:noFill/>
        </p:spPr>
        <p:txBody>
          <a:bodyPr wrap="none" rtlCol="0">
            <a:spAutoFit/>
          </a:bodyPr>
          <a:lstStyle/>
          <a:p>
            <a:r>
              <a:rPr lang="en-US" sz="2400" dirty="0"/>
              <a:t>Physical well </a:t>
            </a:r>
            <a:r>
              <a:rPr lang="en-US" sz="2400" dirty="0" err="1"/>
              <a:t>being..safe</a:t>
            </a:r>
            <a:r>
              <a:rPr lang="en-US" sz="2400" dirty="0"/>
              <a:t>, healthy</a:t>
            </a:r>
          </a:p>
        </p:txBody>
      </p:sp>
      <p:sp>
        <p:nvSpPr>
          <p:cNvPr id="12" name="TextBox 11">
            <a:extLst>
              <a:ext uri="{FF2B5EF4-FFF2-40B4-BE49-F238E27FC236}">
                <a16:creationId xmlns:a16="http://schemas.microsoft.com/office/drawing/2014/main" id="{41590BD3-3DCF-8E4E-BCFD-68FEF781D780}"/>
              </a:ext>
            </a:extLst>
          </p:cNvPr>
          <p:cNvSpPr txBox="1"/>
          <p:nvPr/>
        </p:nvSpPr>
        <p:spPr>
          <a:xfrm>
            <a:off x="1895950" y="2537556"/>
            <a:ext cx="1472198" cy="461665"/>
          </a:xfrm>
          <a:prstGeom prst="rect">
            <a:avLst/>
          </a:prstGeom>
          <a:noFill/>
        </p:spPr>
        <p:txBody>
          <a:bodyPr wrap="none" rtlCol="0">
            <a:spAutoFit/>
          </a:bodyPr>
          <a:lstStyle/>
          <a:p>
            <a:r>
              <a:rPr lang="en-US" sz="2400" dirty="0"/>
              <a:t>Prosperity</a:t>
            </a:r>
          </a:p>
        </p:txBody>
      </p:sp>
      <p:sp>
        <p:nvSpPr>
          <p:cNvPr id="6" name="TextBox 5">
            <a:extLst>
              <a:ext uri="{FF2B5EF4-FFF2-40B4-BE49-F238E27FC236}">
                <a16:creationId xmlns:a16="http://schemas.microsoft.com/office/drawing/2014/main" id="{BBF91960-A703-AB4D-AB89-D9FFCB4FF1AF}"/>
              </a:ext>
            </a:extLst>
          </p:cNvPr>
          <p:cNvSpPr txBox="1"/>
          <p:nvPr/>
        </p:nvSpPr>
        <p:spPr>
          <a:xfrm>
            <a:off x="3531875" y="2611304"/>
            <a:ext cx="5829300" cy="923330"/>
          </a:xfrm>
          <a:prstGeom prst="rect">
            <a:avLst/>
          </a:prstGeom>
          <a:noFill/>
        </p:spPr>
        <p:txBody>
          <a:bodyPr wrap="square" rtlCol="0">
            <a:spAutoFit/>
          </a:bodyPr>
          <a:lstStyle/>
          <a:p>
            <a:r>
              <a:rPr lang="en-US" dirty="0"/>
              <a:t>Jeremiah 33:6 (ESV) Behold, I will bring to it health and healing, and I will heal them and reveal to them abundance of prosperity and security.</a:t>
            </a:r>
          </a:p>
        </p:txBody>
      </p:sp>
      <p:sp>
        <p:nvSpPr>
          <p:cNvPr id="14" name="TextBox 13">
            <a:extLst>
              <a:ext uri="{FF2B5EF4-FFF2-40B4-BE49-F238E27FC236}">
                <a16:creationId xmlns:a16="http://schemas.microsoft.com/office/drawing/2014/main" id="{131A2F0F-3E48-EE49-89C5-3BF65C5A6A38}"/>
              </a:ext>
            </a:extLst>
          </p:cNvPr>
          <p:cNvSpPr txBox="1"/>
          <p:nvPr/>
        </p:nvSpPr>
        <p:spPr>
          <a:xfrm>
            <a:off x="1903069" y="3121232"/>
            <a:ext cx="1431802" cy="461665"/>
          </a:xfrm>
          <a:prstGeom prst="rect">
            <a:avLst/>
          </a:prstGeom>
          <a:noFill/>
        </p:spPr>
        <p:txBody>
          <a:bodyPr wrap="none" rtlCol="0">
            <a:spAutoFit/>
          </a:bodyPr>
          <a:lstStyle/>
          <a:p>
            <a:r>
              <a:rPr lang="en-US" sz="2400" dirty="0"/>
              <a:t>Successful</a:t>
            </a:r>
          </a:p>
        </p:txBody>
      </p:sp>
      <p:sp>
        <p:nvSpPr>
          <p:cNvPr id="16" name="TextBox 15">
            <a:extLst>
              <a:ext uri="{FF2B5EF4-FFF2-40B4-BE49-F238E27FC236}">
                <a16:creationId xmlns:a16="http://schemas.microsoft.com/office/drawing/2014/main" id="{FFFC5D70-EF6C-5D4C-A3E2-A33A460219E9}"/>
              </a:ext>
            </a:extLst>
          </p:cNvPr>
          <p:cNvSpPr txBox="1"/>
          <p:nvPr/>
        </p:nvSpPr>
        <p:spPr>
          <a:xfrm>
            <a:off x="1895950" y="3704908"/>
            <a:ext cx="1476686" cy="461665"/>
          </a:xfrm>
          <a:prstGeom prst="rect">
            <a:avLst/>
          </a:prstGeom>
          <a:noFill/>
        </p:spPr>
        <p:txBody>
          <a:bodyPr wrap="none" rtlCol="0">
            <a:spAutoFit/>
          </a:bodyPr>
          <a:lstStyle/>
          <a:p>
            <a:r>
              <a:rPr lang="en-US" sz="2400" dirty="0"/>
              <a:t>Victorious</a:t>
            </a:r>
          </a:p>
        </p:txBody>
      </p:sp>
    </p:spTree>
    <p:extLst>
      <p:ext uri="{BB962C8B-B14F-4D97-AF65-F5344CB8AC3E}">
        <p14:creationId xmlns:p14="http://schemas.microsoft.com/office/powerpoint/2010/main" val="5706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6" grpId="0"/>
      <p:bldP spid="6" grpId="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80FD6-5944-5147-A7BC-65463B5176F7}"/>
              </a:ext>
            </a:extLst>
          </p:cNvPr>
          <p:cNvSpPr>
            <a:spLocks noGrp="1"/>
          </p:cNvSpPr>
          <p:nvPr>
            <p:ph type="title"/>
          </p:nvPr>
        </p:nvSpPr>
        <p:spPr>
          <a:xfrm>
            <a:off x="4060512" y="5241371"/>
            <a:ext cx="6835556" cy="954556"/>
          </a:xfrm>
        </p:spPr>
        <p:txBody>
          <a:bodyPr vert="horz" lIns="91440" tIns="45720" rIns="91440" bIns="45720" rtlCol="0" anchor="t">
            <a:normAutofit/>
          </a:bodyPr>
          <a:lstStyle/>
          <a:p>
            <a:r>
              <a:rPr lang="en-US" dirty="0">
                <a:solidFill>
                  <a:srgbClr val="FFFFFE"/>
                </a:solidFill>
              </a:rPr>
              <a:t>Relational dimension-justice</a:t>
            </a:r>
          </a:p>
        </p:txBody>
      </p:sp>
      <p:cxnSp>
        <p:nvCxnSpPr>
          <p:cNvPr id="19" name="Straight Connector 18">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a:solidFill>
              <a:srgbClr val="B7996E"/>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A1DB97F6-4BE4-BE4E-80B7-E3D72D106FDA}"/>
              </a:ext>
            </a:extLst>
          </p:cNvPr>
          <p:cNvSpPr txBox="1"/>
          <p:nvPr/>
        </p:nvSpPr>
        <p:spPr>
          <a:xfrm>
            <a:off x="782057" y="2103683"/>
            <a:ext cx="4218567" cy="1754326"/>
          </a:xfrm>
          <a:prstGeom prst="rect">
            <a:avLst/>
          </a:prstGeom>
          <a:noFill/>
        </p:spPr>
        <p:txBody>
          <a:bodyPr wrap="square" rtlCol="0">
            <a:spAutoFit/>
          </a:bodyPr>
          <a:lstStyle/>
          <a:p>
            <a:r>
              <a:rPr lang="en-US" dirty="0"/>
              <a:t>1 Kings 5:12 (ESV) And the Lord gave Solomon wisdom, as he promised him. And there was peace between Hiram and Solomon, and the two of them made a </a:t>
            </a:r>
            <a:r>
              <a:rPr lang="en-US" u="sng" dirty="0"/>
              <a:t>treaty.</a:t>
            </a:r>
          </a:p>
          <a:p>
            <a:endParaRPr lang="en-US" dirty="0"/>
          </a:p>
        </p:txBody>
      </p:sp>
      <p:sp>
        <p:nvSpPr>
          <p:cNvPr id="12" name="TextBox 11">
            <a:extLst>
              <a:ext uri="{FF2B5EF4-FFF2-40B4-BE49-F238E27FC236}">
                <a16:creationId xmlns:a16="http://schemas.microsoft.com/office/drawing/2014/main" id="{A2A2496F-F293-9D4B-A60C-843196064F21}"/>
              </a:ext>
            </a:extLst>
          </p:cNvPr>
          <p:cNvSpPr txBox="1"/>
          <p:nvPr/>
        </p:nvSpPr>
        <p:spPr>
          <a:xfrm>
            <a:off x="6076268" y="2083012"/>
            <a:ext cx="5333675" cy="1754326"/>
          </a:xfrm>
          <a:prstGeom prst="rect">
            <a:avLst/>
          </a:prstGeom>
          <a:noFill/>
        </p:spPr>
        <p:txBody>
          <a:bodyPr wrap="square" rtlCol="0">
            <a:spAutoFit/>
          </a:bodyPr>
          <a:lstStyle/>
          <a:p>
            <a:r>
              <a:rPr lang="en-US" dirty="0"/>
              <a:t>Isaiah 54:10 (ESV) or the mountains may depart and the hills be removed, but my steadfast love shall not depart from you,</a:t>
            </a:r>
          </a:p>
          <a:p>
            <a:r>
              <a:rPr lang="en-US" dirty="0"/>
              <a:t>and my </a:t>
            </a:r>
            <a:r>
              <a:rPr lang="en-US" b="1" u="sng" dirty="0"/>
              <a:t>covenant of peace </a:t>
            </a:r>
            <a:r>
              <a:rPr lang="en-US" dirty="0"/>
              <a:t>shall not be removed,” says the Lord, who has compassion on you.</a:t>
            </a:r>
          </a:p>
          <a:p>
            <a:endParaRPr lang="en-US" dirty="0"/>
          </a:p>
        </p:txBody>
      </p:sp>
    </p:spTree>
    <p:extLst>
      <p:ext uri="{BB962C8B-B14F-4D97-AF65-F5344CB8AC3E}">
        <p14:creationId xmlns:p14="http://schemas.microsoft.com/office/powerpoint/2010/main" val="14469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7EC6-703C-6345-90A7-D6EB25AEB5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64270C-CC57-1849-862B-028BCD1E7B31}"/>
              </a:ext>
            </a:extLst>
          </p:cNvPr>
          <p:cNvSpPr>
            <a:spLocks noGrp="1"/>
          </p:cNvSpPr>
          <p:nvPr>
            <p:ph idx="1"/>
          </p:nvPr>
        </p:nvSpPr>
        <p:spPr/>
        <p:txBody>
          <a:bodyPr>
            <a:normAutofit/>
          </a:bodyPr>
          <a:lstStyle/>
          <a:p>
            <a:pPr marL="0" indent="0">
              <a:buNone/>
            </a:pPr>
            <a:r>
              <a:rPr lang="en-US" sz="3200" i="1" dirty="0"/>
              <a:t>Isaiah 2:4b ..and they shall beat their swords into plowshares,</a:t>
            </a:r>
          </a:p>
          <a:p>
            <a:pPr marL="0" indent="0">
              <a:buNone/>
            </a:pPr>
            <a:r>
              <a:rPr lang="en-US" sz="3200" i="1" dirty="0"/>
              <a:t>and their spears into pruning hooks;</a:t>
            </a:r>
          </a:p>
          <a:p>
            <a:pPr marL="0" indent="0">
              <a:buNone/>
            </a:pPr>
            <a:r>
              <a:rPr lang="en-US" sz="3200" i="1" dirty="0"/>
              <a:t>nation shall not lift up sword against nation,</a:t>
            </a:r>
          </a:p>
          <a:p>
            <a:pPr marL="0" indent="0">
              <a:buNone/>
            </a:pPr>
            <a:r>
              <a:rPr lang="en-US" sz="3200" i="1" dirty="0"/>
              <a:t>neither shall they learn war anymore.</a:t>
            </a:r>
          </a:p>
        </p:txBody>
      </p:sp>
    </p:spTree>
    <p:extLst>
      <p:ext uri="{BB962C8B-B14F-4D97-AF65-F5344CB8AC3E}">
        <p14:creationId xmlns:p14="http://schemas.microsoft.com/office/powerpoint/2010/main" val="334267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44E8-BAC9-7D4D-8193-2ACB3260C3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17696B-DC0B-814F-B536-71A04B532EA6}"/>
              </a:ext>
            </a:extLst>
          </p:cNvPr>
          <p:cNvSpPr>
            <a:spLocks noGrp="1"/>
          </p:cNvSpPr>
          <p:nvPr>
            <p:ph idx="1"/>
          </p:nvPr>
        </p:nvSpPr>
        <p:spPr>
          <a:xfrm>
            <a:off x="1559772" y="2044307"/>
            <a:ext cx="9386888" cy="3450613"/>
          </a:xfrm>
        </p:spPr>
        <p:txBody>
          <a:bodyPr>
            <a:noAutofit/>
          </a:bodyPr>
          <a:lstStyle/>
          <a:p>
            <a:pPr marL="0" indent="0">
              <a:buNone/>
            </a:pPr>
            <a:r>
              <a:rPr lang="en-US" sz="2800" dirty="0" err="1"/>
              <a:t>Jer</a:t>
            </a:r>
            <a:r>
              <a:rPr lang="en-US" sz="2800" dirty="0"/>
              <a:t> 20:10 For I hear many whispering. Terror is on every side! “Denounce him! Let us denounce him!” say all my </a:t>
            </a:r>
            <a:r>
              <a:rPr lang="en-US" sz="2800" b="1" u="sng" dirty="0"/>
              <a:t>close (shalom )friends</a:t>
            </a:r>
            <a:r>
              <a:rPr lang="en-US" sz="2800" dirty="0"/>
              <a:t>, watching for my fall.</a:t>
            </a:r>
          </a:p>
          <a:p>
            <a:pPr marL="0" indent="0">
              <a:buNone/>
            </a:pPr>
            <a:endParaRPr lang="en-US" sz="2800" dirty="0"/>
          </a:p>
        </p:txBody>
      </p:sp>
    </p:spTree>
    <p:extLst>
      <p:ext uri="{BB962C8B-B14F-4D97-AF65-F5344CB8AC3E}">
        <p14:creationId xmlns:p14="http://schemas.microsoft.com/office/powerpoint/2010/main" val="20322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9629-F774-4747-B9DF-49B34E226F23}"/>
              </a:ext>
            </a:extLst>
          </p:cNvPr>
          <p:cNvSpPr>
            <a:spLocks noGrp="1"/>
          </p:cNvSpPr>
          <p:nvPr>
            <p:ph type="title"/>
          </p:nvPr>
        </p:nvSpPr>
        <p:spPr/>
        <p:txBody>
          <a:bodyPr/>
          <a:lstStyle/>
          <a:p>
            <a:r>
              <a:rPr lang="en-US" dirty="0"/>
              <a:t>Brings shalom</a:t>
            </a:r>
          </a:p>
        </p:txBody>
      </p:sp>
      <p:sp>
        <p:nvSpPr>
          <p:cNvPr id="3" name="Content Placeholder 2">
            <a:extLst>
              <a:ext uri="{FF2B5EF4-FFF2-40B4-BE49-F238E27FC236}">
                <a16:creationId xmlns:a16="http://schemas.microsoft.com/office/drawing/2014/main" id="{721FAE1C-24CB-764A-AE94-0FF2BA9265E5}"/>
              </a:ext>
            </a:extLst>
          </p:cNvPr>
          <p:cNvSpPr>
            <a:spLocks noGrp="1"/>
          </p:cNvSpPr>
          <p:nvPr>
            <p:ph idx="1"/>
          </p:nvPr>
        </p:nvSpPr>
        <p:spPr/>
        <p:txBody>
          <a:bodyPr>
            <a:normAutofit/>
          </a:bodyPr>
          <a:lstStyle/>
          <a:p>
            <a:pPr marL="0" indent="0">
              <a:buNone/>
            </a:pPr>
            <a:r>
              <a:rPr lang="en-US" sz="2800" dirty="0"/>
              <a:t>Exodus 22:4-5 (ESV) If the stolen beast is found alive in his possession, whether it is an ox or a donkey or a sheep, he shall pay double.</a:t>
            </a:r>
          </a:p>
          <a:p>
            <a:pPr marL="0" indent="0">
              <a:buNone/>
            </a:pPr>
            <a:r>
              <a:rPr lang="en-US" sz="2800" dirty="0"/>
              <a:t>5 “If a man causes a field or vineyard to be grazed over, or lets his beast loose and it feeds in another man's field, he shall make restitution from the best in his own field and in his own vineyard.</a:t>
            </a:r>
          </a:p>
        </p:txBody>
      </p:sp>
    </p:spTree>
    <p:extLst>
      <p:ext uri="{BB962C8B-B14F-4D97-AF65-F5344CB8AC3E}">
        <p14:creationId xmlns:p14="http://schemas.microsoft.com/office/powerpoint/2010/main" val="163317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800EF4F-8900-6448-AC5D-95BA83701EEC}"/>
              </a:ext>
            </a:extLst>
          </p:cNvPr>
          <p:cNvSpPr txBox="1"/>
          <p:nvPr/>
        </p:nvSpPr>
        <p:spPr>
          <a:xfrm>
            <a:off x="1507093" y="775752"/>
            <a:ext cx="2428875" cy="646331"/>
          </a:xfrm>
          <a:prstGeom prst="rect">
            <a:avLst/>
          </a:prstGeom>
          <a:noFill/>
        </p:spPr>
        <p:txBody>
          <a:bodyPr wrap="square" rtlCol="0">
            <a:spAutoFit/>
          </a:bodyPr>
          <a:lstStyle/>
          <a:p>
            <a:r>
              <a:rPr lang="en-MY" dirty="0"/>
              <a:t>Sony president and CEO </a:t>
            </a:r>
            <a:r>
              <a:rPr lang="en-MY" dirty="0" err="1"/>
              <a:t>Kenichiro</a:t>
            </a:r>
            <a:r>
              <a:rPr lang="en-MY" dirty="0"/>
              <a:t> Yoshida</a:t>
            </a:r>
            <a:endParaRPr lang="en-US" dirty="0"/>
          </a:p>
        </p:txBody>
      </p:sp>
      <p:sp>
        <p:nvSpPr>
          <p:cNvPr id="6" name="TextBox 5">
            <a:extLst>
              <a:ext uri="{FF2B5EF4-FFF2-40B4-BE49-F238E27FC236}">
                <a16:creationId xmlns:a16="http://schemas.microsoft.com/office/drawing/2014/main" id="{331F6135-ABC4-7F44-90EB-60831DE07F71}"/>
              </a:ext>
            </a:extLst>
          </p:cNvPr>
          <p:cNvSpPr txBox="1"/>
          <p:nvPr/>
        </p:nvSpPr>
        <p:spPr>
          <a:xfrm>
            <a:off x="4314825" y="853652"/>
            <a:ext cx="2924840" cy="369332"/>
          </a:xfrm>
          <a:prstGeom prst="rect">
            <a:avLst/>
          </a:prstGeom>
          <a:noFill/>
        </p:spPr>
        <p:txBody>
          <a:bodyPr wrap="none" rtlCol="0">
            <a:spAutoFit/>
          </a:bodyPr>
          <a:lstStyle/>
          <a:p>
            <a:r>
              <a:rPr lang="en-MY" dirty="0"/>
              <a:t>Microsoft CEO Satya Nadella</a:t>
            </a:r>
            <a:endParaRPr lang="en-US" dirty="0"/>
          </a:p>
        </p:txBody>
      </p:sp>
      <p:sp>
        <p:nvSpPr>
          <p:cNvPr id="8" name="TextBox 7">
            <a:extLst>
              <a:ext uri="{FF2B5EF4-FFF2-40B4-BE49-F238E27FC236}">
                <a16:creationId xmlns:a16="http://schemas.microsoft.com/office/drawing/2014/main" id="{9BA39367-B123-F343-8271-7D96ABCB4186}"/>
              </a:ext>
            </a:extLst>
          </p:cNvPr>
          <p:cNvSpPr txBox="1"/>
          <p:nvPr/>
        </p:nvSpPr>
        <p:spPr>
          <a:xfrm>
            <a:off x="1507093" y="2674947"/>
            <a:ext cx="7136845" cy="1508105"/>
          </a:xfrm>
          <a:prstGeom prst="rect">
            <a:avLst/>
          </a:prstGeom>
          <a:solidFill>
            <a:schemeClr val="bg1"/>
          </a:solidFill>
        </p:spPr>
        <p:txBody>
          <a:bodyPr wrap="square" rtlCol="0">
            <a:spAutoFit/>
          </a:bodyPr>
          <a:lstStyle/>
          <a:p>
            <a:r>
              <a:rPr lang="en-MY" dirty="0"/>
              <a:t>The Telegraph 17 May 2019</a:t>
            </a:r>
          </a:p>
          <a:p>
            <a:r>
              <a:rPr lang="en-MY" sz="2800" dirty="0"/>
              <a:t>Once ferocious rivals Sony and Microsoft are teaming up - and that's bad news for Google</a:t>
            </a:r>
          </a:p>
          <a:p>
            <a:endParaRPr lang="en-US" dirty="0"/>
          </a:p>
        </p:txBody>
      </p:sp>
      <p:sp>
        <p:nvSpPr>
          <p:cNvPr id="10" name="TextBox 9">
            <a:extLst>
              <a:ext uri="{FF2B5EF4-FFF2-40B4-BE49-F238E27FC236}">
                <a16:creationId xmlns:a16="http://schemas.microsoft.com/office/drawing/2014/main" id="{D9DD16BB-FD74-A141-85BC-B3FB87F883C1}"/>
              </a:ext>
            </a:extLst>
          </p:cNvPr>
          <p:cNvSpPr txBox="1"/>
          <p:nvPr/>
        </p:nvSpPr>
        <p:spPr>
          <a:xfrm>
            <a:off x="1507093" y="4554070"/>
            <a:ext cx="7665483" cy="1200329"/>
          </a:xfrm>
          <a:prstGeom prst="rect">
            <a:avLst/>
          </a:prstGeom>
          <a:solidFill>
            <a:schemeClr val="bg1"/>
          </a:solidFill>
        </p:spPr>
        <p:txBody>
          <a:bodyPr wrap="square" rtlCol="0">
            <a:spAutoFit/>
          </a:bodyPr>
          <a:lstStyle/>
          <a:p>
            <a:r>
              <a:rPr lang="en-MY" dirty="0"/>
              <a:t>“Right relationship” is typified in being a blessing to the other. We are to be a blessing by enabling human and non-human creation to become everything God created them to be. People are to be equipped to use their gifts for service and the rest of creation is to be brought to its full fruition.</a:t>
            </a:r>
            <a:endParaRPr lang="en-US" dirty="0"/>
          </a:p>
        </p:txBody>
      </p:sp>
    </p:spTree>
    <p:extLst>
      <p:ext uri="{BB962C8B-B14F-4D97-AF65-F5344CB8AC3E}">
        <p14:creationId xmlns:p14="http://schemas.microsoft.com/office/powerpoint/2010/main" val="277955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1F67-6676-B741-9F20-89801AE00961}"/>
              </a:ext>
            </a:extLst>
          </p:cNvPr>
          <p:cNvSpPr>
            <a:spLocks noGrp="1"/>
          </p:cNvSpPr>
          <p:nvPr>
            <p:ph type="title"/>
          </p:nvPr>
        </p:nvSpPr>
        <p:spPr/>
        <p:txBody>
          <a:bodyPr/>
          <a:lstStyle/>
          <a:p>
            <a:r>
              <a:rPr lang="en-US" dirty="0"/>
              <a:t>No shalom without righteousness</a:t>
            </a:r>
          </a:p>
        </p:txBody>
      </p:sp>
      <p:sp>
        <p:nvSpPr>
          <p:cNvPr id="3" name="Content Placeholder 2">
            <a:extLst>
              <a:ext uri="{FF2B5EF4-FFF2-40B4-BE49-F238E27FC236}">
                <a16:creationId xmlns:a16="http://schemas.microsoft.com/office/drawing/2014/main" id="{6035D1BA-7820-2E4D-B204-DBDB951310DD}"/>
              </a:ext>
            </a:extLst>
          </p:cNvPr>
          <p:cNvSpPr>
            <a:spLocks noGrp="1"/>
          </p:cNvSpPr>
          <p:nvPr>
            <p:ph idx="1"/>
          </p:nvPr>
        </p:nvSpPr>
        <p:spPr>
          <a:xfrm>
            <a:off x="1778328" y="4005037"/>
            <a:ext cx="8949776" cy="1496566"/>
          </a:xfrm>
        </p:spPr>
        <p:txBody>
          <a:bodyPr>
            <a:normAutofit lnSpcReduction="10000"/>
          </a:bodyPr>
          <a:lstStyle/>
          <a:p>
            <a:pPr marL="0" indent="0">
              <a:buNone/>
            </a:pPr>
            <a:r>
              <a:rPr lang="en-US" dirty="0"/>
              <a:t>Isaiah 2:4 (ESV) He shall judge between the nations, and shall decide disputes for many peoples; and they shall beat their swords into plowshares and their spears into pruning hooks; nation shall not lift up sword against nation, neither shall they learn war anymore.</a:t>
            </a:r>
          </a:p>
        </p:txBody>
      </p:sp>
      <p:sp>
        <p:nvSpPr>
          <p:cNvPr id="4" name="Left-right Arrow 3">
            <a:extLst>
              <a:ext uri="{FF2B5EF4-FFF2-40B4-BE49-F238E27FC236}">
                <a16:creationId xmlns:a16="http://schemas.microsoft.com/office/drawing/2014/main" id="{967DF98C-9812-8946-AE1A-07EC0606E7BB}"/>
              </a:ext>
            </a:extLst>
          </p:cNvPr>
          <p:cNvSpPr/>
          <p:nvPr/>
        </p:nvSpPr>
        <p:spPr>
          <a:xfrm>
            <a:off x="4946118" y="2128838"/>
            <a:ext cx="2486025" cy="13001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B81BE8-883D-5947-BA40-38D8ADE74749}"/>
              </a:ext>
            </a:extLst>
          </p:cNvPr>
          <p:cNvSpPr txBox="1"/>
          <p:nvPr/>
        </p:nvSpPr>
        <p:spPr>
          <a:xfrm>
            <a:off x="1451579" y="2424976"/>
            <a:ext cx="3132589" cy="707886"/>
          </a:xfrm>
          <a:prstGeom prst="rect">
            <a:avLst/>
          </a:prstGeom>
          <a:noFill/>
        </p:spPr>
        <p:txBody>
          <a:bodyPr wrap="none" rtlCol="0">
            <a:spAutoFit/>
          </a:bodyPr>
          <a:lstStyle/>
          <a:p>
            <a:r>
              <a:rPr lang="en-US" sz="4000" dirty="0"/>
              <a:t>Righteousness</a:t>
            </a:r>
          </a:p>
        </p:txBody>
      </p:sp>
      <p:sp>
        <p:nvSpPr>
          <p:cNvPr id="6" name="TextBox 5">
            <a:extLst>
              <a:ext uri="{FF2B5EF4-FFF2-40B4-BE49-F238E27FC236}">
                <a16:creationId xmlns:a16="http://schemas.microsoft.com/office/drawing/2014/main" id="{1232E734-1B16-ED43-97DC-D83FD08CA34D}"/>
              </a:ext>
            </a:extLst>
          </p:cNvPr>
          <p:cNvSpPr txBox="1"/>
          <p:nvPr/>
        </p:nvSpPr>
        <p:spPr>
          <a:xfrm>
            <a:off x="8034491" y="2424976"/>
            <a:ext cx="1688283" cy="707886"/>
          </a:xfrm>
          <a:prstGeom prst="rect">
            <a:avLst/>
          </a:prstGeom>
          <a:noFill/>
        </p:spPr>
        <p:txBody>
          <a:bodyPr wrap="none" rtlCol="0">
            <a:spAutoFit/>
          </a:bodyPr>
          <a:lstStyle/>
          <a:p>
            <a:r>
              <a:rPr lang="en-US" sz="4000" dirty="0"/>
              <a:t>Shalom</a:t>
            </a:r>
          </a:p>
        </p:txBody>
      </p:sp>
    </p:spTree>
    <p:extLst>
      <p:ext uri="{BB962C8B-B14F-4D97-AF65-F5344CB8AC3E}">
        <p14:creationId xmlns:p14="http://schemas.microsoft.com/office/powerpoint/2010/main" val="25755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1F67-6676-B741-9F20-89801AE00961}"/>
              </a:ext>
            </a:extLst>
          </p:cNvPr>
          <p:cNvSpPr>
            <a:spLocks noGrp="1"/>
          </p:cNvSpPr>
          <p:nvPr>
            <p:ph type="title"/>
          </p:nvPr>
        </p:nvSpPr>
        <p:spPr/>
        <p:txBody>
          <a:bodyPr/>
          <a:lstStyle/>
          <a:p>
            <a:r>
              <a:rPr lang="en-US" dirty="0"/>
              <a:t>No shalom without righteousness</a:t>
            </a:r>
          </a:p>
        </p:txBody>
      </p:sp>
      <p:sp>
        <p:nvSpPr>
          <p:cNvPr id="3" name="Content Placeholder 2">
            <a:extLst>
              <a:ext uri="{FF2B5EF4-FFF2-40B4-BE49-F238E27FC236}">
                <a16:creationId xmlns:a16="http://schemas.microsoft.com/office/drawing/2014/main" id="{6035D1BA-7820-2E4D-B204-DBDB951310DD}"/>
              </a:ext>
            </a:extLst>
          </p:cNvPr>
          <p:cNvSpPr>
            <a:spLocks noGrp="1"/>
          </p:cNvSpPr>
          <p:nvPr>
            <p:ph idx="1"/>
          </p:nvPr>
        </p:nvSpPr>
        <p:spPr>
          <a:xfrm>
            <a:off x="1778328" y="4005037"/>
            <a:ext cx="8949776" cy="1496566"/>
          </a:xfrm>
        </p:spPr>
        <p:txBody>
          <a:bodyPr>
            <a:normAutofit/>
          </a:bodyPr>
          <a:lstStyle/>
          <a:p>
            <a:pPr marL="0" indent="0">
              <a:buNone/>
            </a:pPr>
            <a:r>
              <a:rPr lang="en-US" dirty="0"/>
              <a:t>Isaiah 32:16-18 (ESV) Then justice will dwell in the wilderness, and righteousness abide in the fruitful field. 17 And the </a:t>
            </a:r>
            <a:r>
              <a:rPr lang="en-US" b="1" u="sng" dirty="0"/>
              <a:t>effect of righteousness will be peace, </a:t>
            </a:r>
            <a:r>
              <a:rPr lang="en-US" dirty="0"/>
              <a:t>and the result of righteousness, quietness and trust forever. </a:t>
            </a:r>
          </a:p>
        </p:txBody>
      </p:sp>
      <p:sp>
        <p:nvSpPr>
          <p:cNvPr id="4" name="Left-right Arrow 3">
            <a:extLst>
              <a:ext uri="{FF2B5EF4-FFF2-40B4-BE49-F238E27FC236}">
                <a16:creationId xmlns:a16="http://schemas.microsoft.com/office/drawing/2014/main" id="{967DF98C-9812-8946-AE1A-07EC0606E7BB}"/>
              </a:ext>
            </a:extLst>
          </p:cNvPr>
          <p:cNvSpPr/>
          <p:nvPr/>
        </p:nvSpPr>
        <p:spPr>
          <a:xfrm>
            <a:off x="4946118" y="2128838"/>
            <a:ext cx="2486025" cy="13001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B81BE8-883D-5947-BA40-38D8ADE74749}"/>
              </a:ext>
            </a:extLst>
          </p:cNvPr>
          <p:cNvSpPr txBox="1"/>
          <p:nvPr/>
        </p:nvSpPr>
        <p:spPr>
          <a:xfrm>
            <a:off x="1451579" y="2424976"/>
            <a:ext cx="3132589" cy="707886"/>
          </a:xfrm>
          <a:prstGeom prst="rect">
            <a:avLst/>
          </a:prstGeom>
          <a:noFill/>
        </p:spPr>
        <p:txBody>
          <a:bodyPr wrap="none" rtlCol="0">
            <a:spAutoFit/>
          </a:bodyPr>
          <a:lstStyle/>
          <a:p>
            <a:r>
              <a:rPr lang="en-US" sz="4000" dirty="0"/>
              <a:t>Righteousness</a:t>
            </a:r>
          </a:p>
        </p:txBody>
      </p:sp>
      <p:sp>
        <p:nvSpPr>
          <p:cNvPr id="6" name="TextBox 5">
            <a:extLst>
              <a:ext uri="{FF2B5EF4-FFF2-40B4-BE49-F238E27FC236}">
                <a16:creationId xmlns:a16="http://schemas.microsoft.com/office/drawing/2014/main" id="{1232E734-1B16-ED43-97DC-D83FD08CA34D}"/>
              </a:ext>
            </a:extLst>
          </p:cNvPr>
          <p:cNvSpPr txBox="1"/>
          <p:nvPr/>
        </p:nvSpPr>
        <p:spPr>
          <a:xfrm>
            <a:off x="8034491" y="2424976"/>
            <a:ext cx="1688283" cy="707886"/>
          </a:xfrm>
          <a:prstGeom prst="rect">
            <a:avLst/>
          </a:prstGeom>
          <a:noFill/>
        </p:spPr>
        <p:txBody>
          <a:bodyPr wrap="none" rtlCol="0">
            <a:spAutoFit/>
          </a:bodyPr>
          <a:lstStyle/>
          <a:p>
            <a:r>
              <a:rPr lang="en-US" sz="4000" dirty="0"/>
              <a:t>Shalom</a:t>
            </a:r>
          </a:p>
        </p:txBody>
      </p:sp>
    </p:spTree>
    <p:extLst>
      <p:ext uri="{BB962C8B-B14F-4D97-AF65-F5344CB8AC3E}">
        <p14:creationId xmlns:p14="http://schemas.microsoft.com/office/powerpoint/2010/main" val="304380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1F67-6676-B741-9F20-89801AE00961}"/>
              </a:ext>
            </a:extLst>
          </p:cNvPr>
          <p:cNvSpPr>
            <a:spLocks noGrp="1"/>
          </p:cNvSpPr>
          <p:nvPr>
            <p:ph type="title"/>
          </p:nvPr>
        </p:nvSpPr>
        <p:spPr>
          <a:xfrm>
            <a:off x="3548356" y="603042"/>
            <a:ext cx="9603275" cy="1049235"/>
          </a:xfrm>
        </p:spPr>
        <p:txBody>
          <a:bodyPr>
            <a:normAutofit/>
          </a:bodyPr>
          <a:lstStyle/>
          <a:p>
            <a:r>
              <a:rPr lang="en-US" sz="4800" dirty="0"/>
              <a:t>False  shalom</a:t>
            </a:r>
          </a:p>
        </p:txBody>
      </p:sp>
      <p:sp>
        <p:nvSpPr>
          <p:cNvPr id="5" name="TextBox 4">
            <a:extLst>
              <a:ext uri="{FF2B5EF4-FFF2-40B4-BE49-F238E27FC236}">
                <a16:creationId xmlns:a16="http://schemas.microsoft.com/office/drawing/2014/main" id="{69B81BE8-883D-5947-BA40-38D8ADE74749}"/>
              </a:ext>
            </a:extLst>
          </p:cNvPr>
          <p:cNvSpPr txBox="1"/>
          <p:nvPr/>
        </p:nvSpPr>
        <p:spPr>
          <a:xfrm>
            <a:off x="1451579" y="2424976"/>
            <a:ext cx="3132589" cy="707886"/>
          </a:xfrm>
          <a:prstGeom prst="rect">
            <a:avLst/>
          </a:prstGeom>
          <a:noFill/>
        </p:spPr>
        <p:txBody>
          <a:bodyPr wrap="none" rtlCol="0">
            <a:spAutoFit/>
          </a:bodyPr>
          <a:lstStyle/>
          <a:p>
            <a:r>
              <a:rPr lang="en-US" sz="4000" dirty="0"/>
              <a:t>Righteousness</a:t>
            </a:r>
          </a:p>
        </p:txBody>
      </p:sp>
      <p:sp>
        <p:nvSpPr>
          <p:cNvPr id="6" name="TextBox 5">
            <a:extLst>
              <a:ext uri="{FF2B5EF4-FFF2-40B4-BE49-F238E27FC236}">
                <a16:creationId xmlns:a16="http://schemas.microsoft.com/office/drawing/2014/main" id="{1232E734-1B16-ED43-97DC-D83FD08CA34D}"/>
              </a:ext>
            </a:extLst>
          </p:cNvPr>
          <p:cNvSpPr txBox="1"/>
          <p:nvPr/>
        </p:nvSpPr>
        <p:spPr>
          <a:xfrm>
            <a:off x="8034491" y="2424976"/>
            <a:ext cx="1688283" cy="707886"/>
          </a:xfrm>
          <a:prstGeom prst="rect">
            <a:avLst/>
          </a:prstGeom>
          <a:noFill/>
        </p:spPr>
        <p:txBody>
          <a:bodyPr wrap="none" rtlCol="0">
            <a:spAutoFit/>
          </a:bodyPr>
          <a:lstStyle/>
          <a:p>
            <a:r>
              <a:rPr lang="en-US" sz="4000" dirty="0"/>
              <a:t>Shalom</a:t>
            </a:r>
          </a:p>
        </p:txBody>
      </p:sp>
      <p:sp>
        <p:nvSpPr>
          <p:cNvPr id="7" name="Not Equal 6">
            <a:extLst>
              <a:ext uri="{FF2B5EF4-FFF2-40B4-BE49-F238E27FC236}">
                <a16:creationId xmlns:a16="http://schemas.microsoft.com/office/drawing/2014/main" id="{0BD586E0-E48B-584B-A1ED-A5A5D162F719}"/>
              </a:ext>
            </a:extLst>
          </p:cNvPr>
          <p:cNvSpPr/>
          <p:nvPr/>
        </p:nvSpPr>
        <p:spPr>
          <a:xfrm>
            <a:off x="4584168" y="1928813"/>
            <a:ext cx="3014662" cy="170021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a:extLst>
              <a:ext uri="{FF2B5EF4-FFF2-40B4-BE49-F238E27FC236}">
                <a16:creationId xmlns:a16="http://schemas.microsoft.com/office/drawing/2014/main" id="{8B8CAFE1-5B6E-954F-A38B-DC88A8DD4783}"/>
              </a:ext>
            </a:extLst>
          </p:cNvPr>
          <p:cNvSpPr txBox="1">
            <a:spLocks/>
          </p:cNvSpPr>
          <p:nvPr/>
        </p:nvSpPr>
        <p:spPr>
          <a:xfrm>
            <a:off x="1888100" y="3893303"/>
            <a:ext cx="8406797" cy="195028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dirty="0"/>
              <a:t>Jeremiah 6:13-14 (ESV) For from the least to the greatest of them, everyone is greedy for unjust gain; and from prophet to priest, everyone deals falsely. 14 They have healed the wound of my people lightly, saying, Peace, peace,’ when there is no peace.</a:t>
            </a:r>
          </a:p>
        </p:txBody>
      </p:sp>
    </p:spTree>
    <p:extLst>
      <p:ext uri="{BB962C8B-B14F-4D97-AF65-F5344CB8AC3E}">
        <p14:creationId xmlns:p14="http://schemas.microsoft.com/office/powerpoint/2010/main" val="1778640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64B3-F6D5-244F-9E3A-196D01A8FF70}"/>
              </a:ext>
            </a:extLst>
          </p:cNvPr>
          <p:cNvSpPr>
            <a:spLocks noGrp="1"/>
          </p:cNvSpPr>
          <p:nvPr>
            <p:ph type="title"/>
          </p:nvPr>
        </p:nvSpPr>
        <p:spPr/>
        <p:txBody>
          <a:bodyPr/>
          <a:lstStyle/>
          <a:p>
            <a:r>
              <a:rPr lang="en-US" dirty="0"/>
              <a:t>Leaders of umbrella movement-</a:t>
            </a:r>
            <a:r>
              <a:rPr lang="en-US" dirty="0" err="1"/>
              <a:t>christians</a:t>
            </a:r>
            <a:endParaRPr lang="en-US" dirty="0"/>
          </a:p>
        </p:txBody>
      </p:sp>
      <p:sp>
        <p:nvSpPr>
          <p:cNvPr id="8" name="TextBox 7">
            <a:extLst>
              <a:ext uri="{FF2B5EF4-FFF2-40B4-BE49-F238E27FC236}">
                <a16:creationId xmlns:a16="http://schemas.microsoft.com/office/drawing/2014/main" id="{B7254420-7C37-6949-9E7D-72243A7C414F}"/>
              </a:ext>
            </a:extLst>
          </p:cNvPr>
          <p:cNvSpPr txBox="1"/>
          <p:nvPr/>
        </p:nvSpPr>
        <p:spPr>
          <a:xfrm>
            <a:off x="1885949" y="2678111"/>
            <a:ext cx="3513206" cy="523220"/>
          </a:xfrm>
          <a:prstGeom prst="rect">
            <a:avLst/>
          </a:prstGeom>
          <a:noFill/>
        </p:spPr>
        <p:txBody>
          <a:bodyPr wrap="none" rtlCol="0">
            <a:spAutoFit/>
          </a:bodyPr>
          <a:lstStyle/>
          <a:p>
            <a:r>
              <a:rPr lang="en-MY" sz="2800" dirty="0"/>
              <a:t>Joshua Wong Chi-</a:t>
            </a:r>
            <a:r>
              <a:rPr lang="en-MY" sz="2800" dirty="0" err="1"/>
              <a:t>fung</a:t>
            </a:r>
            <a:r>
              <a:rPr lang="en-MY" sz="2800" dirty="0"/>
              <a:t>, </a:t>
            </a:r>
            <a:endParaRPr lang="en-US" sz="2800" dirty="0"/>
          </a:p>
        </p:txBody>
      </p:sp>
      <p:sp>
        <p:nvSpPr>
          <p:cNvPr id="9" name="TextBox 8">
            <a:extLst>
              <a:ext uri="{FF2B5EF4-FFF2-40B4-BE49-F238E27FC236}">
                <a16:creationId xmlns:a16="http://schemas.microsoft.com/office/drawing/2014/main" id="{F37C30EF-879E-214B-8191-1EB3EA65C7C8}"/>
              </a:ext>
            </a:extLst>
          </p:cNvPr>
          <p:cNvSpPr txBox="1"/>
          <p:nvPr/>
        </p:nvSpPr>
        <p:spPr>
          <a:xfrm>
            <a:off x="1885949" y="3746829"/>
            <a:ext cx="2792688" cy="523220"/>
          </a:xfrm>
          <a:prstGeom prst="rect">
            <a:avLst/>
          </a:prstGeom>
          <a:noFill/>
        </p:spPr>
        <p:txBody>
          <a:bodyPr wrap="none" rtlCol="0">
            <a:spAutoFit/>
          </a:bodyPr>
          <a:lstStyle/>
          <a:p>
            <a:r>
              <a:rPr lang="en-MY" sz="2800" dirty="0"/>
              <a:t>Benny Tai </a:t>
            </a:r>
            <a:r>
              <a:rPr lang="en-MY" sz="2800" dirty="0" err="1"/>
              <a:t>Yiu</a:t>
            </a:r>
            <a:r>
              <a:rPr lang="en-MY" sz="2800" dirty="0"/>
              <a:t>-ting </a:t>
            </a:r>
            <a:endParaRPr lang="en-US" sz="2800" dirty="0"/>
          </a:p>
        </p:txBody>
      </p:sp>
      <p:sp>
        <p:nvSpPr>
          <p:cNvPr id="10" name="TextBox 9">
            <a:extLst>
              <a:ext uri="{FF2B5EF4-FFF2-40B4-BE49-F238E27FC236}">
                <a16:creationId xmlns:a16="http://schemas.microsoft.com/office/drawing/2014/main" id="{8B33D56F-9685-2445-8874-1CB3D24041BE}"/>
              </a:ext>
            </a:extLst>
          </p:cNvPr>
          <p:cNvSpPr txBox="1"/>
          <p:nvPr/>
        </p:nvSpPr>
        <p:spPr>
          <a:xfrm>
            <a:off x="6363394" y="3776389"/>
            <a:ext cx="2271776" cy="523220"/>
          </a:xfrm>
          <a:prstGeom prst="rect">
            <a:avLst/>
          </a:prstGeom>
          <a:noFill/>
        </p:spPr>
        <p:txBody>
          <a:bodyPr wrap="none" rtlCol="0">
            <a:spAutoFit/>
          </a:bodyPr>
          <a:lstStyle/>
          <a:p>
            <a:r>
              <a:rPr lang="en-MY" sz="2800" dirty="0"/>
              <a:t>Chan Kin-man</a:t>
            </a:r>
            <a:endParaRPr lang="en-US" sz="2800" dirty="0"/>
          </a:p>
        </p:txBody>
      </p:sp>
      <p:sp>
        <p:nvSpPr>
          <p:cNvPr id="11" name="TextBox 10">
            <a:extLst>
              <a:ext uri="{FF2B5EF4-FFF2-40B4-BE49-F238E27FC236}">
                <a16:creationId xmlns:a16="http://schemas.microsoft.com/office/drawing/2014/main" id="{13DC8E8D-06AA-6443-B738-FE3CB95CE786}"/>
              </a:ext>
            </a:extLst>
          </p:cNvPr>
          <p:cNvSpPr txBox="1"/>
          <p:nvPr/>
        </p:nvSpPr>
        <p:spPr>
          <a:xfrm>
            <a:off x="6363394" y="2578153"/>
            <a:ext cx="2543389" cy="523220"/>
          </a:xfrm>
          <a:prstGeom prst="rect">
            <a:avLst/>
          </a:prstGeom>
          <a:noFill/>
        </p:spPr>
        <p:txBody>
          <a:bodyPr wrap="none" rtlCol="0">
            <a:spAutoFit/>
          </a:bodyPr>
          <a:lstStyle/>
          <a:p>
            <a:r>
              <a:rPr lang="en-MY" sz="2800" dirty="0"/>
              <a:t>Ps Chu </a:t>
            </a:r>
            <a:r>
              <a:rPr lang="en-MY" sz="2800" dirty="0" err="1"/>
              <a:t>Yiu-ming</a:t>
            </a:r>
            <a:endParaRPr lang="en-US" sz="2800" dirty="0"/>
          </a:p>
        </p:txBody>
      </p:sp>
    </p:spTree>
    <p:extLst>
      <p:ext uri="{BB962C8B-B14F-4D97-AF65-F5344CB8AC3E}">
        <p14:creationId xmlns:p14="http://schemas.microsoft.com/office/powerpoint/2010/main" val="622752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7F18-BB0D-9F40-A84A-5654A46F5845}"/>
              </a:ext>
            </a:extLst>
          </p:cNvPr>
          <p:cNvSpPr>
            <a:spLocks noGrp="1"/>
          </p:cNvSpPr>
          <p:nvPr>
            <p:ph type="title"/>
          </p:nvPr>
        </p:nvSpPr>
        <p:spPr>
          <a:xfrm>
            <a:off x="1137146" y="448600"/>
            <a:ext cx="9603275" cy="1049235"/>
          </a:xfrm>
        </p:spPr>
        <p:txBody>
          <a:bodyPr/>
          <a:lstStyle/>
          <a:p>
            <a:r>
              <a:rPr lang="en-MY" dirty="0"/>
              <a:t>Reverend Yuen Tin-</a:t>
            </a:r>
            <a:r>
              <a:rPr lang="en-MY" dirty="0" err="1"/>
              <a:t>yau</a:t>
            </a:r>
            <a:r>
              <a:rPr lang="en-MY" dirty="0"/>
              <a:t>,</a:t>
            </a:r>
            <a:endParaRPr lang="en-US" dirty="0"/>
          </a:p>
        </p:txBody>
      </p:sp>
      <p:sp>
        <p:nvSpPr>
          <p:cNvPr id="3" name="Content Placeholder 2">
            <a:extLst>
              <a:ext uri="{FF2B5EF4-FFF2-40B4-BE49-F238E27FC236}">
                <a16:creationId xmlns:a16="http://schemas.microsoft.com/office/drawing/2014/main" id="{A8E2A2C8-D5F4-D640-BD65-E22EA15B30B2}"/>
              </a:ext>
            </a:extLst>
          </p:cNvPr>
          <p:cNvSpPr>
            <a:spLocks noGrp="1"/>
          </p:cNvSpPr>
          <p:nvPr>
            <p:ph idx="1"/>
          </p:nvPr>
        </p:nvSpPr>
        <p:spPr>
          <a:xfrm>
            <a:off x="1020159" y="2272907"/>
            <a:ext cx="9720262" cy="3450613"/>
          </a:xfrm>
        </p:spPr>
        <p:txBody>
          <a:bodyPr>
            <a:normAutofit/>
          </a:bodyPr>
          <a:lstStyle/>
          <a:p>
            <a:pPr marL="0" indent="0">
              <a:buNone/>
            </a:pPr>
            <a:r>
              <a:rPr lang="en-MY" sz="2400" i="1" dirty="0"/>
              <a:t>“Society has changed. People are getting richer and they don’t just want services. They want to build a fair and righteous society, and this is particularly what the young generation wants,”</a:t>
            </a:r>
          </a:p>
        </p:txBody>
      </p:sp>
      <p:sp>
        <p:nvSpPr>
          <p:cNvPr id="5" name="TextBox 4">
            <a:extLst>
              <a:ext uri="{FF2B5EF4-FFF2-40B4-BE49-F238E27FC236}">
                <a16:creationId xmlns:a16="http://schemas.microsoft.com/office/drawing/2014/main" id="{C28A93B2-299D-8541-A5BD-D8DA65FEABFD}"/>
              </a:ext>
            </a:extLst>
          </p:cNvPr>
          <p:cNvSpPr txBox="1"/>
          <p:nvPr/>
        </p:nvSpPr>
        <p:spPr>
          <a:xfrm>
            <a:off x="1137146" y="973217"/>
            <a:ext cx="5472112" cy="646331"/>
          </a:xfrm>
          <a:prstGeom prst="rect">
            <a:avLst/>
          </a:prstGeom>
          <a:noFill/>
        </p:spPr>
        <p:txBody>
          <a:bodyPr wrap="square" rtlCol="0">
            <a:spAutoFit/>
          </a:bodyPr>
          <a:lstStyle/>
          <a:p>
            <a:r>
              <a:rPr lang="en-MY" dirty="0"/>
              <a:t>Former president of  HK Methodist Church and former chairman of the Hong Kong Christian Council.</a:t>
            </a:r>
            <a:endParaRPr lang="en-US" dirty="0"/>
          </a:p>
        </p:txBody>
      </p:sp>
    </p:spTree>
    <p:extLst>
      <p:ext uri="{BB962C8B-B14F-4D97-AF65-F5344CB8AC3E}">
        <p14:creationId xmlns:p14="http://schemas.microsoft.com/office/powerpoint/2010/main" val="330596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E866-A47F-784A-8CAD-7103430D4C21}"/>
              </a:ext>
            </a:extLst>
          </p:cNvPr>
          <p:cNvSpPr>
            <a:spLocks noGrp="1"/>
          </p:cNvSpPr>
          <p:nvPr>
            <p:ph type="title"/>
          </p:nvPr>
        </p:nvSpPr>
        <p:spPr>
          <a:xfrm>
            <a:off x="1294362" y="518769"/>
            <a:ext cx="9603275" cy="1049235"/>
          </a:xfrm>
        </p:spPr>
        <p:txBody>
          <a:bodyPr/>
          <a:lstStyle/>
          <a:p>
            <a:r>
              <a:rPr lang="en-MY" dirty="0"/>
              <a:t>Reverend Lo Hing Choi</a:t>
            </a:r>
            <a:endParaRPr lang="en-US" dirty="0"/>
          </a:p>
        </p:txBody>
      </p:sp>
      <p:sp>
        <p:nvSpPr>
          <p:cNvPr id="3" name="Content Placeholder 2">
            <a:extLst>
              <a:ext uri="{FF2B5EF4-FFF2-40B4-BE49-F238E27FC236}">
                <a16:creationId xmlns:a16="http://schemas.microsoft.com/office/drawing/2014/main" id="{11A050D7-6799-4345-A912-6DEB5B031595}"/>
              </a:ext>
            </a:extLst>
          </p:cNvPr>
          <p:cNvSpPr>
            <a:spLocks noGrp="1"/>
          </p:cNvSpPr>
          <p:nvPr>
            <p:ph idx="1"/>
          </p:nvPr>
        </p:nvSpPr>
        <p:spPr>
          <a:xfrm>
            <a:off x="1294362" y="2015732"/>
            <a:ext cx="9760492" cy="3450613"/>
          </a:xfrm>
        </p:spPr>
        <p:txBody>
          <a:bodyPr/>
          <a:lstStyle/>
          <a:p>
            <a:pPr marL="0" indent="0" fontAlgn="base">
              <a:buNone/>
            </a:pPr>
            <a:r>
              <a:rPr lang="en-MY" dirty="0"/>
              <a:t>“Many people said, ‘Why don’t you condemn the young people also?’ My answer is, let’s first set up an independent commission to find out the causes of their actions,” he says.</a:t>
            </a:r>
          </a:p>
          <a:p>
            <a:pPr marL="0" indent="0" fontAlgn="base">
              <a:buNone/>
            </a:pPr>
            <a:r>
              <a:rPr lang="en-MY" dirty="0"/>
              <a:t>“We have to </a:t>
            </a:r>
            <a:r>
              <a:rPr lang="en-MY" b="1" u="sng" dirty="0"/>
              <a:t>understand the reasons</a:t>
            </a:r>
            <a:r>
              <a:rPr lang="en-MY" dirty="0"/>
              <a:t>. Just saying they are wrong will not solve the problem. It does not mean we are encouraging them to use violence.”</a:t>
            </a:r>
          </a:p>
        </p:txBody>
      </p:sp>
      <p:sp>
        <p:nvSpPr>
          <p:cNvPr id="5" name="TextBox 4">
            <a:extLst>
              <a:ext uri="{FF2B5EF4-FFF2-40B4-BE49-F238E27FC236}">
                <a16:creationId xmlns:a16="http://schemas.microsoft.com/office/drawing/2014/main" id="{0CF815EA-F72C-8344-855F-25AE9BAF671B}"/>
              </a:ext>
            </a:extLst>
          </p:cNvPr>
          <p:cNvSpPr txBox="1"/>
          <p:nvPr/>
        </p:nvSpPr>
        <p:spPr>
          <a:xfrm>
            <a:off x="1451524" y="1043386"/>
            <a:ext cx="3914341" cy="369332"/>
          </a:xfrm>
          <a:prstGeom prst="rect">
            <a:avLst/>
          </a:prstGeom>
          <a:noFill/>
        </p:spPr>
        <p:txBody>
          <a:bodyPr wrap="none" rtlCol="0">
            <a:spAutoFit/>
          </a:bodyPr>
          <a:lstStyle/>
          <a:p>
            <a:r>
              <a:rPr lang="en-MY" dirty="0"/>
              <a:t>President of the HK Baptist Convention</a:t>
            </a:r>
            <a:endParaRPr lang="en-US" dirty="0"/>
          </a:p>
        </p:txBody>
      </p:sp>
    </p:spTree>
    <p:extLst>
      <p:ext uri="{BB962C8B-B14F-4D97-AF65-F5344CB8AC3E}">
        <p14:creationId xmlns:p14="http://schemas.microsoft.com/office/powerpoint/2010/main" val="418566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6721-D3B7-A049-B92A-9F21883930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CCF927-6B54-B54B-BB2C-358BE1A6C24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531B256-6453-AF46-BA33-929168E95103}"/>
              </a:ext>
            </a:extLst>
          </p:cNvPr>
          <p:cNvPicPr>
            <a:picLocks noChangeAspect="1"/>
          </p:cNvPicPr>
          <p:nvPr/>
        </p:nvPicPr>
        <p:blipFill>
          <a:blip r:embed="rId3"/>
          <a:stretch>
            <a:fillRect/>
          </a:stretch>
        </p:blipFill>
        <p:spPr>
          <a:xfrm>
            <a:off x="13438" y="-1"/>
            <a:ext cx="12178562" cy="6865575"/>
          </a:xfrm>
          <a:prstGeom prst="rect">
            <a:avLst/>
          </a:prstGeom>
        </p:spPr>
      </p:pic>
    </p:spTree>
    <p:extLst>
      <p:ext uri="{BB962C8B-B14F-4D97-AF65-F5344CB8AC3E}">
        <p14:creationId xmlns:p14="http://schemas.microsoft.com/office/powerpoint/2010/main" val="169846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1186-E722-A54B-BA73-4DD12E25A89F}"/>
              </a:ext>
            </a:extLst>
          </p:cNvPr>
          <p:cNvSpPr>
            <a:spLocks noGrp="1"/>
          </p:cNvSpPr>
          <p:nvPr>
            <p:ph type="title"/>
          </p:nvPr>
        </p:nvSpPr>
        <p:spPr/>
        <p:txBody>
          <a:bodyPr/>
          <a:lstStyle/>
          <a:p>
            <a:r>
              <a:rPr lang="en-US" dirty="0"/>
              <a:t>The advent of heavenly peace</a:t>
            </a:r>
            <a:br>
              <a:rPr lang="en-US" dirty="0"/>
            </a:br>
            <a:r>
              <a:rPr lang="en-US" dirty="0"/>
              <a:t>Isaiah 2</a:t>
            </a:r>
          </a:p>
        </p:txBody>
      </p:sp>
      <p:sp>
        <p:nvSpPr>
          <p:cNvPr id="3" name="Content Placeholder 2">
            <a:extLst>
              <a:ext uri="{FF2B5EF4-FFF2-40B4-BE49-F238E27FC236}">
                <a16:creationId xmlns:a16="http://schemas.microsoft.com/office/drawing/2014/main" id="{1705BBF4-A159-1746-A67C-7CC5538CBA5B}"/>
              </a:ext>
            </a:extLst>
          </p:cNvPr>
          <p:cNvSpPr>
            <a:spLocks noGrp="1"/>
          </p:cNvSpPr>
          <p:nvPr>
            <p:ph idx="1"/>
          </p:nvPr>
        </p:nvSpPr>
        <p:spPr>
          <a:xfrm>
            <a:off x="1451579" y="1703693"/>
            <a:ext cx="9603275" cy="3450613"/>
          </a:xfrm>
        </p:spPr>
        <p:txBody>
          <a:bodyPr>
            <a:normAutofit/>
          </a:bodyPr>
          <a:lstStyle/>
          <a:p>
            <a:pPr marL="457200" indent="-457200">
              <a:buFont typeface="+mj-lt"/>
              <a:buAutoNum type="arabicPeriod"/>
            </a:pPr>
            <a:endParaRPr lang="en-US" sz="2800" dirty="0"/>
          </a:p>
          <a:p>
            <a:pPr marL="457200" indent="-457200">
              <a:buFont typeface="+mj-lt"/>
              <a:buAutoNum type="arabicPeriod"/>
            </a:pPr>
            <a:r>
              <a:rPr lang="en-US" sz="2800" dirty="0"/>
              <a:t>Shalom is God’s vision for us (2:1-5 </a:t>
            </a:r>
          </a:p>
          <a:p>
            <a:pPr marL="457200" indent="-457200">
              <a:buFont typeface="+mj-lt"/>
              <a:buAutoNum type="arabicPeriod"/>
            </a:pPr>
            <a:r>
              <a:rPr lang="en-US" sz="2800" dirty="0"/>
              <a:t>Idolatry disrupts shalom (2:6-9)</a:t>
            </a:r>
          </a:p>
          <a:p>
            <a:pPr marL="457200" indent="-457200">
              <a:buFont typeface="+mj-lt"/>
              <a:buAutoNum type="arabicPeriod"/>
            </a:pPr>
            <a:r>
              <a:rPr lang="en-US" sz="2800" dirty="0"/>
              <a:t>Consequences of the loss of shalom (2:10-21)</a:t>
            </a:r>
          </a:p>
          <a:p>
            <a:pPr marL="457200" indent="-457200">
              <a:buFont typeface="+mj-lt"/>
              <a:buAutoNum type="arabicPeriod"/>
            </a:pPr>
            <a:r>
              <a:rPr lang="en-US" sz="2800" dirty="0"/>
              <a:t>The Challenge to Shalom: Stop and Come (2:22,5)</a:t>
            </a:r>
          </a:p>
        </p:txBody>
      </p:sp>
    </p:spTree>
    <p:extLst>
      <p:ext uri="{BB962C8B-B14F-4D97-AF65-F5344CB8AC3E}">
        <p14:creationId xmlns:p14="http://schemas.microsoft.com/office/powerpoint/2010/main" val="2965255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7EE6-B20B-3845-9737-2053FF9865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779C0A-3F35-2141-8AA4-EA9C2293BCBC}"/>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90B24426-2F62-BA46-A22F-A0E2D7D53349}"/>
              </a:ext>
            </a:extLst>
          </p:cNvPr>
          <p:cNvSpPr/>
          <p:nvPr/>
        </p:nvSpPr>
        <p:spPr>
          <a:xfrm>
            <a:off x="6507364" y="2822586"/>
            <a:ext cx="2500313"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Programmed Route Control system) </a:t>
            </a:r>
          </a:p>
        </p:txBody>
      </p:sp>
      <p:sp>
        <p:nvSpPr>
          <p:cNvPr id="5" name="Rectangle 4">
            <a:extLst>
              <a:ext uri="{FF2B5EF4-FFF2-40B4-BE49-F238E27FC236}">
                <a16:creationId xmlns:a16="http://schemas.microsoft.com/office/drawing/2014/main" id="{E99988A4-7DD4-B74A-9AD7-9F84BF8F6704}"/>
              </a:ext>
            </a:extLst>
          </p:cNvPr>
          <p:cNvSpPr/>
          <p:nvPr/>
        </p:nvSpPr>
        <p:spPr>
          <a:xfrm>
            <a:off x="744295" y="2848203"/>
            <a:ext cx="2500313"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MY" dirty="0">
                <a:solidFill>
                  <a:schemeClr val="bg1"/>
                </a:solidFill>
              </a:rPr>
              <a:t>Elaborate rescheduling </a:t>
            </a:r>
          </a:p>
        </p:txBody>
      </p:sp>
      <p:sp>
        <p:nvSpPr>
          <p:cNvPr id="6" name="Rectangle 5">
            <a:extLst>
              <a:ext uri="{FF2B5EF4-FFF2-40B4-BE49-F238E27FC236}">
                <a16:creationId xmlns:a16="http://schemas.microsoft.com/office/drawing/2014/main" id="{1EEBCC34-664E-3B42-A7AB-4940E012A594}"/>
              </a:ext>
            </a:extLst>
          </p:cNvPr>
          <p:cNvSpPr/>
          <p:nvPr/>
        </p:nvSpPr>
        <p:spPr>
          <a:xfrm>
            <a:off x="3625829" y="2824507"/>
            <a:ext cx="2500313"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MY" dirty="0">
                <a:solidFill>
                  <a:schemeClr val="bg1"/>
                </a:solidFill>
              </a:rPr>
              <a:t>Driver training</a:t>
            </a:r>
          </a:p>
        </p:txBody>
      </p:sp>
      <p:sp>
        <p:nvSpPr>
          <p:cNvPr id="7" name="TextBox 6">
            <a:extLst>
              <a:ext uri="{FF2B5EF4-FFF2-40B4-BE49-F238E27FC236}">
                <a16:creationId xmlns:a16="http://schemas.microsoft.com/office/drawing/2014/main" id="{EDCEE1EC-1819-284C-AA91-40C0A8247622}"/>
              </a:ext>
            </a:extLst>
          </p:cNvPr>
          <p:cNvSpPr txBox="1"/>
          <p:nvPr/>
        </p:nvSpPr>
        <p:spPr>
          <a:xfrm>
            <a:off x="1451579" y="4250343"/>
            <a:ext cx="9820124" cy="923330"/>
          </a:xfrm>
          <a:prstGeom prst="rect">
            <a:avLst/>
          </a:prstGeom>
          <a:noFill/>
        </p:spPr>
        <p:txBody>
          <a:bodyPr wrap="none" rtlCol="0">
            <a:spAutoFit/>
          </a:bodyPr>
          <a:lstStyle/>
          <a:p>
            <a:r>
              <a:rPr lang="en-MY" dirty="0"/>
              <a:t>Impossible for a driver to drive a Shinkansen train and a conventional railway line train on the same day</a:t>
            </a:r>
          </a:p>
          <a:p>
            <a:r>
              <a:rPr lang="en-MY" dirty="0"/>
              <a:t>Every train rightly related to each other </a:t>
            </a:r>
          </a:p>
          <a:p>
            <a:endParaRPr lang="en-US" dirty="0"/>
          </a:p>
        </p:txBody>
      </p:sp>
      <p:sp>
        <p:nvSpPr>
          <p:cNvPr id="8" name="Rectangle 7">
            <a:extLst>
              <a:ext uri="{FF2B5EF4-FFF2-40B4-BE49-F238E27FC236}">
                <a16:creationId xmlns:a16="http://schemas.microsoft.com/office/drawing/2014/main" id="{84EEBAC6-5433-E843-AB84-9A4121F5A838}"/>
              </a:ext>
            </a:extLst>
          </p:cNvPr>
          <p:cNvSpPr/>
          <p:nvPr/>
        </p:nvSpPr>
        <p:spPr>
          <a:xfrm>
            <a:off x="9261825" y="2812350"/>
            <a:ext cx="2500313"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Hardware maintenance and innovation</a:t>
            </a:r>
          </a:p>
        </p:txBody>
      </p:sp>
    </p:spTree>
    <p:extLst>
      <p:ext uri="{BB962C8B-B14F-4D97-AF65-F5344CB8AC3E}">
        <p14:creationId xmlns:p14="http://schemas.microsoft.com/office/powerpoint/2010/main" val="2850951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E0CD-CE68-A04E-9B66-362994F1A032}"/>
              </a:ext>
            </a:extLst>
          </p:cNvPr>
          <p:cNvSpPr>
            <a:spLocks noGrp="1"/>
          </p:cNvSpPr>
          <p:nvPr>
            <p:ph type="title"/>
          </p:nvPr>
        </p:nvSpPr>
        <p:spPr/>
        <p:txBody>
          <a:bodyPr/>
          <a:lstStyle/>
          <a:p>
            <a:r>
              <a:rPr lang="en-US" dirty="0"/>
              <a:t>Moral dimension of shalom</a:t>
            </a:r>
          </a:p>
        </p:txBody>
      </p:sp>
      <p:sp>
        <p:nvSpPr>
          <p:cNvPr id="3" name="Content Placeholder 2">
            <a:extLst>
              <a:ext uri="{FF2B5EF4-FFF2-40B4-BE49-F238E27FC236}">
                <a16:creationId xmlns:a16="http://schemas.microsoft.com/office/drawing/2014/main" id="{F6FADA45-F0B4-074B-9E4B-B909D22C89CF}"/>
              </a:ext>
            </a:extLst>
          </p:cNvPr>
          <p:cNvSpPr>
            <a:spLocks noGrp="1"/>
          </p:cNvSpPr>
          <p:nvPr>
            <p:ph idx="1"/>
          </p:nvPr>
        </p:nvSpPr>
        <p:spPr/>
        <p:txBody>
          <a:bodyPr/>
          <a:lstStyle/>
          <a:p>
            <a:r>
              <a:rPr lang="en-US" dirty="0"/>
              <a:t>Honesty</a:t>
            </a:r>
          </a:p>
          <a:p>
            <a:r>
              <a:rPr lang="en-US" dirty="0"/>
              <a:t>Integrity</a:t>
            </a:r>
          </a:p>
        </p:txBody>
      </p:sp>
    </p:spTree>
    <p:extLst>
      <p:ext uri="{BB962C8B-B14F-4D97-AF65-F5344CB8AC3E}">
        <p14:creationId xmlns:p14="http://schemas.microsoft.com/office/powerpoint/2010/main" val="1030711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B9730B0-75A3-4245-A1E9-FFED5988FD7D}"/>
              </a:ext>
            </a:extLst>
          </p:cNvPr>
          <p:cNvGraphicFramePr/>
          <p:nvPr/>
        </p:nvGraphicFramePr>
        <p:xfrm>
          <a:off x="3676650" y="257175"/>
          <a:ext cx="8515350" cy="550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9AC1764-FCE3-6645-AB4A-0E8678A7913D}"/>
              </a:ext>
            </a:extLst>
          </p:cNvPr>
          <p:cNvSpPr txBox="1"/>
          <p:nvPr/>
        </p:nvSpPr>
        <p:spPr>
          <a:xfrm>
            <a:off x="1600200" y="2500312"/>
            <a:ext cx="2209259" cy="707886"/>
          </a:xfrm>
          <a:prstGeom prst="rect">
            <a:avLst/>
          </a:prstGeom>
          <a:noFill/>
        </p:spPr>
        <p:txBody>
          <a:bodyPr wrap="none" rtlCol="0">
            <a:spAutoFit/>
          </a:bodyPr>
          <a:lstStyle/>
          <a:p>
            <a:r>
              <a:rPr lang="en-US" sz="4000" dirty="0"/>
              <a:t>SHALOM</a:t>
            </a:r>
          </a:p>
        </p:txBody>
      </p:sp>
    </p:spTree>
    <p:extLst>
      <p:ext uri="{BB962C8B-B14F-4D97-AF65-F5344CB8AC3E}">
        <p14:creationId xmlns:p14="http://schemas.microsoft.com/office/powerpoint/2010/main" val="2380740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725D7-CDFF-7444-ABE6-946310A74F55}"/>
              </a:ext>
            </a:extLst>
          </p:cNvPr>
          <p:cNvSpPr>
            <a:spLocks noGrp="1"/>
          </p:cNvSpPr>
          <p:nvPr>
            <p:ph idx="1"/>
          </p:nvPr>
        </p:nvSpPr>
        <p:spPr/>
        <p:txBody>
          <a:bodyPr/>
          <a:lstStyle/>
          <a:p>
            <a:r>
              <a:rPr lang="en-MY" dirty="0"/>
              <a:t>Here’s an illustration of shalom: If I threw a thousand threads onto the table they wouldn’t be a fabric. They’d just be threads laying on top of each other. Threads become a fabric when each one has been woven over, under, around, and through every other one. The more interdependent they are, the more beautiful they are. The more interwoven they are, the stronger and warmer they are. God made the world with billions of entities, but He didn’t make them to be an aggregation. Rather, He made them to be in a beautiful, harmonious, knitted, webbed, interdependent relationship with each other.</a:t>
            </a:r>
            <a:endParaRPr lang="en-US" dirty="0"/>
          </a:p>
          <a:p>
            <a:endParaRPr lang="en-US" dirty="0"/>
          </a:p>
        </p:txBody>
      </p:sp>
    </p:spTree>
    <p:extLst>
      <p:ext uri="{BB962C8B-B14F-4D97-AF65-F5344CB8AC3E}">
        <p14:creationId xmlns:p14="http://schemas.microsoft.com/office/powerpoint/2010/main" val="294972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A35C-95B1-DB49-98C6-EFB15BD8B7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7C3128-4196-694C-B4D6-DA61284273FE}"/>
              </a:ext>
            </a:extLst>
          </p:cNvPr>
          <p:cNvSpPr>
            <a:spLocks noGrp="1"/>
          </p:cNvSpPr>
          <p:nvPr>
            <p:ph idx="1"/>
          </p:nvPr>
        </p:nvSpPr>
        <p:spPr/>
        <p:txBody>
          <a:bodyPr>
            <a:normAutofit/>
          </a:bodyPr>
          <a:lstStyle/>
          <a:p>
            <a:pPr fontAlgn="base"/>
            <a:r>
              <a:rPr lang="en-MY" sz="2800" dirty="0"/>
              <a:t>God created all things to be in a beautiful, harmonious, interdependent, knitted, webbed relationship to one another. Just as rightly related physical elements form a cosmos or a tapestry, so rightly related human being form a community. This interwovenness is what the Bible calls shalom, or harmonious peace</a:t>
            </a:r>
            <a:endParaRPr lang="en-US" sz="2800" dirty="0"/>
          </a:p>
        </p:txBody>
      </p:sp>
    </p:spTree>
    <p:extLst>
      <p:ext uri="{BB962C8B-B14F-4D97-AF65-F5344CB8AC3E}">
        <p14:creationId xmlns:p14="http://schemas.microsoft.com/office/powerpoint/2010/main" val="2687243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506B1-2C02-9945-8DDE-CE37D05195BB}"/>
              </a:ext>
            </a:extLst>
          </p:cNvPr>
          <p:cNvSpPr>
            <a:spLocks noGrp="1"/>
          </p:cNvSpPr>
          <p:nvPr>
            <p:ph type="title"/>
          </p:nvPr>
        </p:nvSpPr>
        <p:spPr>
          <a:xfrm>
            <a:off x="1111338" y="1541050"/>
            <a:ext cx="10561549" cy="1887950"/>
          </a:xfrm>
        </p:spPr>
        <p:txBody>
          <a:bodyPr/>
          <a:lstStyle/>
          <a:p>
            <a:r>
              <a:rPr lang="en-US" dirty="0"/>
              <a:t>2. Idolatry disrupts shalom (2:6-9)</a:t>
            </a:r>
          </a:p>
        </p:txBody>
      </p:sp>
      <p:sp>
        <p:nvSpPr>
          <p:cNvPr id="5" name="Text Placeholder 4">
            <a:extLst>
              <a:ext uri="{FF2B5EF4-FFF2-40B4-BE49-F238E27FC236}">
                <a16:creationId xmlns:a16="http://schemas.microsoft.com/office/drawing/2014/main" id="{BD6610D1-658C-6646-AAD0-ADCC6D14B9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7277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E8C0-4479-D84E-B011-DF5D14E280D3}"/>
              </a:ext>
            </a:extLst>
          </p:cNvPr>
          <p:cNvSpPr>
            <a:spLocks noGrp="1"/>
          </p:cNvSpPr>
          <p:nvPr>
            <p:ph type="title"/>
          </p:nvPr>
        </p:nvSpPr>
        <p:spPr>
          <a:xfrm>
            <a:off x="2242691" y="656109"/>
            <a:ext cx="9603275" cy="1049235"/>
          </a:xfrm>
        </p:spPr>
        <p:txBody>
          <a:bodyPr>
            <a:normAutofit/>
          </a:bodyPr>
          <a:lstStyle/>
          <a:p>
            <a:r>
              <a:rPr lang="en-US" dirty="0"/>
              <a:t>Full of things empty of god</a:t>
            </a:r>
          </a:p>
        </p:txBody>
      </p:sp>
      <p:sp>
        <p:nvSpPr>
          <p:cNvPr id="3" name="Content Placeholder 2">
            <a:extLst>
              <a:ext uri="{FF2B5EF4-FFF2-40B4-BE49-F238E27FC236}">
                <a16:creationId xmlns:a16="http://schemas.microsoft.com/office/drawing/2014/main" id="{F6C804C8-C635-C643-B07D-F7FE7C99D085}"/>
              </a:ext>
            </a:extLst>
          </p:cNvPr>
          <p:cNvSpPr>
            <a:spLocks noGrp="1"/>
          </p:cNvSpPr>
          <p:nvPr>
            <p:ph idx="1"/>
          </p:nvPr>
        </p:nvSpPr>
        <p:spPr>
          <a:xfrm>
            <a:off x="498764" y="2761217"/>
            <a:ext cx="3379946" cy="3429104"/>
          </a:xfrm>
        </p:spPr>
        <p:txBody>
          <a:bodyPr>
            <a:normAutofit/>
          </a:bodyPr>
          <a:lstStyle/>
          <a:p>
            <a:pPr marL="0" indent="0">
              <a:buNone/>
            </a:pPr>
            <a:r>
              <a:rPr lang="en-US" dirty="0"/>
              <a:t>Isaiah 2:6 (ESV) For you have rejected your people, the house of Jacob, because they are full of things from the east and of fortune-tellers like the Philistines, and they strike hands with the children of foreigners.</a:t>
            </a:r>
          </a:p>
        </p:txBody>
      </p:sp>
      <p:sp>
        <p:nvSpPr>
          <p:cNvPr id="4" name="Content Placeholder 2">
            <a:extLst>
              <a:ext uri="{FF2B5EF4-FFF2-40B4-BE49-F238E27FC236}">
                <a16:creationId xmlns:a16="http://schemas.microsoft.com/office/drawing/2014/main" id="{0CB015DC-8409-3D4F-8CB4-E6B3731773AE}"/>
              </a:ext>
            </a:extLst>
          </p:cNvPr>
          <p:cNvSpPr txBox="1">
            <a:spLocks/>
          </p:cNvSpPr>
          <p:nvPr/>
        </p:nvSpPr>
        <p:spPr>
          <a:xfrm>
            <a:off x="4217276" y="2761217"/>
            <a:ext cx="2429409" cy="275226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Isaiah 2:7 (ESV) Their land is filled with silver and gold,</a:t>
            </a:r>
          </a:p>
          <a:p>
            <a:pPr marL="0" indent="0">
              <a:buNone/>
            </a:pPr>
            <a:r>
              <a:rPr lang="en-US" dirty="0"/>
              <a:t>and there is no end to their treasures;</a:t>
            </a:r>
          </a:p>
        </p:txBody>
      </p:sp>
      <p:sp>
        <p:nvSpPr>
          <p:cNvPr id="5" name="Content Placeholder 2">
            <a:extLst>
              <a:ext uri="{FF2B5EF4-FFF2-40B4-BE49-F238E27FC236}">
                <a16:creationId xmlns:a16="http://schemas.microsoft.com/office/drawing/2014/main" id="{B6A3ADAE-4670-0249-82A2-4067C2ED3DEF}"/>
              </a:ext>
            </a:extLst>
          </p:cNvPr>
          <p:cNvSpPr txBox="1">
            <a:spLocks/>
          </p:cNvSpPr>
          <p:nvPr/>
        </p:nvSpPr>
        <p:spPr>
          <a:xfrm>
            <a:off x="7131680" y="2651008"/>
            <a:ext cx="2116229" cy="310555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Isaiah 2:7b their land is filled with horses,</a:t>
            </a:r>
          </a:p>
          <a:p>
            <a:pPr marL="0" indent="0">
              <a:buNone/>
            </a:pPr>
            <a:r>
              <a:rPr lang="en-US" dirty="0"/>
              <a:t>and there is no end to their chariots.</a:t>
            </a:r>
          </a:p>
        </p:txBody>
      </p:sp>
      <p:sp>
        <p:nvSpPr>
          <p:cNvPr id="6" name="TextBox 5">
            <a:extLst>
              <a:ext uri="{FF2B5EF4-FFF2-40B4-BE49-F238E27FC236}">
                <a16:creationId xmlns:a16="http://schemas.microsoft.com/office/drawing/2014/main" id="{DB4B01F9-5AD7-3A4F-8E9C-544192FD71C7}"/>
              </a:ext>
            </a:extLst>
          </p:cNvPr>
          <p:cNvSpPr txBox="1"/>
          <p:nvPr/>
        </p:nvSpPr>
        <p:spPr>
          <a:xfrm>
            <a:off x="701286" y="1938857"/>
            <a:ext cx="2790060" cy="461665"/>
          </a:xfrm>
          <a:prstGeom prst="rect">
            <a:avLst/>
          </a:prstGeom>
          <a:noFill/>
        </p:spPr>
        <p:txBody>
          <a:bodyPr wrap="square" rtlCol="0">
            <a:spAutoFit/>
          </a:bodyPr>
          <a:lstStyle/>
          <a:p>
            <a:r>
              <a:rPr lang="en-US" sz="2400" dirty="0"/>
              <a:t>Pagan religions</a:t>
            </a:r>
          </a:p>
        </p:txBody>
      </p:sp>
      <p:sp>
        <p:nvSpPr>
          <p:cNvPr id="7" name="TextBox 6">
            <a:extLst>
              <a:ext uri="{FF2B5EF4-FFF2-40B4-BE49-F238E27FC236}">
                <a16:creationId xmlns:a16="http://schemas.microsoft.com/office/drawing/2014/main" id="{5C3D3547-E6EA-7B44-8860-E80BE7CBC0A0}"/>
              </a:ext>
            </a:extLst>
          </p:cNvPr>
          <p:cNvSpPr txBox="1"/>
          <p:nvPr/>
        </p:nvSpPr>
        <p:spPr>
          <a:xfrm>
            <a:off x="4458962" y="1897290"/>
            <a:ext cx="1617751" cy="461665"/>
          </a:xfrm>
          <a:prstGeom prst="rect">
            <a:avLst/>
          </a:prstGeom>
          <a:noFill/>
        </p:spPr>
        <p:txBody>
          <a:bodyPr wrap="none" rtlCol="0">
            <a:spAutoFit/>
          </a:bodyPr>
          <a:lstStyle/>
          <a:p>
            <a:r>
              <a:rPr lang="en-US" sz="2400" dirty="0"/>
              <a:t>Materialism</a:t>
            </a:r>
          </a:p>
        </p:txBody>
      </p:sp>
      <p:sp>
        <p:nvSpPr>
          <p:cNvPr id="8" name="TextBox 7">
            <a:extLst>
              <a:ext uri="{FF2B5EF4-FFF2-40B4-BE49-F238E27FC236}">
                <a16:creationId xmlns:a16="http://schemas.microsoft.com/office/drawing/2014/main" id="{739B47F1-AE4F-8C48-BE6C-3DE47F6F5ECF}"/>
              </a:ext>
            </a:extLst>
          </p:cNvPr>
          <p:cNvSpPr txBox="1"/>
          <p:nvPr/>
        </p:nvSpPr>
        <p:spPr>
          <a:xfrm>
            <a:off x="7044329" y="1897993"/>
            <a:ext cx="1904239" cy="461665"/>
          </a:xfrm>
          <a:prstGeom prst="rect">
            <a:avLst/>
          </a:prstGeom>
          <a:noFill/>
        </p:spPr>
        <p:txBody>
          <a:bodyPr wrap="none" rtlCol="0">
            <a:spAutoFit/>
          </a:bodyPr>
          <a:lstStyle/>
          <a:p>
            <a:r>
              <a:rPr lang="en-US" sz="2400" dirty="0"/>
              <a:t>Military might</a:t>
            </a:r>
          </a:p>
        </p:txBody>
      </p:sp>
      <p:sp>
        <p:nvSpPr>
          <p:cNvPr id="9" name="Content Placeholder 2">
            <a:extLst>
              <a:ext uri="{FF2B5EF4-FFF2-40B4-BE49-F238E27FC236}">
                <a16:creationId xmlns:a16="http://schemas.microsoft.com/office/drawing/2014/main" id="{402C33EB-7261-8745-BACE-4885A60CE189}"/>
              </a:ext>
            </a:extLst>
          </p:cNvPr>
          <p:cNvSpPr txBox="1">
            <a:spLocks/>
          </p:cNvSpPr>
          <p:nvPr/>
        </p:nvSpPr>
        <p:spPr>
          <a:xfrm>
            <a:off x="9586475" y="2610523"/>
            <a:ext cx="2429408" cy="342910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Isaiah 2:8 (ESV) Their land is filled with idols; they bow down to the work of their hands, to what their own fingers have made.</a:t>
            </a:r>
          </a:p>
        </p:txBody>
      </p:sp>
      <p:sp>
        <p:nvSpPr>
          <p:cNvPr id="10" name="TextBox 9">
            <a:extLst>
              <a:ext uri="{FF2B5EF4-FFF2-40B4-BE49-F238E27FC236}">
                <a16:creationId xmlns:a16="http://schemas.microsoft.com/office/drawing/2014/main" id="{DBD28BF0-DF36-6344-BD1D-A620665A67DF}"/>
              </a:ext>
            </a:extLst>
          </p:cNvPr>
          <p:cNvSpPr txBox="1"/>
          <p:nvPr/>
        </p:nvSpPr>
        <p:spPr>
          <a:xfrm>
            <a:off x="9629696" y="1891987"/>
            <a:ext cx="1155637" cy="461665"/>
          </a:xfrm>
          <a:prstGeom prst="rect">
            <a:avLst/>
          </a:prstGeom>
          <a:noFill/>
        </p:spPr>
        <p:txBody>
          <a:bodyPr wrap="none" rtlCol="0">
            <a:spAutoFit/>
          </a:bodyPr>
          <a:lstStyle/>
          <a:p>
            <a:r>
              <a:rPr lang="en-US" sz="2400" dirty="0"/>
              <a:t>Idolatry</a:t>
            </a:r>
          </a:p>
        </p:txBody>
      </p:sp>
    </p:spTree>
    <p:extLst>
      <p:ext uri="{BB962C8B-B14F-4D97-AF65-F5344CB8AC3E}">
        <p14:creationId xmlns:p14="http://schemas.microsoft.com/office/powerpoint/2010/main" val="30013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96C4-1404-954E-ADCA-C9462927B55A}"/>
              </a:ext>
            </a:extLst>
          </p:cNvPr>
          <p:cNvSpPr>
            <a:spLocks noGrp="1"/>
          </p:cNvSpPr>
          <p:nvPr>
            <p:ph type="title"/>
          </p:nvPr>
        </p:nvSpPr>
        <p:spPr/>
        <p:txBody>
          <a:bodyPr/>
          <a:lstStyle/>
          <a:p>
            <a:r>
              <a:rPr lang="en-US" dirty="0"/>
              <a:t>It deviates from god’s purpose for us</a:t>
            </a:r>
          </a:p>
        </p:txBody>
      </p:sp>
      <p:sp>
        <p:nvSpPr>
          <p:cNvPr id="3" name="Content Placeholder 2">
            <a:extLst>
              <a:ext uri="{FF2B5EF4-FFF2-40B4-BE49-F238E27FC236}">
                <a16:creationId xmlns:a16="http://schemas.microsoft.com/office/drawing/2014/main" id="{6D33F4D5-EC3D-BC4A-9D20-820F5B41A0BB}"/>
              </a:ext>
            </a:extLst>
          </p:cNvPr>
          <p:cNvSpPr>
            <a:spLocks noGrp="1"/>
          </p:cNvSpPr>
          <p:nvPr>
            <p:ph idx="1"/>
          </p:nvPr>
        </p:nvSpPr>
        <p:spPr/>
        <p:txBody>
          <a:bodyPr>
            <a:normAutofit/>
          </a:bodyPr>
          <a:lstStyle/>
          <a:p>
            <a:pPr marL="0" indent="0">
              <a:buNone/>
            </a:pPr>
            <a:r>
              <a:rPr lang="en-US" sz="3600" dirty="0"/>
              <a:t>Genesis 1:27 (ESV) So God created man in his own image, in the image of God he created him;</a:t>
            </a:r>
          </a:p>
          <a:p>
            <a:pPr marL="0" indent="0">
              <a:buNone/>
            </a:pPr>
            <a:r>
              <a:rPr lang="en-US" sz="3600" dirty="0"/>
              <a:t>male and female he created them.</a:t>
            </a:r>
          </a:p>
        </p:txBody>
      </p:sp>
    </p:spTree>
    <p:extLst>
      <p:ext uri="{BB962C8B-B14F-4D97-AF65-F5344CB8AC3E}">
        <p14:creationId xmlns:p14="http://schemas.microsoft.com/office/powerpoint/2010/main" val="3929536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EB5EE-DBE2-2B45-B5C5-45ED6F05A5C3}"/>
              </a:ext>
            </a:extLst>
          </p:cNvPr>
          <p:cNvSpPr>
            <a:spLocks noGrp="1"/>
          </p:cNvSpPr>
          <p:nvPr>
            <p:ph idx="1"/>
          </p:nvPr>
        </p:nvSpPr>
        <p:spPr>
          <a:xfrm>
            <a:off x="1451578" y="1831037"/>
            <a:ext cx="9603275" cy="2169464"/>
          </a:xfrm>
        </p:spPr>
        <p:txBody>
          <a:bodyPr>
            <a:normAutofit/>
          </a:bodyPr>
          <a:lstStyle/>
          <a:p>
            <a:pPr marL="0" indent="0">
              <a:buNone/>
            </a:pPr>
            <a:r>
              <a:rPr lang="en-US" sz="2800" dirty="0"/>
              <a:t>Genesis 2:16-17 (ESV) And the Lord God commanded the man, saying, “You may surely eat of every tree of the garden, 17 but of the tree of the </a:t>
            </a:r>
            <a:r>
              <a:rPr lang="en-US" sz="2800" u="sng" dirty="0"/>
              <a:t>knowledge of good and evil </a:t>
            </a:r>
            <a:r>
              <a:rPr lang="en-US" sz="2800" dirty="0"/>
              <a:t>you shall not eat, for in the day that you eat of it you shall surely die.”</a:t>
            </a:r>
          </a:p>
        </p:txBody>
      </p:sp>
      <p:sp>
        <p:nvSpPr>
          <p:cNvPr id="4" name="TextBox 3">
            <a:extLst>
              <a:ext uri="{FF2B5EF4-FFF2-40B4-BE49-F238E27FC236}">
                <a16:creationId xmlns:a16="http://schemas.microsoft.com/office/drawing/2014/main" id="{1D6AD9AC-4E4F-4C4A-8FE8-1329EA5B0EBF}"/>
              </a:ext>
            </a:extLst>
          </p:cNvPr>
          <p:cNvSpPr txBox="1"/>
          <p:nvPr/>
        </p:nvSpPr>
        <p:spPr>
          <a:xfrm>
            <a:off x="1402556" y="1081318"/>
            <a:ext cx="9051517" cy="646331"/>
          </a:xfrm>
          <a:prstGeom prst="rect">
            <a:avLst/>
          </a:prstGeom>
          <a:noFill/>
        </p:spPr>
        <p:txBody>
          <a:bodyPr wrap="none" rtlCol="0">
            <a:spAutoFit/>
          </a:bodyPr>
          <a:lstStyle/>
          <a:p>
            <a:r>
              <a:rPr lang="en-US" dirty="0"/>
              <a:t>Made in the image of God ..all humans image bearers….idolatry…messes up this image bearing</a:t>
            </a:r>
          </a:p>
          <a:p>
            <a:r>
              <a:rPr lang="en-US" dirty="0"/>
              <a:t>A vocation precedes our sin….</a:t>
            </a:r>
          </a:p>
        </p:txBody>
      </p:sp>
    </p:spTree>
    <p:extLst>
      <p:ext uri="{BB962C8B-B14F-4D97-AF65-F5344CB8AC3E}">
        <p14:creationId xmlns:p14="http://schemas.microsoft.com/office/powerpoint/2010/main" val="2939172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AEF9-58DB-E143-82FB-0902C438B747}"/>
              </a:ext>
            </a:extLst>
          </p:cNvPr>
          <p:cNvSpPr>
            <a:spLocks noGrp="1"/>
          </p:cNvSpPr>
          <p:nvPr>
            <p:ph type="title"/>
          </p:nvPr>
        </p:nvSpPr>
        <p:spPr/>
        <p:txBody>
          <a:bodyPr/>
          <a:lstStyle/>
          <a:p>
            <a:r>
              <a:rPr lang="en-US" dirty="0"/>
              <a:t>Using her limited senses to make a decision</a:t>
            </a:r>
          </a:p>
        </p:txBody>
      </p:sp>
      <p:sp>
        <p:nvSpPr>
          <p:cNvPr id="3" name="Content Placeholder 2">
            <a:extLst>
              <a:ext uri="{FF2B5EF4-FFF2-40B4-BE49-F238E27FC236}">
                <a16:creationId xmlns:a16="http://schemas.microsoft.com/office/drawing/2014/main" id="{8E9DF262-9750-0244-A59D-53EE2BB3F014}"/>
              </a:ext>
            </a:extLst>
          </p:cNvPr>
          <p:cNvSpPr>
            <a:spLocks noGrp="1"/>
          </p:cNvSpPr>
          <p:nvPr>
            <p:ph idx="1"/>
          </p:nvPr>
        </p:nvSpPr>
        <p:spPr/>
        <p:txBody>
          <a:bodyPr>
            <a:normAutofit/>
          </a:bodyPr>
          <a:lstStyle/>
          <a:p>
            <a:r>
              <a:rPr lang="en-US" sz="2800" dirty="0"/>
              <a:t>Genesis 3:6 (ESV) So when the woman </a:t>
            </a:r>
            <a:r>
              <a:rPr lang="en-US" sz="2800" u="sng" dirty="0"/>
              <a:t>saw </a:t>
            </a:r>
            <a:r>
              <a:rPr lang="en-US" sz="2800" dirty="0"/>
              <a:t>that the tree was </a:t>
            </a:r>
            <a:r>
              <a:rPr lang="en-US" sz="2800" u="sng" dirty="0"/>
              <a:t>good for food, </a:t>
            </a:r>
            <a:r>
              <a:rPr lang="en-US" sz="2800" dirty="0"/>
              <a:t>and that it was a </a:t>
            </a:r>
            <a:r>
              <a:rPr lang="en-US" sz="2800" u="sng" dirty="0"/>
              <a:t>delight to the eyes</a:t>
            </a:r>
            <a:r>
              <a:rPr lang="en-US" sz="2800" dirty="0"/>
              <a:t>, and that the tree was to be </a:t>
            </a:r>
            <a:r>
              <a:rPr lang="en-US" sz="2800" u="sng" dirty="0"/>
              <a:t>desired to make one wise</a:t>
            </a:r>
            <a:r>
              <a:rPr lang="en-US" sz="2800" dirty="0"/>
              <a:t>, she took of its fruit and ate, and she also gave some to her husband who was with her, and he ate.</a:t>
            </a:r>
          </a:p>
        </p:txBody>
      </p:sp>
      <p:sp>
        <p:nvSpPr>
          <p:cNvPr id="4" name="TextBox 3">
            <a:extLst>
              <a:ext uri="{FF2B5EF4-FFF2-40B4-BE49-F238E27FC236}">
                <a16:creationId xmlns:a16="http://schemas.microsoft.com/office/drawing/2014/main" id="{F9DED38A-295F-E84B-BD5D-6BD25C32319A}"/>
              </a:ext>
            </a:extLst>
          </p:cNvPr>
          <p:cNvSpPr txBox="1"/>
          <p:nvPr/>
        </p:nvSpPr>
        <p:spPr>
          <a:xfrm>
            <a:off x="1843088" y="5014913"/>
            <a:ext cx="3546805" cy="369332"/>
          </a:xfrm>
          <a:prstGeom prst="rect">
            <a:avLst/>
          </a:prstGeom>
          <a:noFill/>
        </p:spPr>
        <p:txBody>
          <a:bodyPr wrap="none" rtlCol="0">
            <a:spAutoFit/>
          </a:bodyPr>
          <a:lstStyle/>
          <a:p>
            <a:r>
              <a:rPr lang="en-US" dirty="0"/>
              <a:t>Paul in Ephesians ..greed as idolatry </a:t>
            </a:r>
          </a:p>
        </p:txBody>
      </p:sp>
    </p:spTree>
    <p:extLst>
      <p:ext uri="{BB962C8B-B14F-4D97-AF65-F5344CB8AC3E}">
        <p14:creationId xmlns:p14="http://schemas.microsoft.com/office/powerpoint/2010/main" val="27563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4F5E-9622-994C-9064-8BC561BA61C9}"/>
              </a:ext>
            </a:extLst>
          </p:cNvPr>
          <p:cNvSpPr>
            <a:spLocks noGrp="1"/>
          </p:cNvSpPr>
          <p:nvPr>
            <p:ph type="title"/>
          </p:nvPr>
        </p:nvSpPr>
        <p:spPr>
          <a:xfrm>
            <a:off x="1454239" y="1756130"/>
            <a:ext cx="9389974" cy="1887950"/>
          </a:xfrm>
        </p:spPr>
        <p:txBody>
          <a:bodyPr/>
          <a:lstStyle/>
          <a:p>
            <a:r>
              <a:rPr lang="en-US" dirty="0"/>
              <a:t>1. Shalom is god’s vision for us (2:1-5)</a:t>
            </a:r>
          </a:p>
        </p:txBody>
      </p:sp>
      <p:sp>
        <p:nvSpPr>
          <p:cNvPr id="3" name="Text Placeholder 2">
            <a:extLst>
              <a:ext uri="{FF2B5EF4-FFF2-40B4-BE49-F238E27FC236}">
                <a16:creationId xmlns:a16="http://schemas.microsoft.com/office/drawing/2014/main" id="{63153056-67B3-A640-8AC1-C06C194ACAF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1709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AD9B-5C26-A046-92E0-AD34D2753010}"/>
              </a:ext>
            </a:extLst>
          </p:cNvPr>
          <p:cNvSpPr>
            <a:spLocks noGrp="1"/>
          </p:cNvSpPr>
          <p:nvPr>
            <p:ph type="title"/>
          </p:nvPr>
        </p:nvSpPr>
        <p:spPr/>
        <p:txBody>
          <a:bodyPr/>
          <a:lstStyle/>
          <a:p>
            <a:r>
              <a:rPr lang="en-US" dirty="0"/>
              <a:t>idolatry</a:t>
            </a:r>
          </a:p>
        </p:txBody>
      </p:sp>
      <p:sp>
        <p:nvSpPr>
          <p:cNvPr id="3" name="Content Placeholder 2">
            <a:extLst>
              <a:ext uri="{FF2B5EF4-FFF2-40B4-BE49-F238E27FC236}">
                <a16:creationId xmlns:a16="http://schemas.microsoft.com/office/drawing/2014/main" id="{269C58E8-58D5-8740-8F0B-9DB031AC253E}"/>
              </a:ext>
            </a:extLst>
          </p:cNvPr>
          <p:cNvSpPr>
            <a:spLocks noGrp="1"/>
          </p:cNvSpPr>
          <p:nvPr>
            <p:ph idx="1"/>
          </p:nvPr>
        </p:nvSpPr>
        <p:spPr>
          <a:xfrm>
            <a:off x="1985963" y="2602868"/>
            <a:ext cx="9068891" cy="3450613"/>
          </a:xfrm>
        </p:spPr>
        <p:txBody>
          <a:bodyPr>
            <a:normAutofit/>
          </a:bodyPr>
          <a:lstStyle/>
          <a:p>
            <a:pPr marL="0" indent="0">
              <a:buNone/>
            </a:pPr>
            <a:r>
              <a:rPr lang="en-US" sz="3200" i="1" dirty="0"/>
              <a:t>“Make something your absolute priority and to deny that impulse is unthinkable”</a:t>
            </a:r>
          </a:p>
          <a:p>
            <a:pPr marL="0" indent="0">
              <a:buNone/>
            </a:pPr>
            <a:endParaRPr lang="en-US" sz="3200" i="1" dirty="0"/>
          </a:p>
        </p:txBody>
      </p:sp>
    </p:spTree>
    <p:extLst>
      <p:ext uri="{BB962C8B-B14F-4D97-AF65-F5344CB8AC3E}">
        <p14:creationId xmlns:p14="http://schemas.microsoft.com/office/powerpoint/2010/main" val="3768334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3C96A1F-8717-C943-A5FF-2E6CFA6AF03D}"/>
              </a:ext>
            </a:extLst>
          </p:cNvPr>
          <p:cNvSpPr>
            <a:spLocks noGrp="1"/>
          </p:cNvSpPr>
          <p:nvPr>
            <p:ph type="title"/>
          </p:nvPr>
        </p:nvSpPr>
        <p:spPr>
          <a:xfrm>
            <a:off x="1451580" y="473004"/>
            <a:ext cx="4176511" cy="1049235"/>
          </a:xfrm>
        </p:spPr>
        <p:txBody>
          <a:bodyPr>
            <a:normAutofit/>
          </a:bodyPr>
          <a:lstStyle/>
          <a:p>
            <a:r>
              <a:rPr lang="en-US" dirty="0"/>
              <a:t>Christopher </a:t>
            </a:r>
            <a:r>
              <a:rPr lang="en-US" dirty="0" err="1"/>
              <a:t>hitchens</a:t>
            </a:r>
            <a:r>
              <a:rPr lang="en-US" dirty="0"/>
              <a:t> (atheist)</a:t>
            </a: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630FD63-C0F4-7345-A47B-4802CE4AE876}"/>
              </a:ext>
            </a:extLst>
          </p:cNvPr>
          <p:cNvSpPr>
            <a:spLocks noGrp="1"/>
          </p:cNvSpPr>
          <p:nvPr>
            <p:ph idx="1"/>
          </p:nvPr>
        </p:nvSpPr>
        <p:spPr>
          <a:xfrm>
            <a:off x="1451580" y="2015732"/>
            <a:ext cx="8435370" cy="3450613"/>
          </a:xfrm>
        </p:spPr>
        <p:txBody>
          <a:bodyPr>
            <a:noAutofit/>
          </a:bodyPr>
          <a:lstStyle/>
          <a:p>
            <a:pPr marL="0" indent="0">
              <a:buNone/>
            </a:pPr>
            <a:r>
              <a:rPr lang="en-US" sz="3200" i="1" dirty="0"/>
              <a:t>…..there were two things in life you should never pass up ….</a:t>
            </a:r>
          </a:p>
          <a:p>
            <a:pPr marL="0" indent="0">
              <a:buNone/>
            </a:pPr>
            <a:r>
              <a:rPr lang="en-US" sz="3200" i="1" dirty="0"/>
              <a:t>to have sex </a:t>
            </a:r>
          </a:p>
          <a:p>
            <a:pPr marL="0" indent="0">
              <a:buNone/>
            </a:pPr>
            <a:r>
              <a:rPr lang="en-US" sz="3200" i="1" dirty="0"/>
              <a:t>or be on television…</a:t>
            </a:r>
          </a:p>
        </p:txBody>
      </p:sp>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116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BE1-D8DE-8F43-A8C3-F1D1F407F6AA}"/>
              </a:ext>
            </a:extLst>
          </p:cNvPr>
          <p:cNvSpPr>
            <a:spLocks noGrp="1"/>
          </p:cNvSpPr>
          <p:nvPr>
            <p:ph type="title"/>
          </p:nvPr>
        </p:nvSpPr>
        <p:spPr>
          <a:xfrm>
            <a:off x="1451579" y="494756"/>
            <a:ext cx="9603275" cy="1049235"/>
          </a:xfrm>
        </p:spPr>
        <p:txBody>
          <a:bodyPr>
            <a:normAutofit fontScale="90000"/>
          </a:bodyPr>
          <a:lstStyle/>
          <a:p>
            <a:r>
              <a:rPr lang="en-MY" dirty="0"/>
              <a:t>Heidi Grant Halvorson, a social psychologist and goal expert, </a:t>
            </a:r>
            <a:br>
              <a:rPr lang="en-US" dirty="0"/>
            </a:br>
            <a:endParaRPr lang="en-US" dirty="0"/>
          </a:p>
        </p:txBody>
      </p:sp>
      <p:sp>
        <p:nvSpPr>
          <p:cNvPr id="3" name="Content Placeholder 2">
            <a:extLst>
              <a:ext uri="{FF2B5EF4-FFF2-40B4-BE49-F238E27FC236}">
                <a16:creationId xmlns:a16="http://schemas.microsoft.com/office/drawing/2014/main" id="{0C26CD3F-DB26-AA41-9443-F8B4E427C044}"/>
              </a:ext>
            </a:extLst>
          </p:cNvPr>
          <p:cNvSpPr>
            <a:spLocks noGrp="1"/>
          </p:cNvSpPr>
          <p:nvPr>
            <p:ph idx="1"/>
          </p:nvPr>
        </p:nvSpPr>
        <p:spPr>
          <a:xfrm>
            <a:off x="785813" y="2015732"/>
            <a:ext cx="9972675" cy="3450613"/>
          </a:xfrm>
        </p:spPr>
        <p:txBody>
          <a:bodyPr>
            <a:normAutofit/>
          </a:bodyPr>
          <a:lstStyle/>
          <a:p>
            <a:pPr marL="0" indent="0">
              <a:buNone/>
            </a:pPr>
            <a:r>
              <a:rPr lang="en-MY" i="1" dirty="0"/>
              <a:t>In other words, when we are under too much pressure or denied choices, when we feel we can’t do anything right, and when we are lonely and lack meaningful relationships with others, we turn to goals that aren’t very good for us as a kind of defensive strategy. ‘If I can’t get the love I need in my life, then I’ll become rich and famous and people will love me for that.’”</a:t>
            </a:r>
            <a:endParaRPr lang="en-US" dirty="0"/>
          </a:p>
        </p:txBody>
      </p:sp>
    </p:spTree>
    <p:extLst>
      <p:ext uri="{BB962C8B-B14F-4D97-AF65-F5344CB8AC3E}">
        <p14:creationId xmlns:p14="http://schemas.microsoft.com/office/powerpoint/2010/main" val="97336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038C-B0B0-FB4B-90A1-56D7FDD794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4F1976-D03C-B341-920E-0B1D80652344}"/>
              </a:ext>
            </a:extLst>
          </p:cNvPr>
          <p:cNvSpPr>
            <a:spLocks noGrp="1"/>
          </p:cNvSpPr>
          <p:nvPr>
            <p:ph idx="1"/>
          </p:nvPr>
        </p:nvSpPr>
        <p:spPr>
          <a:xfrm>
            <a:off x="785812" y="2015732"/>
            <a:ext cx="10269041" cy="3450613"/>
          </a:xfrm>
        </p:spPr>
        <p:txBody>
          <a:bodyPr>
            <a:normAutofit/>
          </a:bodyPr>
          <a:lstStyle/>
          <a:p>
            <a:pPr marL="0" indent="0">
              <a:buNone/>
            </a:pPr>
            <a:r>
              <a:rPr lang="en-MY" sz="2400" i="1" dirty="0"/>
              <a:t>“our fragile sense of self needs support and this we get by having and possessing </a:t>
            </a:r>
          </a:p>
          <a:p>
            <a:pPr marL="0" indent="0">
              <a:buNone/>
            </a:pPr>
            <a:r>
              <a:rPr lang="en-MY" sz="2400" i="1" dirty="0"/>
              <a:t>things because, to a large degree, we are what we have”. </a:t>
            </a:r>
          </a:p>
          <a:p>
            <a:pPr marL="0" indent="0">
              <a:buNone/>
            </a:pPr>
            <a:endParaRPr lang="en-US" sz="2400" i="1" dirty="0"/>
          </a:p>
        </p:txBody>
      </p:sp>
      <p:sp>
        <p:nvSpPr>
          <p:cNvPr id="5" name="TextBox 4">
            <a:extLst>
              <a:ext uri="{FF2B5EF4-FFF2-40B4-BE49-F238E27FC236}">
                <a16:creationId xmlns:a16="http://schemas.microsoft.com/office/drawing/2014/main" id="{0BC832AB-056D-FA43-9E18-DB93C14D5B97}"/>
              </a:ext>
            </a:extLst>
          </p:cNvPr>
          <p:cNvSpPr txBox="1"/>
          <p:nvPr/>
        </p:nvSpPr>
        <p:spPr>
          <a:xfrm>
            <a:off x="1671638" y="5038332"/>
            <a:ext cx="1694438" cy="369332"/>
          </a:xfrm>
          <a:prstGeom prst="rect">
            <a:avLst/>
          </a:prstGeom>
          <a:noFill/>
        </p:spPr>
        <p:txBody>
          <a:bodyPr wrap="none" rtlCol="0">
            <a:spAutoFit/>
          </a:bodyPr>
          <a:lstStyle/>
          <a:p>
            <a:r>
              <a:rPr lang="en-MY" dirty="0"/>
              <a:t>Tuan (1980:474)</a:t>
            </a:r>
            <a:endParaRPr lang="en-US" dirty="0"/>
          </a:p>
        </p:txBody>
      </p:sp>
    </p:spTree>
    <p:extLst>
      <p:ext uri="{BB962C8B-B14F-4D97-AF65-F5344CB8AC3E}">
        <p14:creationId xmlns:p14="http://schemas.microsoft.com/office/powerpoint/2010/main" val="168842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7788-3E24-1544-A3C4-4127B39186D1}"/>
              </a:ext>
            </a:extLst>
          </p:cNvPr>
          <p:cNvSpPr>
            <a:spLocks noGrp="1"/>
          </p:cNvSpPr>
          <p:nvPr>
            <p:ph type="title"/>
          </p:nvPr>
        </p:nvSpPr>
        <p:spPr>
          <a:xfrm>
            <a:off x="1451578" y="427097"/>
            <a:ext cx="9603275" cy="1049235"/>
          </a:xfrm>
        </p:spPr>
        <p:txBody>
          <a:bodyPr>
            <a:normAutofit fontScale="90000"/>
          </a:bodyPr>
          <a:lstStyle/>
          <a:p>
            <a:r>
              <a:rPr lang="en-MY" b="1" dirty="0"/>
              <a:t>Jack Ma, China's richest man, was happier earning $12 a month than he is as a billionaire (independent </a:t>
            </a:r>
            <a:r>
              <a:rPr lang="en-MY" sz="1600" dirty="0"/>
              <a:t>Wednesday 3 January 2018 13:43</a:t>
            </a:r>
            <a:br>
              <a:rPr lang="en-MY" sz="1600" b="1" dirty="0"/>
            </a:br>
            <a:endParaRPr lang="en-US" sz="1600" dirty="0"/>
          </a:p>
        </p:txBody>
      </p:sp>
      <p:sp>
        <p:nvSpPr>
          <p:cNvPr id="3" name="Content Placeholder 2">
            <a:extLst>
              <a:ext uri="{FF2B5EF4-FFF2-40B4-BE49-F238E27FC236}">
                <a16:creationId xmlns:a16="http://schemas.microsoft.com/office/drawing/2014/main" id="{35273289-BD1B-7C42-8EE6-EAC5C3201E6B}"/>
              </a:ext>
            </a:extLst>
          </p:cNvPr>
          <p:cNvSpPr>
            <a:spLocks noGrp="1"/>
          </p:cNvSpPr>
          <p:nvPr>
            <p:ph idx="1"/>
          </p:nvPr>
        </p:nvSpPr>
        <p:spPr>
          <a:xfrm>
            <a:off x="1451578" y="2431368"/>
            <a:ext cx="10092722" cy="3450613"/>
          </a:xfrm>
        </p:spPr>
        <p:txBody>
          <a:bodyPr>
            <a:normAutofit/>
          </a:bodyPr>
          <a:lstStyle/>
          <a:p>
            <a:pPr marL="0" indent="0">
              <a:buNone/>
            </a:pPr>
            <a:r>
              <a:rPr lang="en-MY" sz="2800" i="1" dirty="0"/>
              <a:t>He said anyone with $1m (£737,000)  is "lucky," but when you reach $10m (£7.4m), "you've got troubles." </a:t>
            </a:r>
            <a:endParaRPr lang="en-US" sz="2800" i="1" dirty="0"/>
          </a:p>
        </p:txBody>
      </p:sp>
    </p:spTree>
    <p:extLst>
      <p:ext uri="{BB962C8B-B14F-4D97-AF65-F5344CB8AC3E}">
        <p14:creationId xmlns:p14="http://schemas.microsoft.com/office/powerpoint/2010/main" val="2114130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D3D1-8652-C948-A011-6462ABAA0ADD}"/>
              </a:ext>
            </a:extLst>
          </p:cNvPr>
          <p:cNvSpPr>
            <a:spLocks noGrp="1"/>
          </p:cNvSpPr>
          <p:nvPr>
            <p:ph type="title"/>
          </p:nvPr>
        </p:nvSpPr>
        <p:spPr/>
        <p:txBody>
          <a:bodyPr/>
          <a:lstStyle/>
          <a:p>
            <a:r>
              <a:rPr lang="en-US" dirty="0"/>
              <a:t>Billion dollar secret – RAFAEL BADZIAG</a:t>
            </a:r>
          </a:p>
        </p:txBody>
      </p:sp>
      <p:sp>
        <p:nvSpPr>
          <p:cNvPr id="3" name="Content Placeholder 2">
            <a:extLst>
              <a:ext uri="{FF2B5EF4-FFF2-40B4-BE49-F238E27FC236}">
                <a16:creationId xmlns:a16="http://schemas.microsoft.com/office/drawing/2014/main" id="{A9C7D0C5-A3D3-D040-B2B1-9F20F125CB5C}"/>
              </a:ext>
            </a:extLst>
          </p:cNvPr>
          <p:cNvSpPr>
            <a:spLocks noGrp="1"/>
          </p:cNvSpPr>
          <p:nvPr>
            <p:ph idx="1"/>
          </p:nvPr>
        </p:nvSpPr>
        <p:spPr>
          <a:xfrm>
            <a:off x="5529262" y="2543176"/>
            <a:ext cx="5525592" cy="3450613"/>
          </a:xfrm>
        </p:spPr>
        <p:txBody>
          <a:bodyPr>
            <a:normAutofit/>
          </a:bodyPr>
          <a:lstStyle/>
          <a:p>
            <a:pPr marL="0" indent="0">
              <a:buNone/>
            </a:pPr>
            <a:r>
              <a:rPr lang="en-MY" sz="2400" dirty="0"/>
              <a:t>The difference between “financially successful people (millionaires) and financially super successful people (billionaires) boils down to the fact that the latter get pleasure making money, but don’t enjoy spending it</a:t>
            </a:r>
            <a:endParaRPr lang="en-US" sz="2400" dirty="0"/>
          </a:p>
        </p:txBody>
      </p:sp>
      <p:sp>
        <p:nvSpPr>
          <p:cNvPr id="5" name="TextBox 4">
            <a:extLst>
              <a:ext uri="{FF2B5EF4-FFF2-40B4-BE49-F238E27FC236}">
                <a16:creationId xmlns:a16="http://schemas.microsoft.com/office/drawing/2014/main" id="{91616BA3-8323-5641-B59F-A0E12DDCF86C}"/>
              </a:ext>
            </a:extLst>
          </p:cNvPr>
          <p:cNvSpPr txBox="1"/>
          <p:nvPr/>
        </p:nvSpPr>
        <p:spPr>
          <a:xfrm>
            <a:off x="1047752" y="2543176"/>
            <a:ext cx="3700462" cy="2677656"/>
          </a:xfrm>
          <a:prstGeom prst="rect">
            <a:avLst/>
          </a:prstGeom>
          <a:noFill/>
        </p:spPr>
        <p:txBody>
          <a:bodyPr wrap="square" rtlCol="0">
            <a:spAutoFit/>
          </a:bodyPr>
          <a:lstStyle/>
          <a:p>
            <a:r>
              <a:rPr lang="en-MY" sz="2400" dirty="0"/>
              <a:t>Rafael </a:t>
            </a:r>
            <a:r>
              <a:rPr lang="en-MY" sz="2400" dirty="0" err="1"/>
              <a:t>Badziag</a:t>
            </a:r>
            <a:r>
              <a:rPr lang="en-MY" sz="2400" dirty="0"/>
              <a:t>, an entrepreneur who spent five years conducting face-to-face interviews with 21 self-made entrepreneurs.</a:t>
            </a:r>
          </a:p>
          <a:p>
            <a:endParaRPr lang="en-MY" sz="2400" dirty="0"/>
          </a:p>
          <a:p>
            <a:endParaRPr lang="en-US" sz="2400" dirty="0"/>
          </a:p>
        </p:txBody>
      </p:sp>
    </p:spTree>
    <p:extLst>
      <p:ext uri="{BB962C8B-B14F-4D97-AF65-F5344CB8AC3E}">
        <p14:creationId xmlns:p14="http://schemas.microsoft.com/office/powerpoint/2010/main" val="660678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BC12-9606-8B43-8150-E2DDBF9AB7F5}"/>
              </a:ext>
            </a:extLst>
          </p:cNvPr>
          <p:cNvSpPr>
            <a:spLocks noGrp="1"/>
          </p:cNvSpPr>
          <p:nvPr>
            <p:ph type="title"/>
          </p:nvPr>
        </p:nvSpPr>
        <p:spPr/>
        <p:txBody>
          <a:bodyPr/>
          <a:lstStyle/>
          <a:p>
            <a:r>
              <a:rPr lang="en-MY" dirty="0"/>
              <a:t>professor at the Harvard Business School Mike Norton </a:t>
            </a:r>
            <a:endParaRPr lang="en-US" dirty="0"/>
          </a:p>
        </p:txBody>
      </p:sp>
      <p:sp>
        <p:nvSpPr>
          <p:cNvPr id="5" name="TextBox 4">
            <a:extLst>
              <a:ext uri="{FF2B5EF4-FFF2-40B4-BE49-F238E27FC236}">
                <a16:creationId xmlns:a16="http://schemas.microsoft.com/office/drawing/2014/main" id="{E7CB670A-AA75-C642-A6DF-866FBEFB539D}"/>
              </a:ext>
            </a:extLst>
          </p:cNvPr>
          <p:cNvSpPr txBox="1"/>
          <p:nvPr/>
        </p:nvSpPr>
        <p:spPr>
          <a:xfrm>
            <a:off x="1771651" y="2220720"/>
            <a:ext cx="8420102" cy="1200329"/>
          </a:xfrm>
          <a:prstGeom prst="rect">
            <a:avLst/>
          </a:prstGeom>
          <a:noFill/>
        </p:spPr>
        <p:txBody>
          <a:bodyPr wrap="square" rtlCol="0">
            <a:spAutoFit/>
          </a:bodyPr>
          <a:lstStyle/>
          <a:p>
            <a:r>
              <a:rPr lang="en-MY" dirty="0"/>
              <a:t>Got to interview very rich clients of investment bank</a:t>
            </a:r>
          </a:p>
          <a:p>
            <a:endParaRPr lang="en-MY" dirty="0"/>
          </a:p>
          <a:p>
            <a:pPr marL="342900" indent="-342900">
              <a:buAutoNum type="arabicPeriod"/>
            </a:pPr>
            <a:r>
              <a:rPr lang="en-MY" dirty="0"/>
              <a:t>a rich person getting even richer experiences zero gain in happiness</a:t>
            </a:r>
          </a:p>
          <a:p>
            <a:pPr marL="342900" indent="-342900">
              <a:buAutoNum type="arabicPeriod"/>
            </a:pPr>
            <a:r>
              <a:rPr lang="en-MY" dirty="0"/>
              <a:t>the happiness will come from the money they don’t yet have  </a:t>
            </a:r>
            <a:endParaRPr lang="en-US" dirty="0"/>
          </a:p>
        </p:txBody>
      </p:sp>
      <p:sp>
        <p:nvSpPr>
          <p:cNvPr id="6" name="TextBox 5">
            <a:extLst>
              <a:ext uri="{FF2B5EF4-FFF2-40B4-BE49-F238E27FC236}">
                <a16:creationId xmlns:a16="http://schemas.microsoft.com/office/drawing/2014/main" id="{AB608581-F70E-0944-AA83-40FFA1041AA7}"/>
              </a:ext>
            </a:extLst>
          </p:cNvPr>
          <p:cNvSpPr txBox="1"/>
          <p:nvPr/>
        </p:nvSpPr>
        <p:spPr>
          <a:xfrm>
            <a:off x="1919290" y="4004032"/>
            <a:ext cx="6629400" cy="1200329"/>
          </a:xfrm>
          <a:prstGeom prst="rect">
            <a:avLst/>
          </a:prstGeom>
          <a:noFill/>
        </p:spPr>
        <p:txBody>
          <a:bodyPr wrap="square" rtlCol="0">
            <a:spAutoFit/>
          </a:bodyPr>
          <a:lstStyle/>
          <a:p>
            <a:r>
              <a:rPr lang="en-US" dirty="0"/>
              <a:t>Experiment on Canadian univ giving away $5 or $20 and reviewing happiness later in the day</a:t>
            </a:r>
          </a:p>
          <a:p>
            <a:r>
              <a:rPr lang="en-US" dirty="0"/>
              <a:t>Giving money away actually brings much happiness </a:t>
            </a:r>
            <a:r>
              <a:rPr lang="en-US" dirty="0" err="1"/>
              <a:t>irregardless</a:t>
            </a:r>
            <a:r>
              <a:rPr lang="en-US" dirty="0"/>
              <a:t> of amount</a:t>
            </a:r>
          </a:p>
        </p:txBody>
      </p:sp>
    </p:spTree>
    <p:extLst>
      <p:ext uri="{BB962C8B-B14F-4D97-AF65-F5344CB8AC3E}">
        <p14:creationId xmlns:p14="http://schemas.microsoft.com/office/powerpoint/2010/main" val="545272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map&#10;&#10;Description automatically generated">
            <a:extLst>
              <a:ext uri="{FF2B5EF4-FFF2-40B4-BE49-F238E27FC236}">
                <a16:creationId xmlns:a16="http://schemas.microsoft.com/office/drawing/2014/main" id="{6D10DD95-5AA3-FD4B-8969-3A739555B055}"/>
              </a:ext>
            </a:extLst>
          </p:cNvPr>
          <p:cNvPicPr>
            <a:picLocks noGrp="1" noChangeAspect="1"/>
          </p:cNvPicPr>
          <p:nvPr>
            <p:ph idx="1"/>
          </p:nvPr>
        </p:nvPicPr>
        <p:blipFill>
          <a:blip r:embed="rId3"/>
          <a:stretch>
            <a:fillRect/>
          </a:stretch>
        </p:blipFill>
        <p:spPr>
          <a:xfrm>
            <a:off x="1423987" y="36862"/>
            <a:ext cx="9344025" cy="6821138"/>
          </a:xfrm>
          <a:prstGeom prst="rect">
            <a:avLst/>
          </a:prstGeom>
        </p:spPr>
      </p:pic>
    </p:spTree>
    <p:extLst>
      <p:ext uri="{BB962C8B-B14F-4D97-AF65-F5344CB8AC3E}">
        <p14:creationId xmlns:p14="http://schemas.microsoft.com/office/powerpoint/2010/main" val="207344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F7D3D3-B63E-3246-B020-3D64C28D70F4}"/>
              </a:ext>
            </a:extLst>
          </p:cNvPr>
          <p:cNvPicPr>
            <a:picLocks noGrp="1" noChangeAspect="1"/>
          </p:cNvPicPr>
          <p:nvPr>
            <p:ph idx="1"/>
          </p:nvPr>
        </p:nvPicPr>
        <p:blipFill>
          <a:blip r:embed="rId2"/>
          <a:stretch>
            <a:fillRect/>
          </a:stretch>
        </p:blipFill>
        <p:spPr>
          <a:xfrm>
            <a:off x="800100" y="0"/>
            <a:ext cx="10815638" cy="6867930"/>
          </a:xfrm>
          <a:prstGeom prst="rect">
            <a:avLst/>
          </a:prstGeom>
        </p:spPr>
      </p:pic>
    </p:spTree>
    <p:extLst>
      <p:ext uri="{BB962C8B-B14F-4D97-AF65-F5344CB8AC3E}">
        <p14:creationId xmlns:p14="http://schemas.microsoft.com/office/powerpoint/2010/main" val="1862806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DB7B-A5FC-904D-B420-690DD59A29B7}"/>
              </a:ext>
            </a:extLst>
          </p:cNvPr>
          <p:cNvSpPr>
            <a:spLocks noGrp="1"/>
          </p:cNvSpPr>
          <p:nvPr>
            <p:ph type="title"/>
          </p:nvPr>
        </p:nvSpPr>
        <p:spPr/>
        <p:txBody>
          <a:bodyPr/>
          <a:lstStyle/>
          <a:p>
            <a:r>
              <a:rPr lang="en-US" dirty="0"/>
              <a:t>About idols—makes us less human</a:t>
            </a:r>
          </a:p>
        </p:txBody>
      </p:sp>
      <p:sp>
        <p:nvSpPr>
          <p:cNvPr id="3" name="Content Placeholder 2">
            <a:extLst>
              <a:ext uri="{FF2B5EF4-FFF2-40B4-BE49-F238E27FC236}">
                <a16:creationId xmlns:a16="http://schemas.microsoft.com/office/drawing/2014/main" id="{7A62A74D-B232-2048-9A8B-5976750B0702}"/>
              </a:ext>
            </a:extLst>
          </p:cNvPr>
          <p:cNvSpPr>
            <a:spLocks noGrp="1"/>
          </p:cNvSpPr>
          <p:nvPr>
            <p:ph idx="1"/>
          </p:nvPr>
        </p:nvSpPr>
        <p:spPr/>
        <p:txBody>
          <a:bodyPr>
            <a:normAutofit/>
          </a:bodyPr>
          <a:lstStyle/>
          <a:p>
            <a:pPr marL="0" indent="0">
              <a:buNone/>
            </a:pPr>
            <a:r>
              <a:rPr lang="en-US" sz="2800" dirty="0"/>
              <a:t>Psalms 115:7-8 (ESV) They have hands, but </a:t>
            </a:r>
            <a:r>
              <a:rPr lang="en-US" sz="2800" u="sng" dirty="0"/>
              <a:t>do not feel</a:t>
            </a:r>
            <a:r>
              <a:rPr lang="en-US" sz="2800" dirty="0"/>
              <a:t>;</a:t>
            </a:r>
          </a:p>
          <a:p>
            <a:pPr marL="0" indent="0">
              <a:buNone/>
            </a:pPr>
            <a:r>
              <a:rPr lang="en-US" sz="2800" dirty="0"/>
              <a:t>feet, but do not walk;</a:t>
            </a:r>
          </a:p>
          <a:p>
            <a:pPr marL="0" indent="0">
              <a:buNone/>
            </a:pPr>
            <a:r>
              <a:rPr lang="en-US" sz="2800" dirty="0"/>
              <a:t>and they do not make a sound in their throat.</a:t>
            </a:r>
          </a:p>
          <a:p>
            <a:pPr marL="0" indent="0">
              <a:buNone/>
            </a:pPr>
            <a:r>
              <a:rPr lang="en-US" sz="2800" dirty="0"/>
              <a:t>8 Those who make them become like them;</a:t>
            </a:r>
          </a:p>
          <a:p>
            <a:pPr marL="0" indent="0">
              <a:buNone/>
            </a:pPr>
            <a:r>
              <a:rPr lang="en-US" sz="2800" dirty="0"/>
              <a:t>so do all who trust in them.</a:t>
            </a:r>
          </a:p>
        </p:txBody>
      </p:sp>
    </p:spTree>
    <p:extLst>
      <p:ext uri="{BB962C8B-B14F-4D97-AF65-F5344CB8AC3E}">
        <p14:creationId xmlns:p14="http://schemas.microsoft.com/office/powerpoint/2010/main" val="34406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AFB1D-93BC-3D41-9D53-21C24F215AD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D7C4070-6A9B-C448-A1AD-AC83031EEFA0}"/>
              </a:ext>
            </a:extLst>
          </p:cNvPr>
          <p:cNvSpPr>
            <a:spLocks noGrp="1"/>
          </p:cNvSpPr>
          <p:nvPr>
            <p:ph idx="1"/>
          </p:nvPr>
        </p:nvSpPr>
        <p:spPr>
          <a:xfrm>
            <a:off x="1451579" y="2015732"/>
            <a:ext cx="9749821" cy="3450613"/>
          </a:xfrm>
        </p:spPr>
        <p:txBody>
          <a:bodyPr>
            <a:noAutofit/>
          </a:bodyPr>
          <a:lstStyle/>
          <a:p>
            <a:pPr marL="0" indent="0">
              <a:buNone/>
            </a:pPr>
            <a:r>
              <a:rPr lang="en-US" sz="2800" dirty="0"/>
              <a:t>Isaiah 2:1-2 (ESV) The word that Isaiah the son of </a:t>
            </a:r>
            <a:r>
              <a:rPr lang="en-US" sz="2800" dirty="0" err="1"/>
              <a:t>Amoz</a:t>
            </a:r>
            <a:r>
              <a:rPr lang="en-US" sz="2800" dirty="0"/>
              <a:t> saw concerning </a:t>
            </a:r>
            <a:r>
              <a:rPr lang="en-US" sz="2800" b="1" u="sng" dirty="0"/>
              <a:t>Judah and Jerusalem</a:t>
            </a:r>
            <a:r>
              <a:rPr lang="en-US" sz="2800" dirty="0"/>
              <a:t>.</a:t>
            </a:r>
          </a:p>
          <a:p>
            <a:pPr marL="0" indent="0">
              <a:buNone/>
            </a:pPr>
            <a:r>
              <a:rPr lang="en-US" sz="2800" dirty="0"/>
              <a:t>2 It shall come to pass in the latter days that the mountain of the house of the Lord shall be established as the highest of the mountains, and shall be lifted up above the hills; and all the nations shall flow to it,</a:t>
            </a:r>
          </a:p>
        </p:txBody>
      </p:sp>
    </p:spTree>
    <p:extLst>
      <p:ext uri="{BB962C8B-B14F-4D97-AF65-F5344CB8AC3E}">
        <p14:creationId xmlns:p14="http://schemas.microsoft.com/office/powerpoint/2010/main" val="2606824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FE15-A61B-5D41-B446-53DDBA2B3448}"/>
              </a:ext>
            </a:extLst>
          </p:cNvPr>
          <p:cNvSpPr>
            <a:spLocks noGrp="1"/>
          </p:cNvSpPr>
          <p:nvPr>
            <p:ph type="title"/>
          </p:nvPr>
        </p:nvSpPr>
        <p:spPr>
          <a:xfrm>
            <a:off x="1451579" y="804519"/>
            <a:ext cx="10407046" cy="1049235"/>
          </a:xfrm>
        </p:spPr>
        <p:txBody>
          <a:bodyPr/>
          <a:lstStyle/>
          <a:p>
            <a:r>
              <a:rPr lang="en-US" dirty="0"/>
              <a:t>What wealth does to us</a:t>
            </a:r>
          </a:p>
        </p:txBody>
      </p:sp>
      <p:sp>
        <p:nvSpPr>
          <p:cNvPr id="7" name="Content Placeholder 6">
            <a:extLst>
              <a:ext uri="{FF2B5EF4-FFF2-40B4-BE49-F238E27FC236}">
                <a16:creationId xmlns:a16="http://schemas.microsoft.com/office/drawing/2014/main" id="{05B4009D-4BC6-8D41-B04A-172470385B95}"/>
              </a:ext>
            </a:extLst>
          </p:cNvPr>
          <p:cNvSpPr>
            <a:spLocks noGrp="1"/>
          </p:cNvSpPr>
          <p:nvPr>
            <p:ph idx="1"/>
          </p:nvPr>
        </p:nvSpPr>
        <p:spPr>
          <a:xfrm>
            <a:off x="1451579" y="2144907"/>
            <a:ext cx="9603275" cy="3450613"/>
          </a:xfrm>
        </p:spPr>
        <p:txBody>
          <a:bodyPr/>
          <a:lstStyle/>
          <a:p>
            <a:r>
              <a:rPr lang="en-US" dirty="0"/>
              <a:t>Less able to read emotions in peoples faces</a:t>
            </a:r>
          </a:p>
          <a:p>
            <a:r>
              <a:rPr lang="en-US" dirty="0"/>
              <a:t>More likely to cut in front of other cars</a:t>
            </a:r>
          </a:p>
          <a:p>
            <a:r>
              <a:rPr lang="en-US" dirty="0"/>
              <a:t>More likely to ignore pedestrians</a:t>
            </a:r>
          </a:p>
          <a:p>
            <a:r>
              <a:rPr lang="en-US" dirty="0"/>
              <a:t>More likely to double park</a:t>
            </a:r>
          </a:p>
          <a:p>
            <a:r>
              <a:rPr lang="en-US" dirty="0"/>
              <a:t>More likely to cheat</a:t>
            </a:r>
          </a:p>
          <a:p>
            <a:r>
              <a:rPr lang="en-US" dirty="0"/>
              <a:t>More likely to shop lift</a:t>
            </a:r>
          </a:p>
          <a:p>
            <a:r>
              <a:rPr lang="en-US" dirty="0"/>
              <a:t>Brains showed less empathy when exposed to pictures of sick children</a:t>
            </a:r>
          </a:p>
          <a:p>
            <a:endParaRPr lang="en-US" dirty="0"/>
          </a:p>
        </p:txBody>
      </p:sp>
    </p:spTree>
    <p:extLst>
      <p:ext uri="{BB962C8B-B14F-4D97-AF65-F5344CB8AC3E}">
        <p14:creationId xmlns:p14="http://schemas.microsoft.com/office/powerpoint/2010/main" val="3648992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074CE-AB55-7643-9849-2716B48BF2A9}"/>
              </a:ext>
            </a:extLst>
          </p:cNvPr>
          <p:cNvSpPr>
            <a:spLocks noGrp="1"/>
          </p:cNvSpPr>
          <p:nvPr>
            <p:ph idx="1"/>
          </p:nvPr>
        </p:nvSpPr>
        <p:spPr>
          <a:xfrm>
            <a:off x="2643188" y="1759402"/>
            <a:ext cx="8515350" cy="3450613"/>
          </a:xfrm>
        </p:spPr>
        <p:txBody>
          <a:bodyPr>
            <a:normAutofit/>
          </a:bodyPr>
          <a:lstStyle/>
          <a:p>
            <a:r>
              <a:rPr lang="en-MY" dirty="0"/>
              <a:t>it’s </a:t>
            </a:r>
            <a:r>
              <a:rPr lang="en-MY" i="1" dirty="0"/>
              <a:t>the distance created by wealth differentials</a:t>
            </a:r>
            <a:r>
              <a:rPr lang="en-MY" dirty="0"/>
              <a:t> that seems to break the natural flow of human kindness. </a:t>
            </a:r>
            <a:r>
              <a:rPr lang="en-MY" dirty="0" err="1"/>
              <a:t>Côté</a:t>
            </a:r>
            <a:r>
              <a:rPr lang="en-MY" dirty="0"/>
              <a:t> found that “higher-income individuals are only less generous if they reside in a highly unequal area or when inequality is experimentally portrayed as relatively high.” Rich people were as generous as anyone else when inequality was low. The rich are less generous when inequality is extreme, a finding that challenges the idea that higher-income individuals are just more selfish. If the person who needs help doesn’t seem </a:t>
            </a:r>
            <a:r>
              <a:rPr lang="en-MY" i="1" dirty="0"/>
              <a:t>that</a:t>
            </a:r>
            <a:r>
              <a:rPr lang="en-MY" dirty="0"/>
              <a:t> different from us, we’ll probably help them out. But if they seem too far away (culturally, economically) we’re less likely to lend a hand.</a:t>
            </a:r>
          </a:p>
          <a:p>
            <a:endParaRPr lang="en-US" dirty="0"/>
          </a:p>
        </p:txBody>
      </p:sp>
      <p:sp>
        <p:nvSpPr>
          <p:cNvPr id="5" name="TextBox 4">
            <a:extLst>
              <a:ext uri="{FF2B5EF4-FFF2-40B4-BE49-F238E27FC236}">
                <a16:creationId xmlns:a16="http://schemas.microsoft.com/office/drawing/2014/main" id="{D87B5036-C0D7-3741-827F-3269B5F282B8}"/>
              </a:ext>
            </a:extLst>
          </p:cNvPr>
          <p:cNvSpPr txBox="1"/>
          <p:nvPr/>
        </p:nvSpPr>
        <p:spPr>
          <a:xfrm>
            <a:off x="621167" y="2692300"/>
            <a:ext cx="2153724" cy="1169551"/>
          </a:xfrm>
          <a:prstGeom prst="rect">
            <a:avLst/>
          </a:prstGeom>
          <a:noFill/>
        </p:spPr>
        <p:txBody>
          <a:bodyPr wrap="square" rtlCol="0">
            <a:spAutoFit/>
          </a:bodyPr>
          <a:lstStyle/>
          <a:p>
            <a:r>
              <a:rPr lang="en-MY" sz="1400" dirty="0"/>
              <a:t>Stéphane </a:t>
            </a:r>
            <a:r>
              <a:rPr lang="en-MY" sz="1400" dirty="0" err="1"/>
              <a:t>Côté</a:t>
            </a:r>
            <a:r>
              <a:rPr lang="en-MY" sz="1400" dirty="0"/>
              <a:t> </a:t>
            </a:r>
          </a:p>
          <a:p>
            <a:r>
              <a:rPr lang="en-MY" sz="1400" dirty="0"/>
              <a:t>Professor of Organizational </a:t>
            </a:r>
            <a:r>
              <a:rPr lang="en-MY" sz="1400" dirty="0" err="1"/>
              <a:t>Behavior</a:t>
            </a:r>
            <a:r>
              <a:rPr lang="en-MY" sz="1400" dirty="0"/>
              <a:t> and Psychology at the University of Toronto</a:t>
            </a:r>
            <a:endParaRPr lang="en-US" sz="1400" dirty="0"/>
          </a:p>
        </p:txBody>
      </p:sp>
      <p:sp>
        <p:nvSpPr>
          <p:cNvPr id="2" name="Title 1">
            <a:extLst>
              <a:ext uri="{FF2B5EF4-FFF2-40B4-BE49-F238E27FC236}">
                <a16:creationId xmlns:a16="http://schemas.microsoft.com/office/drawing/2014/main" id="{9D56197A-68FF-3341-8345-99D6260F44C6}"/>
              </a:ext>
            </a:extLst>
          </p:cNvPr>
          <p:cNvSpPr>
            <a:spLocks noGrp="1"/>
          </p:cNvSpPr>
          <p:nvPr>
            <p:ph type="title"/>
          </p:nvPr>
        </p:nvSpPr>
        <p:spPr>
          <a:xfrm>
            <a:off x="2208817" y="598750"/>
            <a:ext cx="9603275" cy="1049235"/>
          </a:xfrm>
        </p:spPr>
        <p:txBody>
          <a:bodyPr/>
          <a:lstStyle/>
          <a:p>
            <a:r>
              <a:rPr lang="en-US" dirty="0"/>
              <a:t>Wealth differentials</a:t>
            </a:r>
          </a:p>
        </p:txBody>
      </p:sp>
      <p:sp>
        <p:nvSpPr>
          <p:cNvPr id="13" name="TextBox 12">
            <a:extLst>
              <a:ext uri="{FF2B5EF4-FFF2-40B4-BE49-F238E27FC236}">
                <a16:creationId xmlns:a16="http://schemas.microsoft.com/office/drawing/2014/main" id="{8B7ED869-7556-A542-A593-A674418CE341}"/>
              </a:ext>
            </a:extLst>
          </p:cNvPr>
          <p:cNvSpPr txBox="1"/>
          <p:nvPr/>
        </p:nvSpPr>
        <p:spPr>
          <a:xfrm>
            <a:off x="2882406" y="5130772"/>
            <a:ext cx="8929686" cy="923330"/>
          </a:xfrm>
          <a:prstGeom prst="rect">
            <a:avLst/>
          </a:prstGeom>
          <a:noFill/>
        </p:spPr>
        <p:txBody>
          <a:bodyPr wrap="square" rtlCol="0">
            <a:spAutoFit/>
          </a:bodyPr>
          <a:lstStyle/>
          <a:p>
            <a:r>
              <a:rPr lang="en-US" dirty="0"/>
              <a:t>Rich people can be come unfeeling because the situation is so psychologically imbalanced and difficult that we develop this scar tissue to protect ourselves from the pain of being around people we are naturally inclined to help but we cannot</a:t>
            </a:r>
          </a:p>
        </p:txBody>
      </p:sp>
    </p:spTree>
    <p:extLst>
      <p:ext uri="{BB962C8B-B14F-4D97-AF65-F5344CB8AC3E}">
        <p14:creationId xmlns:p14="http://schemas.microsoft.com/office/powerpoint/2010/main" val="6182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A623-9113-924A-B1CC-263962BA97EF}"/>
              </a:ext>
            </a:extLst>
          </p:cNvPr>
          <p:cNvSpPr>
            <a:spLocks noGrp="1"/>
          </p:cNvSpPr>
          <p:nvPr>
            <p:ph type="title"/>
          </p:nvPr>
        </p:nvSpPr>
        <p:spPr>
          <a:xfrm>
            <a:off x="1364494" y="707160"/>
            <a:ext cx="6766890" cy="1049235"/>
          </a:xfrm>
        </p:spPr>
        <p:txBody>
          <a:bodyPr>
            <a:normAutofit fontScale="90000"/>
          </a:bodyPr>
          <a:lstStyle/>
          <a:p>
            <a:r>
              <a:rPr lang="en-US" dirty="0"/>
              <a:t>Prof amabile</a:t>
            </a:r>
            <a:br>
              <a:rPr lang="en-US" dirty="0"/>
            </a:br>
            <a:r>
              <a:rPr lang="en-US" dirty="0"/>
              <a:t>Harvard prof of business studies</a:t>
            </a:r>
          </a:p>
        </p:txBody>
      </p:sp>
      <p:sp>
        <p:nvSpPr>
          <p:cNvPr id="3" name="Content Placeholder 2">
            <a:extLst>
              <a:ext uri="{FF2B5EF4-FFF2-40B4-BE49-F238E27FC236}">
                <a16:creationId xmlns:a16="http://schemas.microsoft.com/office/drawing/2014/main" id="{DD070C34-7116-E849-A2D0-A3CBBDD67485}"/>
              </a:ext>
            </a:extLst>
          </p:cNvPr>
          <p:cNvSpPr>
            <a:spLocks noGrp="1"/>
          </p:cNvSpPr>
          <p:nvPr>
            <p:ph idx="1"/>
          </p:nvPr>
        </p:nvSpPr>
        <p:spPr>
          <a:xfrm>
            <a:off x="1364494" y="2228740"/>
            <a:ext cx="5550355" cy="3450613"/>
          </a:xfrm>
        </p:spPr>
        <p:txBody>
          <a:bodyPr>
            <a:normAutofit/>
          </a:bodyPr>
          <a:lstStyle/>
          <a:p>
            <a:pPr marL="0" indent="0">
              <a:buNone/>
            </a:pPr>
            <a:r>
              <a:rPr lang="en-MY" sz="2800" i="1" dirty="0"/>
              <a:t>"We need to think about who we will be - who we want to be when our formal career ends </a:t>
            </a:r>
            <a:endParaRPr lang="en-US" sz="2800" i="1" dirty="0"/>
          </a:p>
        </p:txBody>
      </p:sp>
      <p:sp>
        <p:nvSpPr>
          <p:cNvPr id="16" name="Content Placeholder 2">
            <a:extLst>
              <a:ext uri="{FF2B5EF4-FFF2-40B4-BE49-F238E27FC236}">
                <a16:creationId xmlns:a16="http://schemas.microsoft.com/office/drawing/2014/main" id="{E8553E66-CAF8-7843-A8E4-59ABB79D67A9}"/>
              </a:ext>
            </a:extLst>
          </p:cNvPr>
          <p:cNvSpPr txBox="1">
            <a:spLocks/>
          </p:cNvSpPr>
          <p:nvPr/>
        </p:nvSpPr>
        <p:spPr>
          <a:xfrm>
            <a:off x="1637411" y="3838010"/>
            <a:ext cx="622105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MY" sz="2800" i="1" dirty="0"/>
              <a:t>"They will usually say, 'I'm a retired librarian' or 'I'm a retired educator' or 'I'm a retired research chemist'. They will still have that profession tacked onto who they are," </a:t>
            </a:r>
            <a:endParaRPr lang="en-US" sz="2800" i="1" dirty="0"/>
          </a:p>
        </p:txBody>
      </p:sp>
    </p:spTree>
    <p:extLst>
      <p:ext uri="{BB962C8B-B14F-4D97-AF65-F5344CB8AC3E}">
        <p14:creationId xmlns:p14="http://schemas.microsoft.com/office/powerpoint/2010/main" val="31806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6"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F756-EC26-524F-92C7-5C57706F9787}"/>
              </a:ext>
            </a:extLst>
          </p:cNvPr>
          <p:cNvSpPr>
            <a:spLocks noGrp="1"/>
          </p:cNvSpPr>
          <p:nvPr>
            <p:ph type="title"/>
          </p:nvPr>
        </p:nvSpPr>
        <p:spPr/>
        <p:txBody>
          <a:bodyPr/>
          <a:lstStyle/>
          <a:p>
            <a:r>
              <a:rPr lang="en-US" dirty="0"/>
              <a:t>Chloe </a:t>
            </a:r>
            <a:r>
              <a:rPr lang="en-US" dirty="0" err="1"/>
              <a:t>kim</a:t>
            </a:r>
            <a:r>
              <a:rPr lang="en-US" dirty="0"/>
              <a:t> going to </a:t>
            </a:r>
            <a:r>
              <a:rPr lang="en-US" dirty="0" err="1"/>
              <a:t>princeton</a:t>
            </a:r>
            <a:endParaRPr lang="en-US" dirty="0"/>
          </a:p>
        </p:txBody>
      </p:sp>
      <p:sp>
        <p:nvSpPr>
          <p:cNvPr id="3" name="Content Placeholder 2">
            <a:extLst>
              <a:ext uri="{FF2B5EF4-FFF2-40B4-BE49-F238E27FC236}">
                <a16:creationId xmlns:a16="http://schemas.microsoft.com/office/drawing/2014/main" id="{3EC7F832-F8C1-C64D-AF39-10F4A016FCED}"/>
              </a:ext>
            </a:extLst>
          </p:cNvPr>
          <p:cNvSpPr>
            <a:spLocks noGrp="1"/>
          </p:cNvSpPr>
          <p:nvPr>
            <p:ph idx="1"/>
          </p:nvPr>
        </p:nvSpPr>
        <p:spPr>
          <a:xfrm>
            <a:off x="1756271" y="2662560"/>
            <a:ext cx="4339729" cy="3450613"/>
          </a:xfrm>
        </p:spPr>
        <p:txBody>
          <a:bodyPr>
            <a:normAutofit/>
          </a:bodyPr>
          <a:lstStyle/>
          <a:p>
            <a:pPr marL="0" indent="0">
              <a:buNone/>
            </a:pPr>
            <a:r>
              <a:rPr lang="en-MY" sz="2800" i="1" dirty="0"/>
              <a:t>“I have so much I want to do in my life — I want to be a lawyer, I want to be a scientist, a doctor, all of these crazy things I want to try.”</a:t>
            </a:r>
          </a:p>
          <a:p>
            <a:pPr marL="0" indent="0">
              <a:buNone/>
            </a:pPr>
            <a:endParaRPr lang="en-MY" sz="2800" i="1" dirty="0"/>
          </a:p>
        </p:txBody>
      </p:sp>
      <p:sp>
        <p:nvSpPr>
          <p:cNvPr id="5" name="Content Placeholder 2">
            <a:extLst>
              <a:ext uri="{FF2B5EF4-FFF2-40B4-BE49-F238E27FC236}">
                <a16:creationId xmlns:a16="http://schemas.microsoft.com/office/drawing/2014/main" id="{C0256A98-2D17-0C4D-A70C-B8D923D6FFBE}"/>
              </a:ext>
            </a:extLst>
          </p:cNvPr>
          <p:cNvSpPr txBox="1">
            <a:spLocks/>
          </p:cNvSpPr>
          <p:nvPr/>
        </p:nvSpPr>
        <p:spPr>
          <a:xfrm>
            <a:off x="6096000" y="2488567"/>
            <a:ext cx="5281652" cy="345061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MY" sz="2800" i="1" dirty="0"/>
              <a:t>“I’d love to live just a normal life there, where maybe people don’t recognize me and get to know me not because of what I do, but just because of me,” she said. “Anyone who is going to Princeton next year, just be cool.”</a:t>
            </a:r>
          </a:p>
          <a:p>
            <a:pPr marL="0" indent="0">
              <a:buFont typeface="Arial" panose="020B0604020202020204" pitchFamily="34" charset="0"/>
              <a:buNone/>
            </a:pPr>
            <a:endParaRPr lang="en-MY" sz="2800" i="1" dirty="0"/>
          </a:p>
        </p:txBody>
      </p:sp>
    </p:spTree>
    <p:extLst>
      <p:ext uri="{BB962C8B-B14F-4D97-AF65-F5344CB8AC3E}">
        <p14:creationId xmlns:p14="http://schemas.microsoft.com/office/powerpoint/2010/main" val="17228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63E0-7ED2-1542-931B-0323B09523B1}"/>
              </a:ext>
            </a:extLst>
          </p:cNvPr>
          <p:cNvSpPr>
            <a:spLocks noGrp="1"/>
          </p:cNvSpPr>
          <p:nvPr>
            <p:ph type="title"/>
          </p:nvPr>
        </p:nvSpPr>
        <p:spPr/>
        <p:txBody>
          <a:bodyPr/>
          <a:lstStyle/>
          <a:p>
            <a:r>
              <a:rPr lang="en-US" dirty="0"/>
              <a:t>PRINCE PHILLIP TO HIS SON PRINCE CHARLES </a:t>
            </a:r>
          </a:p>
        </p:txBody>
      </p:sp>
      <p:sp>
        <p:nvSpPr>
          <p:cNvPr id="3" name="Content Placeholder 2">
            <a:extLst>
              <a:ext uri="{FF2B5EF4-FFF2-40B4-BE49-F238E27FC236}">
                <a16:creationId xmlns:a16="http://schemas.microsoft.com/office/drawing/2014/main" id="{79F93675-7D43-2949-930F-448BE4A6B1E7}"/>
              </a:ext>
            </a:extLst>
          </p:cNvPr>
          <p:cNvSpPr>
            <a:spLocks noGrp="1"/>
          </p:cNvSpPr>
          <p:nvPr>
            <p:ph idx="1"/>
          </p:nvPr>
        </p:nvSpPr>
        <p:spPr>
          <a:xfrm>
            <a:off x="2137380" y="2602868"/>
            <a:ext cx="6678008" cy="3450613"/>
          </a:xfrm>
        </p:spPr>
        <p:txBody>
          <a:bodyPr>
            <a:normAutofit/>
          </a:bodyPr>
          <a:lstStyle/>
          <a:p>
            <a:pPr marL="0" indent="0">
              <a:buNone/>
            </a:pPr>
            <a:r>
              <a:rPr lang="en-MY" sz="2800" dirty="0"/>
              <a:t>“Who we are is not what we wear or what glitters</a:t>
            </a:r>
          </a:p>
          <a:p>
            <a:pPr marL="0" indent="0">
              <a:buNone/>
            </a:pPr>
            <a:r>
              <a:rPr lang="en-MY" sz="2800" dirty="0"/>
              <a:t>It’s the spirit that defines us”</a:t>
            </a:r>
          </a:p>
        </p:txBody>
      </p:sp>
    </p:spTree>
    <p:extLst>
      <p:ext uri="{BB962C8B-B14F-4D97-AF65-F5344CB8AC3E}">
        <p14:creationId xmlns:p14="http://schemas.microsoft.com/office/powerpoint/2010/main" val="696801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10DCD-63D0-4A40-9F2B-9FCAC5141655}"/>
              </a:ext>
            </a:extLst>
          </p:cNvPr>
          <p:cNvSpPr>
            <a:spLocks noGrp="1"/>
          </p:cNvSpPr>
          <p:nvPr>
            <p:ph type="title"/>
          </p:nvPr>
        </p:nvSpPr>
        <p:spPr>
          <a:xfrm>
            <a:off x="1090612" y="1541050"/>
            <a:ext cx="11530013" cy="1887950"/>
          </a:xfrm>
        </p:spPr>
        <p:txBody>
          <a:bodyPr>
            <a:normAutofit/>
          </a:bodyPr>
          <a:lstStyle/>
          <a:p>
            <a:r>
              <a:rPr lang="en-US" sz="3200" dirty="0"/>
              <a:t>3. Consequences of the loss of shalom (2:10-21)</a:t>
            </a:r>
          </a:p>
        </p:txBody>
      </p:sp>
      <p:sp>
        <p:nvSpPr>
          <p:cNvPr id="3" name="Text Placeholder 2">
            <a:extLst>
              <a:ext uri="{FF2B5EF4-FFF2-40B4-BE49-F238E27FC236}">
                <a16:creationId xmlns:a16="http://schemas.microsoft.com/office/drawing/2014/main" id="{03DF11CB-3579-9C48-8578-19700AD257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3302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51AE7-5724-434B-85BA-4C46C5F04F76}"/>
              </a:ext>
            </a:extLst>
          </p:cNvPr>
          <p:cNvSpPr>
            <a:spLocks noGrp="1"/>
          </p:cNvSpPr>
          <p:nvPr>
            <p:ph type="title"/>
          </p:nvPr>
        </p:nvSpPr>
        <p:spPr/>
        <p:txBody>
          <a:bodyPr/>
          <a:lstStyle/>
          <a:p>
            <a:r>
              <a:rPr lang="en-US" dirty="0"/>
              <a:t>Personal consequences</a:t>
            </a:r>
          </a:p>
        </p:txBody>
      </p:sp>
      <p:sp>
        <p:nvSpPr>
          <p:cNvPr id="5" name="Content Placeholder 4">
            <a:extLst>
              <a:ext uri="{FF2B5EF4-FFF2-40B4-BE49-F238E27FC236}">
                <a16:creationId xmlns:a16="http://schemas.microsoft.com/office/drawing/2014/main" id="{4D7B6B37-435B-E84E-93F6-5A5AD10EA08D}"/>
              </a:ext>
            </a:extLst>
          </p:cNvPr>
          <p:cNvSpPr>
            <a:spLocks noGrp="1"/>
          </p:cNvSpPr>
          <p:nvPr>
            <p:ph idx="1"/>
          </p:nvPr>
        </p:nvSpPr>
        <p:spPr/>
        <p:txBody>
          <a:bodyPr>
            <a:normAutofit/>
          </a:bodyPr>
          <a:lstStyle/>
          <a:p>
            <a:pPr marL="0" indent="0">
              <a:buNone/>
            </a:pPr>
            <a:r>
              <a:rPr lang="en-US" sz="3200" dirty="0"/>
              <a:t>Isaiah 2:9 (ESV) So man is humbled,</a:t>
            </a:r>
          </a:p>
          <a:p>
            <a:pPr marL="0" indent="0">
              <a:buNone/>
            </a:pPr>
            <a:r>
              <a:rPr lang="en-US" sz="3200" dirty="0"/>
              <a:t>and each one is brought low—</a:t>
            </a:r>
          </a:p>
          <a:p>
            <a:pPr marL="0" indent="0">
              <a:buNone/>
            </a:pPr>
            <a:r>
              <a:rPr lang="en-US" sz="3200" dirty="0"/>
              <a:t>do not forgive them!</a:t>
            </a:r>
          </a:p>
        </p:txBody>
      </p:sp>
    </p:spTree>
    <p:extLst>
      <p:ext uri="{BB962C8B-B14F-4D97-AF65-F5344CB8AC3E}">
        <p14:creationId xmlns:p14="http://schemas.microsoft.com/office/powerpoint/2010/main" val="2802038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2BE6-08B8-F841-AEE7-0A89F7DD62F6}"/>
              </a:ext>
            </a:extLst>
          </p:cNvPr>
          <p:cNvSpPr>
            <a:spLocks noGrp="1"/>
          </p:cNvSpPr>
          <p:nvPr>
            <p:ph type="title"/>
          </p:nvPr>
        </p:nvSpPr>
        <p:spPr/>
        <p:txBody>
          <a:bodyPr/>
          <a:lstStyle/>
          <a:p>
            <a:r>
              <a:rPr lang="en-US" dirty="0"/>
              <a:t>Psychological studies</a:t>
            </a:r>
          </a:p>
        </p:txBody>
      </p:sp>
      <p:sp>
        <p:nvSpPr>
          <p:cNvPr id="5" name="TextBox 4">
            <a:extLst>
              <a:ext uri="{FF2B5EF4-FFF2-40B4-BE49-F238E27FC236}">
                <a16:creationId xmlns:a16="http://schemas.microsoft.com/office/drawing/2014/main" id="{1CAB6DD7-F2BD-E94E-8152-9FCBCACA479E}"/>
              </a:ext>
            </a:extLst>
          </p:cNvPr>
          <p:cNvSpPr txBox="1"/>
          <p:nvPr/>
        </p:nvSpPr>
        <p:spPr>
          <a:xfrm>
            <a:off x="1371470" y="3275141"/>
            <a:ext cx="3070223" cy="738664"/>
          </a:xfrm>
          <a:prstGeom prst="rect">
            <a:avLst/>
          </a:prstGeom>
          <a:noFill/>
        </p:spPr>
        <p:txBody>
          <a:bodyPr wrap="square" rtlCol="0">
            <a:spAutoFit/>
          </a:bodyPr>
          <a:lstStyle/>
          <a:p>
            <a:r>
              <a:rPr lang="en-US" sz="1400" dirty="0"/>
              <a:t>18 year </a:t>
            </a:r>
            <a:r>
              <a:rPr lang="en-US" sz="1400" dirty="0" err="1"/>
              <a:t>olds</a:t>
            </a:r>
            <a:r>
              <a:rPr lang="en-US" sz="1400" dirty="0"/>
              <a:t> retested 12 years later. </a:t>
            </a:r>
            <a:r>
              <a:rPr lang="en-MY" sz="1400" dirty="0"/>
              <a:t>Materialistic people were more susceptible to disorders</a:t>
            </a:r>
            <a:endParaRPr lang="en-US" sz="1400" dirty="0"/>
          </a:p>
        </p:txBody>
      </p:sp>
      <p:sp>
        <p:nvSpPr>
          <p:cNvPr id="9" name="TextBox 8">
            <a:extLst>
              <a:ext uri="{FF2B5EF4-FFF2-40B4-BE49-F238E27FC236}">
                <a16:creationId xmlns:a16="http://schemas.microsoft.com/office/drawing/2014/main" id="{F0A8FD9F-00F5-774E-9F88-BC4737AB36CE}"/>
              </a:ext>
            </a:extLst>
          </p:cNvPr>
          <p:cNvSpPr txBox="1"/>
          <p:nvPr/>
        </p:nvSpPr>
        <p:spPr>
          <a:xfrm>
            <a:off x="4680085" y="3275141"/>
            <a:ext cx="3070224" cy="523220"/>
          </a:xfrm>
          <a:prstGeom prst="rect">
            <a:avLst/>
          </a:prstGeom>
          <a:noFill/>
        </p:spPr>
        <p:txBody>
          <a:bodyPr wrap="square" rtlCol="0">
            <a:spAutoFit/>
          </a:bodyPr>
          <a:lstStyle/>
          <a:p>
            <a:r>
              <a:rPr lang="en-US" sz="1400" dirty="0"/>
              <a:t>The group who had more focused on materialism –lower levels of well being</a:t>
            </a:r>
          </a:p>
        </p:txBody>
      </p:sp>
      <p:sp>
        <p:nvSpPr>
          <p:cNvPr id="10" name="TextBox 9">
            <a:extLst>
              <a:ext uri="{FF2B5EF4-FFF2-40B4-BE49-F238E27FC236}">
                <a16:creationId xmlns:a16="http://schemas.microsoft.com/office/drawing/2014/main" id="{67D9122A-F173-DF4E-BA36-9135F909988E}"/>
              </a:ext>
            </a:extLst>
          </p:cNvPr>
          <p:cNvSpPr txBox="1"/>
          <p:nvPr/>
        </p:nvSpPr>
        <p:spPr>
          <a:xfrm>
            <a:off x="8218813" y="3290529"/>
            <a:ext cx="3414256" cy="1015663"/>
          </a:xfrm>
          <a:prstGeom prst="rect">
            <a:avLst/>
          </a:prstGeom>
          <a:noFill/>
        </p:spPr>
        <p:txBody>
          <a:bodyPr wrap="square" rtlCol="0">
            <a:spAutoFit/>
          </a:bodyPr>
          <a:lstStyle/>
          <a:p>
            <a:r>
              <a:rPr lang="en-MY" sz="1200" dirty="0"/>
              <a:t>The self-esteem of less materialistic children on the programme rose significantly, while that of materialistic children in the control group fell. Those who had little interest in materialism before the programme experienced no change in self-esteem</a:t>
            </a:r>
            <a:endParaRPr lang="en-US" sz="1200" dirty="0"/>
          </a:p>
        </p:txBody>
      </p:sp>
      <p:sp>
        <p:nvSpPr>
          <p:cNvPr id="11" name="TextBox 10">
            <a:extLst>
              <a:ext uri="{FF2B5EF4-FFF2-40B4-BE49-F238E27FC236}">
                <a16:creationId xmlns:a16="http://schemas.microsoft.com/office/drawing/2014/main" id="{EA218AFA-6445-124A-B5AC-2DDB1DA3BE95}"/>
              </a:ext>
            </a:extLst>
          </p:cNvPr>
          <p:cNvSpPr txBox="1"/>
          <p:nvPr/>
        </p:nvSpPr>
        <p:spPr>
          <a:xfrm>
            <a:off x="1451579" y="1949842"/>
            <a:ext cx="2990114" cy="584775"/>
          </a:xfrm>
          <a:prstGeom prst="rect">
            <a:avLst/>
          </a:prstGeom>
          <a:noFill/>
        </p:spPr>
        <p:txBody>
          <a:bodyPr wrap="none" rtlCol="0">
            <a:spAutoFit/>
          </a:bodyPr>
          <a:lstStyle/>
          <a:p>
            <a:r>
              <a:rPr lang="en-US" sz="3200" dirty="0"/>
              <a:t>Mental disorders</a:t>
            </a:r>
          </a:p>
        </p:txBody>
      </p:sp>
      <p:sp>
        <p:nvSpPr>
          <p:cNvPr id="12" name="TextBox 11">
            <a:extLst>
              <a:ext uri="{FF2B5EF4-FFF2-40B4-BE49-F238E27FC236}">
                <a16:creationId xmlns:a16="http://schemas.microsoft.com/office/drawing/2014/main" id="{A1691A56-FC33-1744-A53A-D8F85A29D311}"/>
              </a:ext>
            </a:extLst>
          </p:cNvPr>
          <p:cNvSpPr txBox="1"/>
          <p:nvPr/>
        </p:nvSpPr>
        <p:spPr>
          <a:xfrm>
            <a:off x="5509878" y="1949842"/>
            <a:ext cx="1938351" cy="584775"/>
          </a:xfrm>
          <a:prstGeom prst="rect">
            <a:avLst/>
          </a:prstGeom>
          <a:noFill/>
        </p:spPr>
        <p:txBody>
          <a:bodyPr wrap="none" rtlCol="0">
            <a:spAutoFit/>
          </a:bodyPr>
          <a:lstStyle/>
          <a:p>
            <a:r>
              <a:rPr lang="en-US" sz="3200" dirty="0"/>
              <a:t>Well being</a:t>
            </a:r>
          </a:p>
        </p:txBody>
      </p:sp>
      <p:sp>
        <p:nvSpPr>
          <p:cNvPr id="13" name="TextBox 12">
            <a:extLst>
              <a:ext uri="{FF2B5EF4-FFF2-40B4-BE49-F238E27FC236}">
                <a16:creationId xmlns:a16="http://schemas.microsoft.com/office/drawing/2014/main" id="{94E4E9D7-B6D1-794C-8E04-BD9022E0DD35}"/>
              </a:ext>
            </a:extLst>
          </p:cNvPr>
          <p:cNvSpPr txBox="1"/>
          <p:nvPr/>
        </p:nvSpPr>
        <p:spPr>
          <a:xfrm>
            <a:off x="8700480" y="1987630"/>
            <a:ext cx="2077813" cy="584775"/>
          </a:xfrm>
          <a:prstGeom prst="rect">
            <a:avLst/>
          </a:prstGeom>
          <a:noFill/>
        </p:spPr>
        <p:txBody>
          <a:bodyPr wrap="none" rtlCol="0">
            <a:spAutoFit/>
          </a:bodyPr>
          <a:lstStyle/>
          <a:p>
            <a:r>
              <a:rPr lang="en-US" sz="3200" dirty="0"/>
              <a:t>Self esteem</a:t>
            </a:r>
          </a:p>
        </p:txBody>
      </p:sp>
    </p:spTree>
    <p:extLst>
      <p:ext uri="{BB962C8B-B14F-4D97-AF65-F5344CB8AC3E}">
        <p14:creationId xmlns:p14="http://schemas.microsoft.com/office/powerpoint/2010/main" val="74798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D83E-7229-8D4A-A930-37B595E7FB9A}"/>
              </a:ext>
            </a:extLst>
          </p:cNvPr>
          <p:cNvSpPr>
            <a:spLocks noGrp="1"/>
          </p:cNvSpPr>
          <p:nvPr>
            <p:ph type="title"/>
          </p:nvPr>
        </p:nvSpPr>
        <p:spPr>
          <a:xfrm>
            <a:off x="1451578" y="475907"/>
            <a:ext cx="9603275" cy="1049235"/>
          </a:xfrm>
        </p:spPr>
        <p:txBody>
          <a:bodyPr>
            <a:normAutofit fontScale="90000"/>
          </a:bodyPr>
          <a:lstStyle/>
          <a:p>
            <a:r>
              <a:rPr lang="en-MY" b="1" dirty="0"/>
              <a:t>Bidirectional Dynamics of Materialism and Loneliness: Not Just a Vicious Cycle</a:t>
            </a:r>
            <a:br>
              <a:rPr lang="en-MY" b="1" dirty="0"/>
            </a:br>
            <a:r>
              <a:rPr lang="en-MY" i="1" dirty="0"/>
              <a:t>Journal of Consumer Research</a:t>
            </a:r>
            <a:endParaRPr lang="en-US" dirty="0"/>
          </a:p>
        </p:txBody>
      </p:sp>
      <p:graphicFrame>
        <p:nvGraphicFramePr>
          <p:cNvPr id="4" name="Content Placeholder 3">
            <a:extLst>
              <a:ext uri="{FF2B5EF4-FFF2-40B4-BE49-F238E27FC236}">
                <a16:creationId xmlns:a16="http://schemas.microsoft.com/office/drawing/2014/main" id="{A3A844D6-ACA4-F145-852B-9932062E3863}"/>
              </a:ext>
            </a:extLst>
          </p:cNvPr>
          <p:cNvGraphicFramePr>
            <a:graphicFrameLocks noGrp="1"/>
          </p:cNvGraphicFramePr>
          <p:nvPr>
            <p:ph idx="1"/>
            <p:extLst>
              <p:ext uri="{D42A27DB-BD31-4B8C-83A1-F6EECF244321}">
                <p14:modId xmlns:p14="http://schemas.microsoft.com/office/powerpoint/2010/main" val="1709577284"/>
              </p:ext>
            </p:extLst>
          </p:nvPr>
        </p:nvGraphicFramePr>
        <p:xfrm>
          <a:off x="5514974" y="2015732"/>
          <a:ext cx="5539879"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27B1E86-6424-DE44-9383-E4E25C1A1F64}"/>
              </a:ext>
            </a:extLst>
          </p:cNvPr>
          <p:cNvSpPr txBox="1"/>
          <p:nvPr/>
        </p:nvSpPr>
        <p:spPr>
          <a:xfrm>
            <a:off x="5272088" y="5623904"/>
            <a:ext cx="6396739" cy="646331"/>
          </a:xfrm>
          <a:prstGeom prst="rect">
            <a:avLst/>
          </a:prstGeom>
          <a:noFill/>
        </p:spPr>
        <p:txBody>
          <a:bodyPr wrap="square" rtlCol="0">
            <a:spAutoFit/>
          </a:bodyPr>
          <a:lstStyle/>
          <a:p>
            <a:r>
              <a:rPr lang="en-MY" sz="1200" b="1" dirty="0"/>
              <a:t>Bidirectional Dynamics of Materialism and Loneliness: Not Just a Vicious Cycle , </a:t>
            </a:r>
            <a:r>
              <a:rPr lang="en-MY" sz="1200" dirty="0"/>
              <a:t>Rik Pieters </a:t>
            </a:r>
            <a:r>
              <a:rPr lang="en-MY" sz="1200" i="1" dirty="0"/>
              <a:t>Journal of Consumer Research </a:t>
            </a:r>
            <a:r>
              <a:rPr lang="en-MY" sz="1200" dirty="0"/>
              <a:t>Vol. 40, No. 4 (December 2013), pp. 615-631</a:t>
            </a:r>
          </a:p>
          <a:p>
            <a:endParaRPr lang="en-US" sz="1200" dirty="0"/>
          </a:p>
        </p:txBody>
      </p:sp>
      <p:sp>
        <p:nvSpPr>
          <p:cNvPr id="6" name="Content Placeholder 2">
            <a:extLst>
              <a:ext uri="{FF2B5EF4-FFF2-40B4-BE49-F238E27FC236}">
                <a16:creationId xmlns:a16="http://schemas.microsoft.com/office/drawing/2014/main" id="{F120B73B-4DFD-0040-8B38-F4F72C359C77}"/>
              </a:ext>
            </a:extLst>
          </p:cNvPr>
          <p:cNvSpPr txBox="1">
            <a:spLocks/>
          </p:cNvSpPr>
          <p:nvPr/>
        </p:nvSpPr>
        <p:spPr>
          <a:xfrm>
            <a:off x="880359" y="2015732"/>
            <a:ext cx="4634615" cy="451365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endParaRPr lang="en-MY" b="1" dirty="0"/>
          </a:p>
          <a:p>
            <a:pPr marL="0" indent="0">
              <a:buFont typeface="Arial" panose="020B0604020202020204" pitchFamily="34" charset="0"/>
              <a:buNone/>
            </a:pPr>
            <a:r>
              <a:rPr lang="en-MY" i="1" dirty="0"/>
              <a:t>Two-way relationship between materialism and loneliness: materialism fosters social isolation; isolation fosters materialism. People who are cut off from others attach themselves to possessions. This attachment in turn crowds out social relationships.</a:t>
            </a:r>
          </a:p>
          <a:p>
            <a:pPr marL="0" indent="0">
              <a:buFont typeface="Arial" panose="020B0604020202020204" pitchFamily="34" charset="0"/>
              <a:buNone/>
            </a:pPr>
            <a:endParaRPr lang="en-MY" b="1" dirty="0"/>
          </a:p>
        </p:txBody>
      </p:sp>
    </p:spTree>
    <p:extLst>
      <p:ext uri="{BB962C8B-B14F-4D97-AF65-F5344CB8AC3E}">
        <p14:creationId xmlns:p14="http://schemas.microsoft.com/office/powerpoint/2010/main" val="2336300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3647-274E-754E-B26A-749BA9D5C676}"/>
              </a:ext>
            </a:extLst>
          </p:cNvPr>
          <p:cNvSpPr>
            <a:spLocks noGrp="1"/>
          </p:cNvSpPr>
          <p:nvPr>
            <p:ph type="title"/>
          </p:nvPr>
        </p:nvSpPr>
        <p:spPr/>
        <p:txBody>
          <a:bodyPr/>
          <a:lstStyle/>
          <a:p>
            <a:endParaRPr lang="en-US"/>
          </a:p>
        </p:txBody>
      </p:sp>
      <p:sp>
        <p:nvSpPr>
          <p:cNvPr id="4" name="Rounded Rectangle 3">
            <a:extLst>
              <a:ext uri="{FF2B5EF4-FFF2-40B4-BE49-F238E27FC236}">
                <a16:creationId xmlns:a16="http://schemas.microsoft.com/office/drawing/2014/main" id="{05A1CDD5-4F51-6548-830A-A1409C46B7C7}"/>
              </a:ext>
            </a:extLst>
          </p:cNvPr>
          <p:cNvSpPr/>
          <p:nvPr/>
        </p:nvSpPr>
        <p:spPr>
          <a:xfrm>
            <a:off x="2057400" y="2257425"/>
            <a:ext cx="2771775" cy="1057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Grant Study</a:t>
            </a:r>
          </a:p>
        </p:txBody>
      </p:sp>
      <p:sp>
        <p:nvSpPr>
          <p:cNvPr id="5" name="Rounded Rectangle 4">
            <a:extLst>
              <a:ext uri="{FF2B5EF4-FFF2-40B4-BE49-F238E27FC236}">
                <a16:creationId xmlns:a16="http://schemas.microsoft.com/office/drawing/2014/main" id="{AD5790AB-97C8-0B4D-AF82-699452849C44}"/>
              </a:ext>
            </a:extLst>
          </p:cNvPr>
          <p:cNvSpPr/>
          <p:nvPr/>
        </p:nvSpPr>
        <p:spPr>
          <a:xfrm>
            <a:off x="6696075" y="2257425"/>
            <a:ext cx="2771775" cy="1057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dirty="0" err="1"/>
              <a:t>Glueck</a:t>
            </a:r>
            <a:r>
              <a:rPr lang="en-US" sz="2400" dirty="0"/>
              <a:t> Study</a:t>
            </a:r>
          </a:p>
        </p:txBody>
      </p:sp>
      <p:sp>
        <p:nvSpPr>
          <p:cNvPr id="6" name="TextBox 5">
            <a:extLst>
              <a:ext uri="{FF2B5EF4-FFF2-40B4-BE49-F238E27FC236}">
                <a16:creationId xmlns:a16="http://schemas.microsoft.com/office/drawing/2014/main" id="{0FB1255C-BB3B-504E-9E5E-352F4A76B529}"/>
              </a:ext>
            </a:extLst>
          </p:cNvPr>
          <p:cNvSpPr txBox="1"/>
          <p:nvPr/>
        </p:nvSpPr>
        <p:spPr>
          <a:xfrm>
            <a:off x="1957387" y="3543301"/>
            <a:ext cx="2971800" cy="646331"/>
          </a:xfrm>
          <a:prstGeom prst="rect">
            <a:avLst/>
          </a:prstGeom>
          <a:noFill/>
          <a:ln w="47625">
            <a:noFill/>
          </a:ln>
        </p:spPr>
        <p:txBody>
          <a:bodyPr wrap="square" rtlCol="0">
            <a:spAutoFit/>
          </a:bodyPr>
          <a:lstStyle/>
          <a:p>
            <a:r>
              <a:rPr lang="en-MY" dirty="0"/>
              <a:t>456 poor men growing up in Boston from 1939 to 2014</a:t>
            </a:r>
            <a:endParaRPr lang="en-US" dirty="0"/>
          </a:p>
        </p:txBody>
      </p:sp>
      <p:sp>
        <p:nvSpPr>
          <p:cNvPr id="7" name="TextBox 6">
            <a:extLst>
              <a:ext uri="{FF2B5EF4-FFF2-40B4-BE49-F238E27FC236}">
                <a16:creationId xmlns:a16="http://schemas.microsoft.com/office/drawing/2014/main" id="{D7462399-B14D-2347-9CB4-C57F96A32B36}"/>
              </a:ext>
            </a:extLst>
          </p:cNvPr>
          <p:cNvSpPr txBox="1"/>
          <p:nvPr/>
        </p:nvSpPr>
        <p:spPr>
          <a:xfrm>
            <a:off x="6772274" y="3543301"/>
            <a:ext cx="2619375" cy="923330"/>
          </a:xfrm>
          <a:prstGeom prst="rect">
            <a:avLst/>
          </a:prstGeom>
          <a:noFill/>
        </p:spPr>
        <p:txBody>
          <a:bodyPr wrap="square" rtlCol="0">
            <a:spAutoFit/>
          </a:bodyPr>
          <a:lstStyle/>
          <a:p>
            <a:r>
              <a:rPr lang="en-MY" dirty="0"/>
              <a:t>268 male graduates from Harvard’s classes of 1939-1944</a:t>
            </a:r>
            <a:endParaRPr lang="en-US" dirty="0"/>
          </a:p>
        </p:txBody>
      </p:sp>
      <p:sp>
        <p:nvSpPr>
          <p:cNvPr id="8" name="TextBox 7">
            <a:extLst>
              <a:ext uri="{FF2B5EF4-FFF2-40B4-BE49-F238E27FC236}">
                <a16:creationId xmlns:a16="http://schemas.microsoft.com/office/drawing/2014/main" id="{64B74F71-1D71-E04E-A425-585DBCD8F89E}"/>
              </a:ext>
            </a:extLst>
          </p:cNvPr>
          <p:cNvSpPr txBox="1"/>
          <p:nvPr/>
        </p:nvSpPr>
        <p:spPr>
          <a:xfrm>
            <a:off x="5043488" y="4657725"/>
            <a:ext cx="1398973" cy="523220"/>
          </a:xfrm>
          <a:prstGeom prst="rect">
            <a:avLst/>
          </a:prstGeom>
          <a:noFill/>
        </p:spPr>
        <p:txBody>
          <a:bodyPr wrap="none" rtlCol="0">
            <a:spAutoFit/>
          </a:bodyPr>
          <a:lstStyle/>
          <a:p>
            <a:r>
              <a:rPr lang="en-US" sz="2800" dirty="0"/>
              <a:t>80 years</a:t>
            </a:r>
          </a:p>
        </p:txBody>
      </p:sp>
      <p:cxnSp>
        <p:nvCxnSpPr>
          <p:cNvPr id="10" name="Straight Connector 9">
            <a:extLst>
              <a:ext uri="{FF2B5EF4-FFF2-40B4-BE49-F238E27FC236}">
                <a16:creationId xmlns:a16="http://schemas.microsoft.com/office/drawing/2014/main" id="{D3E26F63-6C26-2640-982C-1227BC581105}"/>
              </a:ext>
            </a:extLst>
          </p:cNvPr>
          <p:cNvCxnSpPr/>
          <p:nvPr/>
        </p:nvCxnSpPr>
        <p:spPr>
          <a:xfrm>
            <a:off x="3200400" y="3371851"/>
            <a:ext cx="0" cy="242888"/>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474265-5B18-B248-BD69-5A2D13152287}"/>
              </a:ext>
            </a:extLst>
          </p:cNvPr>
          <p:cNvCxnSpPr/>
          <p:nvPr/>
        </p:nvCxnSpPr>
        <p:spPr>
          <a:xfrm>
            <a:off x="8081961" y="3331371"/>
            <a:ext cx="0" cy="242888"/>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7900F9-36B8-5C4F-90E5-D19E4A08B683}"/>
              </a:ext>
            </a:extLst>
          </p:cNvPr>
          <p:cNvCxnSpPr>
            <a:cxnSpLocks/>
          </p:cNvCxnSpPr>
          <p:nvPr/>
        </p:nvCxnSpPr>
        <p:spPr>
          <a:xfrm>
            <a:off x="3195637" y="4223743"/>
            <a:ext cx="0" cy="695592"/>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BBD592-DA5F-754D-A148-7062334FA573}"/>
              </a:ext>
            </a:extLst>
          </p:cNvPr>
          <p:cNvCxnSpPr>
            <a:cxnSpLocks/>
          </p:cNvCxnSpPr>
          <p:nvPr/>
        </p:nvCxnSpPr>
        <p:spPr>
          <a:xfrm>
            <a:off x="8029573" y="4175657"/>
            <a:ext cx="0" cy="695592"/>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C47C84-EDCA-5347-825D-1D1D55704D1A}"/>
              </a:ext>
            </a:extLst>
          </p:cNvPr>
          <p:cNvCxnSpPr>
            <a:cxnSpLocks/>
          </p:cNvCxnSpPr>
          <p:nvPr/>
        </p:nvCxnSpPr>
        <p:spPr>
          <a:xfrm flipH="1">
            <a:off x="6442462" y="4890432"/>
            <a:ext cx="1639499" cy="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F4253D-E574-8148-BE8A-4DE51CC76BB6}"/>
              </a:ext>
            </a:extLst>
          </p:cNvPr>
          <p:cNvCxnSpPr>
            <a:cxnSpLocks/>
            <a:stCxn id="8" idx="1"/>
          </p:cNvCxnSpPr>
          <p:nvPr/>
        </p:nvCxnSpPr>
        <p:spPr>
          <a:xfrm flipH="1">
            <a:off x="3195638" y="4919335"/>
            <a:ext cx="184785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CC7B3B-3863-E04A-BC5E-DAB2CEDAD8B4}"/>
              </a:ext>
            </a:extLst>
          </p:cNvPr>
          <p:cNvSpPr txBox="1"/>
          <p:nvPr/>
        </p:nvSpPr>
        <p:spPr>
          <a:xfrm>
            <a:off x="2972408" y="5304286"/>
            <a:ext cx="5541132" cy="646331"/>
          </a:xfrm>
          <a:prstGeom prst="rect">
            <a:avLst/>
          </a:prstGeom>
          <a:noFill/>
        </p:spPr>
        <p:txBody>
          <a:bodyPr wrap="none" rtlCol="0">
            <a:spAutoFit/>
          </a:bodyPr>
          <a:lstStyle/>
          <a:p>
            <a:r>
              <a:rPr lang="en-MY" dirty="0"/>
              <a:t>Embracing community helps us live longer, and be happier</a:t>
            </a:r>
          </a:p>
          <a:p>
            <a:endParaRPr lang="en-US" dirty="0"/>
          </a:p>
        </p:txBody>
      </p:sp>
      <p:sp>
        <p:nvSpPr>
          <p:cNvPr id="21" name="TextBox 20">
            <a:extLst>
              <a:ext uri="{FF2B5EF4-FFF2-40B4-BE49-F238E27FC236}">
                <a16:creationId xmlns:a16="http://schemas.microsoft.com/office/drawing/2014/main" id="{6FA8C43D-1609-014E-B221-7A4C953BAF84}"/>
              </a:ext>
            </a:extLst>
          </p:cNvPr>
          <p:cNvSpPr txBox="1"/>
          <p:nvPr/>
        </p:nvSpPr>
        <p:spPr>
          <a:xfrm>
            <a:off x="2246623" y="5728265"/>
            <a:ext cx="7015831" cy="369332"/>
          </a:xfrm>
          <a:prstGeom prst="rect">
            <a:avLst/>
          </a:prstGeom>
          <a:noFill/>
        </p:spPr>
        <p:txBody>
          <a:bodyPr wrap="none" rtlCol="0">
            <a:spAutoFit/>
          </a:bodyPr>
          <a:lstStyle/>
          <a:p>
            <a:r>
              <a:rPr lang="en-MY" dirty="0"/>
              <a:t>Loneliness can lead to a decline in physical health and even an early death.</a:t>
            </a:r>
            <a:endParaRPr lang="en-US" dirty="0"/>
          </a:p>
        </p:txBody>
      </p:sp>
      <p:sp>
        <p:nvSpPr>
          <p:cNvPr id="22" name="TextBox 21">
            <a:extLst>
              <a:ext uri="{FF2B5EF4-FFF2-40B4-BE49-F238E27FC236}">
                <a16:creationId xmlns:a16="http://schemas.microsoft.com/office/drawing/2014/main" id="{B32373CB-2ED3-4B48-99B4-6FB187896DD3}"/>
              </a:ext>
            </a:extLst>
          </p:cNvPr>
          <p:cNvSpPr txBox="1"/>
          <p:nvPr/>
        </p:nvSpPr>
        <p:spPr>
          <a:xfrm>
            <a:off x="3058917" y="195874"/>
            <a:ext cx="7426713" cy="923330"/>
          </a:xfrm>
          <a:prstGeom prst="rect">
            <a:avLst/>
          </a:prstGeom>
          <a:noFill/>
        </p:spPr>
        <p:txBody>
          <a:bodyPr wrap="none" rtlCol="0">
            <a:spAutoFit/>
          </a:bodyPr>
          <a:lstStyle/>
          <a:p>
            <a:r>
              <a:rPr lang="en-MY" dirty="0"/>
              <a:t>Lonely people more prone to stroke, heart disease, depression, and dementia.</a:t>
            </a:r>
          </a:p>
          <a:p>
            <a:r>
              <a:rPr lang="en-MY" dirty="0"/>
              <a:t>Community is more important than smoking ,obesity, diet or </a:t>
            </a:r>
            <a:r>
              <a:rPr lang="en-MY" dirty="0" err="1"/>
              <a:t>execise</a:t>
            </a:r>
            <a:endParaRPr lang="en-MY" dirty="0"/>
          </a:p>
          <a:p>
            <a:endParaRPr lang="en-US" dirty="0"/>
          </a:p>
        </p:txBody>
      </p:sp>
    </p:spTree>
    <p:extLst>
      <p:ext uri="{BB962C8B-B14F-4D97-AF65-F5344CB8AC3E}">
        <p14:creationId xmlns:p14="http://schemas.microsoft.com/office/powerpoint/2010/main" val="332036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AFB1D-93BC-3D41-9D53-21C24F215AD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D7C4070-6A9B-C448-A1AD-AC83031EEFA0}"/>
              </a:ext>
            </a:extLst>
          </p:cNvPr>
          <p:cNvSpPr>
            <a:spLocks noGrp="1"/>
          </p:cNvSpPr>
          <p:nvPr>
            <p:ph idx="1"/>
          </p:nvPr>
        </p:nvSpPr>
        <p:spPr>
          <a:xfrm>
            <a:off x="1451579" y="2015732"/>
            <a:ext cx="9749821" cy="3450613"/>
          </a:xfrm>
        </p:spPr>
        <p:txBody>
          <a:bodyPr>
            <a:noAutofit/>
          </a:bodyPr>
          <a:lstStyle/>
          <a:p>
            <a:pPr marL="0" indent="0">
              <a:buNone/>
            </a:pPr>
            <a:r>
              <a:rPr lang="en-US" sz="2800" dirty="0"/>
              <a:t>Isaiah 2:1-2 (ESV) The word that Isaiah the son of </a:t>
            </a:r>
            <a:r>
              <a:rPr lang="en-US" sz="2800" dirty="0" err="1"/>
              <a:t>Amoz</a:t>
            </a:r>
            <a:r>
              <a:rPr lang="en-US" sz="2800" dirty="0"/>
              <a:t> saw concerning Judah and Jerusalem.</a:t>
            </a:r>
          </a:p>
          <a:p>
            <a:pPr marL="0" indent="0">
              <a:buNone/>
            </a:pPr>
            <a:r>
              <a:rPr lang="en-US" sz="2800" dirty="0"/>
              <a:t>2 It shall come to pass in the </a:t>
            </a:r>
            <a:r>
              <a:rPr lang="en-US" sz="2800" b="1" u="sng" dirty="0"/>
              <a:t>latter days </a:t>
            </a:r>
            <a:r>
              <a:rPr lang="en-US" sz="2800" dirty="0"/>
              <a:t>that the </a:t>
            </a:r>
            <a:r>
              <a:rPr lang="en-US" sz="2800" b="1" u="sng" dirty="0"/>
              <a:t>mountain of the house of the Lord </a:t>
            </a:r>
            <a:r>
              <a:rPr lang="en-US" sz="2800" dirty="0"/>
              <a:t>shall be established as the highest of the mountains, and shall be lifted up above the hills; and all the nations shall flow to it,</a:t>
            </a:r>
          </a:p>
        </p:txBody>
      </p:sp>
      <p:sp>
        <p:nvSpPr>
          <p:cNvPr id="2" name="TextBox 1">
            <a:extLst>
              <a:ext uri="{FF2B5EF4-FFF2-40B4-BE49-F238E27FC236}">
                <a16:creationId xmlns:a16="http://schemas.microsoft.com/office/drawing/2014/main" id="{B50AFD14-877F-3D48-8681-C2A85ED812C1}"/>
              </a:ext>
            </a:extLst>
          </p:cNvPr>
          <p:cNvSpPr txBox="1"/>
          <p:nvPr/>
        </p:nvSpPr>
        <p:spPr>
          <a:xfrm>
            <a:off x="5467350" y="1380745"/>
            <a:ext cx="4157292" cy="369332"/>
          </a:xfrm>
          <a:prstGeom prst="rect">
            <a:avLst/>
          </a:prstGeom>
          <a:noFill/>
        </p:spPr>
        <p:txBody>
          <a:bodyPr wrap="none" rtlCol="0">
            <a:spAutoFit/>
          </a:bodyPr>
          <a:lstStyle/>
          <a:p>
            <a:r>
              <a:rPr lang="en-US" dirty="0"/>
              <a:t>The days when the coming of the Messiah </a:t>
            </a:r>
          </a:p>
        </p:txBody>
      </p:sp>
    </p:spTree>
    <p:extLst>
      <p:ext uri="{BB962C8B-B14F-4D97-AF65-F5344CB8AC3E}">
        <p14:creationId xmlns:p14="http://schemas.microsoft.com/office/powerpoint/2010/main" val="8946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D50D-DB0E-8547-8424-2A15F41A825B}"/>
              </a:ext>
            </a:extLst>
          </p:cNvPr>
          <p:cNvSpPr>
            <a:spLocks noGrp="1"/>
          </p:cNvSpPr>
          <p:nvPr>
            <p:ph type="title"/>
          </p:nvPr>
        </p:nvSpPr>
        <p:spPr>
          <a:xfrm>
            <a:off x="1451579" y="682805"/>
            <a:ext cx="9603275" cy="1049235"/>
          </a:xfrm>
        </p:spPr>
        <p:txBody>
          <a:bodyPr/>
          <a:lstStyle/>
          <a:p>
            <a:r>
              <a:rPr lang="en-US" dirty="0" err="1"/>
              <a:t>U;nEE</a:t>
            </a:r>
            <a:r>
              <a:rPr lang="en-US" dirty="0"/>
              <a:t> 21/1/2007</a:t>
            </a:r>
          </a:p>
        </p:txBody>
      </p:sp>
      <p:sp>
        <p:nvSpPr>
          <p:cNvPr id="3" name="Content Placeholder 2">
            <a:extLst>
              <a:ext uri="{FF2B5EF4-FFF2-40B4-BE49-F238E27FC236}">
                <a16:creationId xmlns:a16="http://schemas.microsoft.com/office/drawing/2014/main" id="{67DB0080-3263-B94E-B4BB-6FBFD72580F3}"/>
              </a:ext>
            </a:extLst>
          </p:cNvPr>
          <p:cNvSpPr>
            <a:spLocks noGrp="1"/>
          </p:cNvSpPr>
          <p:nvPr>
            <p:ph idx="1"/>
          </p:nvPr>
        </p:nvSpPr>
        <p:spPr>
          <a:xfrm>
            <a:off x="1243013" y="2602868"/>
            <a:ext cx="9811841" cy="3450613"/>
          </a:xfrm>
        </p:spPr>
        <p:txBody>
          <a:bodyPr>
            <a:normAutofit/>
          </a:bodyPr>
          <a:lstStyle/>
          <a:p>
            <a:pPr marL="0" indent="0">
              <a:buNone/>
            </a:pPr>
            <a:r>
              <a:rPr lang="en-US" sz="2800" i="1" dirty="0"/>
              <a:t>“I felt every thing is empty. I am again walking down a path to reach a destination I don’t know”</a:t>
            </a:r>
          </a:p>
        </p:txBody>
      </p:sp>
      <p:sp>
        <p:nvSpPr>
          <p:cNvPr id="5" name="TextBox 4">
            <a:extLst>
              <a:ext uri="{FF2B5EF4-FFF2-40B4-BE49-F238E27FC236}">
                <a16:creationId xmlns:a16="http://schemas.microsoft.com/office/drawing/2014/main" id="{57E03B97-81C1-174C-AC34-80A380B93AD8}"/>
              </a:ext>
            </a:extLst>
          </p:cNvPr>
          <p:cNvSpPr txBox="1"/>
          <p:nvPr/>
        </p:nvSpPr>
        <p:spPr>
          <a:xfrm>
            <a:off x="1451579" y="1207423"/>
            <a:ext cx="5927585" cy="646331"/>
          </a:xfrm>
          <a:prstGeom prst="rect">
            <a:avLst/>
          </a:prstGeom>
          <a:noFill/>
        </p:spPr>
        <p:txBody>
          <a:bodyPr wrap="none" rtlCol="0">
            <a:spAutoFit/>
          </a:bodyPr>
          <a:lstStyle/>
          <a:p>
            <a:r>
              <a:rPr lang="en-US" dirty="0"/>
              <a:t>40% of Korean Actors contemplated suicide from depression </a:t>
            </a:r>
          </a:p>
          <a:p>
            <a:r>
              <a:rPr lang="en-US" dirty="0"/>
              <a:t>(Pak </a:t>
            </a:r>
            <a:r>
              <a:rPr lang="en-US" dirty="0" err="1"/>
              <a:t>Jin</a:t>
            </a:r>
            <a:r>
              <a:rPr lang="en-US" dirty="0"/>
              <a:t> </a:t>
            </a:r>
            <a:r>
              <a:rPr lang="en-US" dirty="0" err="1"/>
              <a:t>Hee</a:t>
            </a:r>
            <a:r>
              <a:rPr lang="en-US" dirty="0"/>
              <a:t> Thesis Yonsei Univ School of Social Welfare 2009</a:t>
            </a:r>
          </a:p>
        </p:txBody>
      </p:sp>
    </p:spTree>
    <p:extLst>
      <p:ext uri="{BB962C8B-B14F-4D97-AF65-F5344CB8AC3E}">
        <p14:creationId xmlns:p14="http://schemas.microsoft.com/office/powerpoint/2010/main" val="1951546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DC7C-1C0F-3540-A410-CF0DCC9D861A}"/>
              </a:ext>
            </a:extLst>
          </p:cNvPr>
          <p:cNvSpPr>
            <a:spLocks noGrp="1"/>
          </p:cNvSpPr>
          <p:nvPr>
            <p:ph type="title"/>
          </p:nvPr>
        </p:nvSpPr>
        <p:spPr>
          <a:xfrm>
            <a:off x="1451579" y="804519"/>
            <a:ext cx="10740421" cy="1049235"/>
          </a:xfrm>
        </p:spPr>
        <p:txBody>
          <a:bodyPr/>
          <a:lstStyle/>
          <a:p>
            <a:r>
              <a:rPr lang="en-MY" dirty="0"/>
              <a:t>A Dislocation Theory of Globalizing Addiction</a:t>
            </a:r>
            <a:endParaRPr lang="en-US" dirty="0"/>
          </a:p>
        </p:txBody>
      </p:sp>
      <p:graphicFrame>
        <p:nvGraphicFramePr>
          <p:cNvPr id="4" name="Content Placeholder 3">
            <a:extLst>
              <a:ext uri="{FF2B5EF4-FFF2-40B4-BE49-F238E27FC236}">
                <a16:creationId xmlns:a16="http://schemas.microsoft.com/office/drawing/2014/main" id="{3B27CA02-A1A5-D84D-9098-8997030D2F4B}"/>
              </a:ext>
            </a:extLst>
          </p:cNvPr>
          <p:cNvGraphicFramePr>
            <a:graphicFrameLocks noGrp="1"/>
          </p:cNvGraphicFramePr>
          <p:nvPr>
            <p:ph idx="1"/>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176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B86D-ABEC-2F44-8BD0-31E824CEB4DB}"/>
              </a:ext>
            </a:extLst>
          </p:cNvPr>
          <p:cNvSpPr>
            <a:spLocks noGrp="1"/>
          </p:cNvSpPr>
          <p:nvPr>
            <p:ph type="title"/>
          </p:nvPr>
        </p:nvSpPr>
        <p:spPr>
          <a:xfrm>
            <a:off x="1408717" y="361606"/>
            <a:ext cx="9603275" cy="1049235"/>
          </a:xfrm>
        </p:spPr>
        <p:txBody>
          <a:bodyPr>
            <a:normAutofit fontScale="90000"/>
          </a:bodyPr>
          <a:lstStyle/>
          <a:p>
            <a:r>
              <a:rPr lang="en-MY" b="1" dirty="0"/>
              <a:t>Bruce K. Alexander, Professor Emeritus, </a:t>
            </a:r>
            <a:br>
              <a:rPr lang="en-MY" dirty="0"/>
            </a:br>
            <a:r>
              <a:rPr lang="en-MY" b="1" dirty="0"/>
              <a:t>Simon Fraser University, </a:t>
            </a:r>
            <a:br>
              <a:rPr lang="en-MY" dirty="0"/>
            </a:br>
            <a:r>
              <a:rPr lang="en-MY" b="1" dirty="0"/>
              <a:t>Burnaby BC, Canada</a:t>
            </a:r>
            <a:endParaRPr lang="en-US" dirty="0"/>
          </a:p>
        </p:txBody>
      </p:sp>
      <p:sp>
        <p:nvSpPr>
          <p:cNvPr id="3" name="Content Placeholder 2">
            <a:extLst>
              <a:ext uri="{FF2B5EF4-FFF2-40B4-BE49-F238E27FC236}">
                <a16:creationId xmlns:a16="http://schemas.microsoft.com/office/drawing/2014/main" id="{D2C67096-495F-9E40-9BEE-3A38BB07818A}"/>
              </a:ext>
            </a:extLst>
          </p:cNvPr>
          <p:cNvSpPr>
            <a:spLocks noGrp="1"/>
          </p:cNvSpPr>
          <p:nvPr>
            <p:ph idx="1"/>
          </p:nvPr>
        </p:nvSpPr>
        <p:spPr>
          <a:xfrm>
            <a:off x="1408717" y="2387207"/>
            <a:ext cx="10069999" cy="3450613"/>
          </a:xfrm>
        </p:spPr>
        <p:txBody>
          <a:bodyPr>
            <a:normAutofit/>
          </a:bodyPr>
          <a:lstStyle/>
          <a:p>
            <a:pPr marL="0" indent="0">
              <a:buNone/>
            </a:pPr>
            <a:r>
              <a:rPr lang="en-MY" i="1" dirty="0"/>
              <a:t>“Dislocated people compensate for their agonizing lack of social belonging, identity, and meaning by desperately clinging to the best substitutes for a full life that they can find. Addictions to drugs and a thousand other habits serve this compensatory function all too well. As the dislocation produced by free-market society increases, the flood of addiction rises and spreads, along with depression, child abuse, and suicide. “</a:t>
            </a:r>
            <a:endParaRPr lang="en-US" i="1" dirty="0"/>
          </a:p>
        </p:txBody>
      </p:sp>
    </p:spTree>
    <p:extLst>
      <p:ext uri="{BB962C8B-B14F-4D97-AF65-F5344CB8AC3E}">
        <p14:creationId xmlns:p14="http://schemas.microsoft.com/office/powerpoint/2010/main" val="2642714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B86D-ABEC-2F44-8BD0-31E824CEB4DB}"/>
              </a:ext>
            </a:extLst>
          </p:cNvPr>
          <p:cNvSpPr>
            <a:spLocks noGrp="1"/>
          </p:cNvSpPr>
          <p:nvPr>
            <p:ph type="title"/>
          </p:nvPr>
        </p:nvSpPr>
        <p:spPr>
          <a:xfrm>
            <a:off x="1437292" y="648705"/>
            <a:ext cx="9603275" cy="1049235"/>
          </a:xfrm>
        </p:spPr>
        <p:txBody>
          <a:bodyPr>
            <a:normAutofit fontScale="90000"/>
          </a:bodyPr>
          <a:lstStyle/>
          <a:p>
            <a:r>
              <a:rPr lang="en-MY" b="1" dirty="0"/>
              <a:t>Bruce K. Alexander, Professor Emeritus, </a:t>
            </a:r>
            <a:br>
              <a:rPr lang="en-MY" dirty="0"/>
            </a:br>
            <a:r>
              <a:rPr lang="en-MY" b="1" dirty="0"/>
              <a:t>Simon Fraser University, </a:t>
            </a:r>
            <a:br>
              <a:rPr lang="en-MY" dirty="0"/>
            </a:br>
            <a:r>
              <a:rPr lang="en-MY" b="1" dirty="0"/>
              <a:t>Burnaby BC, Canada</a:t>
            </a:r>
            <a:br>
              <a:rPr lang="en-MY" dirty="0"/>
            </a:br>
            <a:endParaRPr lang="en-US" dirty="0"/>
          </a:p>
        </p:txBody>
      </p:sp>
      <p:sp>
        <p:nvSpPr>
          <p:cNvPr id="3" name="Content Placeholder 2">
            <a:extLst>
              <a:ext uri="{FF2B5EF4-FFF2-40B4-BE49-F238E27FC236}">
                <a16:creationId xmlns:a16="http://schemas.microsoft.com/office/drawing/2014/main" id="{D2C67096-495F-9E40-9BEE-3A38BB07818A}"/>
              </a:ext>
            </a:extLst>
          </p:cNvPr>
          <p:cNvSpPr>
            <a:spLocks noGrp="1"/>
          </p:cNvSpPr>
          <p:nvPr>
            <p:ph idx="1"/>
          </p:nvPr>
        </p:nvSpPr>
        <p:spPr>
          <a:xfrm>
            <a:off x="1437293" y="2758682"/>
            <a:ext cx="10131912" cy="3450613"/>
          </a:xfrm>
        </p:spPr>
        <p:txBody>
          <a:bodyPr/>
          <a:lstStyle/>
          <a:p>
            <a:pPr marL="0" indent="0">
              <a:buNone/>
            </a:pPr>
            <a:r>
              <a:rPr lang="en-MY" i="1" dirty="0"/>
              <a:t>“Psychological treatments and harm reduction measures have reached the limit of their effectiveness. Only structural change can prevent the continuing growth of addiction and related problems. ”</a:t>
            </a:r>
            <a:br>
              <a:rPr lang="en-MY" i="1" dirty="0"/>
            </a:br>
            <a:endParaRPr lang="en-US" i="1" dirty="0"/>
          </a:p>
        </p:txBody>
      </p:sp>
    </p:spTree>
    <p:extLst>
      <p:ext uri="{BB962C8B-B14F-4D97-AF65-F5344CB8AC3E}">
        <p14:creationId xmlns:p14="http://schemas.microsoft.com/office/powerpoint/2010/main" val="1469634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BB07-38D8-4943-99C2-DC01DA3CBCAE}"/>
              </a:ext>
            </a:extLst>
          </p:cNvPr>
          <p:cNvSpPr>
            <a:spLocks noGrp="1"/>
          </p:cNvSpPr>
          <p:nvPr>
            <p:ph type="title"/>
          </p:nvPr>
        </p:nvSpPr>
        <p:spPr/>
        <p:txBody>
          <a:bodyPr/>
          <a:lstStyle/>
          <a:p>
            <a:r>
              <a:rPr lang="en-US" dirty="0"/>
              <a:t>Specific day of judgement</a:t>
            </a:r>
          </a:p>
        </p:txBody>
      </p:sp>
      <p:sp>
        <p:nvSpPr>
          <p:cNvPr id="3" name="Content Placeholder 2">
            <a:extLst>
              <a:ext uri="{FF2B5EF4-FFF2-40B4-BE49-F238E27FC236}">
                <a16:creationId xmlns:a16="http://schemas.microsoft.com/office/drawing/2014/main" id="{C1E20011-CE05-5149-9782-DB6FB1A20808}"/>
              </a:ext>
            </a:extLst>
          </p:cNvPr>
          <p:cNvSpPr>
            <a:spLocks noGrp="1"/>
          </p:cNvSpPr>
          <p:nvPr>
            <p:ph idx="1"/>
          </p:nvPr>
        </p:nvSpPr>
        <p:spPr/>
        <p:txBody>
          <a:bodyPr>
            <a:normAutofit/>
          </a:bodyPr>
          <a:lstStyle/>
          <a:p>
            <a:pPr marL="0" indent="0">
              <a:buNone/>
            </a:pPr>
            <a:r>
              <a:rPr lang="en-US" dirty="0"/>
              <a:t>Isaiah 2:10-12 (ESV) Enter into the rock and hide in the dust</a:t>
            </a:r>
          </a:p>
          <a:p>
            <a:pPr marL="0" indent="0">
              <a:buNone/>
            </a:pPr>
            <a:r>
              <a:rPr lang="en-US" dirty="0"/>
              <a:t>from before the terror of the Lord, and from the splendor of his majesty.</a:t>
            </a:r>
          </a:p>
          <a:p>
            <a:pPr marL="0" indent="0">
              <a:buNone/>
            </a:pPr>
            <a:r>
              <a:rPr lang="en-US" dirty="0"/>
              <a:t>11 The haughty looks of man shall be brought low, and the lofty pride of men shall be humbled, and the Lord alone will be exalted in that day.</a:t>
            </a:r>
          </a:p>
          <a:p>
            <a:pPr marL="0" indent="0">
              <a:buNone/>
            </a:pPr>
            <a:r>
              <a:rPr lang="en-US" dirty="0"/>
              <a:t>12 For the Lord of hosts has a day against all that is proud and lofty,</a:t>
            </a:r>
          </a:p>
          <a:p>
            <a:pPr marL="0" indent="0">
              <a:buNone/>
            </a:pPr>
            <a:r>
              <a:rPr lang="en-US" dirty="0"/>
              <a:t>against all that is lifted up—and it shall be brought low;</a:t>
            </a:r>
          </a:p>
        </p:txBody>
      </p:sp>
    </p:spTree>
    <p:extLst>
      <p:ext uri="{BB962C8B-B14F-4D97-AF65-F5344CB8AC3E}">
        <p14:creationId xmlns:p14="http://schemas.microsoft.com/office/powerpoint/2010/main" val="3575599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640F-F174-FB4D-90FE-69BEF8A64776}"/>
              </a:ext>
            </a:extLst>
          </p:cNvPr>
          <p:cNvSpPr>
            <a:spLocks noGrp="1"/>
          </p:cNvSpPr>
          <p:nvPr>
            <p:ph type="title"/>
          </p:nvPr>
        </p:nvSpPr>
        <p:spPr/>
        <p:txBody>
          <a:bodyPr/>
          <a:lstStyle/>
          <a:p>
            <a:r>
              <a:rPr lang="en-US" dirty="0"/>
              <a:t>Isaiah 2:13-17—The lord will bring everything man trusts in down </a:t>
            </a:r>
          </a:p>
        </p:txBody>
      </p:sp>
      <p:sp>
        <p:nvSpPr>
          <p:cNvPr id="3" name="Content Placeholder 2">
            <a:extLst>
              <a:ext uri="{FF2B5EF4-FFF2-40B4-BE49-F238E27FC236}">
                <a16:creationId xmlns:a16="http://schemas.microsoft.com/office/drawing/2014/main" id="{FF462047-211E-294A-AC45-02E355F363E1}"/>
              </a:ext>
            </a:extLst>
          </p:cNvPr>
          <p:cNvSpPr>
            <a:spLocks noGrp="1"/>
          </p:cNvSpPr>
          <p:nvPr>
            <p:ph idx="1"/>
          </p:nvPr>
        </p:nvSpPr>
        <p:spPr>
          <a:xfrm>
            <a:off x="1294418" y="2158607"/>
            <a:ext cx="9760436" cy="3450613"/>
          </a:xfrm>
        </p:spPr>
        <p:txBody>
          <a:bodyPr>
            <a:normAutofit fontScale="92500" lnSpcReduction="20000"/>
          </a:bodyPr>
          <a:lstStyle/>
          <a:p>
            <a:pPr marL="0" indent="0">
              <a:buNone/>
            </a:pPr>
            <a:r>
              <a:rPr lang="en-US" dirty="0"/>
              <a:t>against all the cedars of Lebanon, lofty and lifted up; and </a:t>
            </a:r>
          </a:p>
          <a:p>
            <a:pPr marL="0" indent="0">
              <a:buNone/>
            </a:pPr>
            <a:r>
              <a:rPr lang="en-US" dirty="0"/>
              <a:t>against all the oaks of Bashan;14 </a:t>
            </a:r>
          </a:p>
          <a:p>
            <a:pPr marL="0" indent="0">
              <a:buNone/>
            </a:pPr>
            <a:r>
              <a:rPr lang="en-US" dirty="0"/>
              <a:t>against all the lofty mountains, and </a:t>
            </a:r>
          </a:p>
          <a:p>
            <a:pPr marL="0" indent="0">
              <a:buNone/>
            </a:pPr>
            <a:r>
              <a:rPr lang="en-US" dirty="0"/>
              <a:t>against all the uplifted hills; 15 </a:t>
            </a:r>
          </a:p>
          <a:p>
            <a:pPr marL="0" indent="0">
              <a:buNone/>
            </a:pPr>
            <a:r>
              <a:rPr lang="en-US" dirty="0"/>
              <a:t>against every high tower, and </a:t>
            </a:r>
          </a:p>
          <a:p>
            <a:pPr marL="0" indent="0">
              <a:buNone/>
            </a:pPr>
            <a:r>
              <a:rPr lang="en-US" dirty="0"/>
              <a:t>against every fortified wall; 16 </a:t>
            </a:r>
          </a:p>
          <a:p>
            <a:pPr marL="0" indent="0">
              <a:buNone/>
            </a:pPr>
            <a:r>
              <a:rPr lang="en-US" dirty="0"/>
              <a:t>against all the ships of Tarshish, and </a:t>
            </a:r>
          </a:p>
          <a:p>
            <a:pPr marL="0" indent="0">
              <a:buNone/>
            </a:pPr>
            <a:r>
              <a:rPr lang="en-US" dirty="0"/>
              <a:t>against all the beautiful craft. </a:t>
            </a:r>
          </a:p>
        </p:txBody>
      </p:sp>
    </p:spTree>
    <p:extLst>
      <p:ext uri="{BB962C8B-B14F-4D97-AF65-F5344CB8AC3E}">
        <p14:creationId xmlns:p14="http://schemas.microsoft.com/office/powerpoint/2010/main" val="2268745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0BBF-235B-6849-A078-B0A2E1A2AE0D}"/>
              </a:ext>
            </a:extLst>
          </p:cNvPr>
          <p:cNvSpPr>
            <a:spLocks noGrp="1"/>
          </p:cNvSpPr>
          <p:nvPr>
            <p:ph type="title"/>
          </p:nvPr>
        </p:nvSpPr>
        <p:spPr/>
        <p:txBody>
          <a:bodyPr/>
          <a:lstStyle/>
          <a:p>
            <a:r>
              <a:rPr lang="en-US" dirty="0"/>
              <a:t>Idols will be useless</a:t>
            </a:r>
          </a:p>
        </p:txBody>
      </p:sp>
      <p:sp>
        <p:nvSpPr>
          <p:cNvPr id="3" name="Content Placeholder 2">
            <a:extLst>
              <a:ext uri="{FF2B5EF4-FFF2-40B4-BE49-F238E27FC236}">
                <a16:creationId xmlns:a16="http://schemas.microsoft.com/office/drawing/2014/main" id="{03DF9E08-02C0-0743-AA81-4F59605C9165}"/>
              </a:ext>
            </a:extLst>
          </p:cNvPr>
          <p:cNvSpPr>
            <a:spLocks noGrp="1"/>
          </p:cNvSpPr>
          <p:nvPr>
            <p:ph idx="1"/>
          </p:nvPr>
        </p:nvSpPr>
        <p:spPr/>
        <p:txBody>
          <a:bodyPr>
            <a:normAutofit lnSpcReduction="10000"/>
          </a:bodyPr>
          <a:lstStyle/>
          <a:p>
            <a:r>
              <a:rPr lang="en-US" dirty="0"/>
              <a:t>Isaiah 2:17-21 (ESV) 17 And the haughtiness of man shall be humbled, and the lofty pride of men shall be brought low, and the Lord alone will be exalted in that day.</a:t>
            </a:r>
          </a:p>
          <a:p>
            <a:r>
              <a:rPr lang="en-US" dirty="0"/>
              <a:t>And the idols shall utterly pass away. 19 And people shall enter the caves of the rocks and the holes of the ground, from before the terror of the Lord, and from the splendor of his majesty, when he rises to terrify the earth.</a:t>
            </a:r>
          </a:p>
          <a:p>
            <a:r>
              <a:rPr lang="en-US" dirty="0"/>
              <a:t>20 In that day mankind will cast away their idols of silver and their idols of gold, which they made for themselves to worship, to the moles and to the bats, 21 to enter the caverns of the rocks and the clefts of the cliffs, from before the terror of the Lord, and from the splendor of his majesty, when he rises to terrify the earth.</a:t>
            </a:r>
          </a:p>
        </p:txBody>
      </p:sp>
      <p:sp>
        <p:nvSpPr>
          <p:cNvPr id="4" name="TextBox 3">
            <a:extLst>
              <a:ext uri="{FF2B5EF4-FFF2-40B4-BE49-F238E27FC236}">
                <a16:creationId xmlns:a16="http://schemas.microsoft.com/office/drawing/2014/main" id="{48226BAA-B1BB-814C-B34D-96A1D5E59D84}"/>
              </a:ext>
            </a:extLst>
          </p:cNvPr>
          <p:cNvSpPr txBox="1"/>
          <p:nvPr/>
        </p:nvSpPr>
        <p:spPr>
          <a:xfrm>
            <a:off x="1714501" y="5258991"/>
            <a:ext cx="4237570" cy="369332"/>
          </a:xfrm>
          <a:prstGeom prst="rect">
            <a:avLst/>
          </a:prstGeom>
          <a:noFill/>
        </p:spPr>
        <p:txBody>
          <a:bodyPr wrap="none" rtlCol="0">
            <a:spAutoFit/>
          </a:bodyPr>
          <a:lstStyle/>
          <a:p>
            <a:r>
              <a:rPr lang="en-US" dirty="0"/>
              <a:t>We are so full of things we cannot see God</a:t>
            </a:r>
          </a:p>
        </p:txBody>
      </p:sp>
    </p:spTree>
    <p:extLst>
      <p:ext uri="{BB962C8B-B14F-4D97-AF65-F5344CB8AC3E}">
        <p14:creationId xmlns:p14="http://schemas.microsoft.com/office/powerpoint/2010/main" val="3584252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9E34-EF68-3348-A5DE-18FCDEC8581D}"/>
              </a:ext>
            </a:extLst>
          </p:cNvPr>
          <p:cNvSpPr>
            <a:spLocks noGrp="1"/>
          </p:cNvSpPr>
          <p:nvPr>
            <p:ph type="title"/>
          </p:nvPr>
        </p:nvSpPr>
        <p:spPr>
          <a:xfrm>
            <a:off x="1454238" y="1756130"/>
            <a:ext cx="10737762" cy="1887950"/>
          </a:xfrm>
        </p:spPr>
        <p:txBody>
          <a:bodyPr/>
          <a:lstStyle/>
          <a:p>
            <a:r>
              <a:rPr lang="en-US" dirty="0"/>
              <a:t>4. The Challenge to Shalom: Stop and Come</a:t>
            </a:r>
          </a:p>
        </p:txBody>
      </p:sp>
      <p:sp>
        <p:nvSpPr>
          <p:cNvPr id="3" name="Text Placeholder 2">
            <a:extLst>
              <a:ext uri="{FF2B5EF4-FFF2-40B4-BE49-F238E27FC236}">
                <a16:creationId xmlns:a16="http://schemas.microsoft.com/office/drawing/2014/main" id="{BAFAA7A0-4E3F-204C-891E-4A0D4785BC7A}"/>
              </a:ext>
            </a:extLst>
          </p:cNvPr>
          <p:cNvSpPr>
            <a:spLocks noGrp="1"/>
          </p:cNvSpPr>
          <p:nvPr>
            <p:ph type="body" idx="1"/>
          </p:nvPr>
        </p:nvSpPr>
        <p:spPr/>
        <p:txBody>
          <a:bodyPr>
            <a:normAutofit/>
          </a:bodyPr>
          <a:lstStyle/>
          <a:p>
            <a:r>
              <a:rPr lang="en-US" sz="2800" dirty="0"/>
              <a:t>Isaiah 2:5 and 22</a:t>
            </a:r>
          </a:p>
        </p:txBody>
      </p:sp>
    </p:spTree>
    <p:extLst>
      <p:ext uri="{BB962C8B-B14F-4D97-AF65-F5344CB8AC3E}">
        <p14:creationId xmlns:p14="http://schemas.microsoft.com/office/powerpoint/2010/main" val="4083699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EC0EA-9BB4-684C-BB85-B1044911D619}"/>
              </a:ext>
            </a:extLst>
          </p:cNvPr>
          <p:cNvSpPr>
            <a:spLocks noGrp="1"/>
          </p:cNvSpPr>
          <p:nvPr>
            <p:ph type="title"/>
          </p:nvPr>
        </p:nvSpPr>
        <p:spPr/>
        <p:txBody>
          <a:bodyPr/>
          <a:lstStyle/>
          <a:p>
            <a:r>
              <a:rPr lang="en-US" dirty="0"/>
              <a:t>repent</a:t>
            </a:r>
          </a:p>
        </p:txBody>
      </p:sp>
      <p:sp>
        <p:nvSpPr>
          <p:cNvPr id="5" name="Content Placeholder 4">
            <a:extLst>
              <a:ext uri="{FF2B5EF4-FFF2-40B4-BE49-F238E27FC236}">
                <a16:creationId xmlns:a16="http://schemas.microsoft.com/office/drawing/2014/main" id="{0AC78978-AC48-8046-93DB-3653D53E2D00}"/>
              </a:ext>
            </a:extLst>
          </p:cNvPr>
          <p:cNvSpPr>
            <a:spLocks noGrp="1"/>
          </p:cNvSpPr>
          <p:nvPr>
            <p:ph idx="1"/>
          </p:nvPr>
        </p:nvSpPr>
        <p:spPr>
          <a:xfrm>
            <a:off x="1451579" y="1853754"/>
            <a:ext cx="9603275" cy="3450613"/>
          </a:xfrm>
        </p:spPr>
        <p:txBody>
          <a:bodyPr>
            <a:noAutofit/>
          </a:bodyPr>
          <a:lstStyle/>
          <a:p>
            <a:pPr marL="0" indent="0">
              <a:buNone/>
            </a:pPr>
            <a:r>
              <a:rPr lang="en-US" sz="2800" dirty="0"/>
              <a:t>Isaiah 2:5 (ESV) O house of Jacob,</a:t>
            </a:r>
          </a:p>
          <a:p>
            <a:pPr marL="0" indent="0">
              <a:buNone/>
            </a:pPr>
            <a:r>
              <a:rPr lang="en-US" sz="2800" dirty="0"/>
              <a:t>come, let us </a:t>
            </a:r>
            <a:r>
              <a:rPr lang="en-US" sz="2800" u="sng" dirty="0"/>
              <a:t>walk in the light of the Lord</a:t>
            </a:r>
            <a:r>
              <a:rPr lang="en-US" sz="2800" dirty="0"/>
              <a:t>.</a:t>
            </a:r>
          </a:p>
          <a:p>
            <a:pPr marL="0" indent="0">
              <a:buNone/>
            </a:pPr>
            <a:endParaRPr lang="en-US" sz="2800" dirty="0"/>
          </a:p>
          <a:p>
            <a:pPr marL="0" indent="0">
              <a:buNone/>
            </a:pPr>
            <a:r>
              <a:rPr lang="en-US" sz="2800" dirty="0"/>
              <a:t>Isaiah 2:22 (ESV) Stop </a:t>
            </a:r>
            <a:r>
              <a:rPr lang="en-US" sz="2800" u="sng" dirty="0"/>
              <a:t>regarding man</a:t>
            </a:r>
          </a:p>
          <a:p>
            <a:pPr marL="0" indent="0">
              <a:buNone/>
            </a:pPr>
            <a:r>
              <a:rPr lang="en-US" sz="2800" dirty="0"/>
              <a:t>in whose nostrils is breath, for of what account is he?</a:t>
            </a:r>
          </a:p>
        </p:txBody>
      </p:sp>
    </p:spTree>
    <p:extLst>
      <p:ext uri="{BB962C8B-B14F-4D97-AF65-F5344CB8AC3E}">
        <p14:creationId xmlns:p14="http://schemas.microsoft.com/office/powerpoint/2010/main" val="14264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6C13-CE57-4140-A7E3-A10232CEC07B}"/>
              </a:ext>
            </a:extLst>
          </p:cNvPr>
          <p:cNvSpPr>
            <a:spLocks noGrp="1"/>
          </p:cNvSpPr>
          <p:nvPr>
            <p:ph type="title"/>
          </p:nvPr>
        </p:nvSpPr>
        <p:spPr/>
        <p:txBody>
          <a:bodyPr/>
          <a:lstStyle/>
          <a:p>
            <a:r>
              <a:rPr lang="en-US" dirty="0"/>
              <a:t>1. Recapture the vision of shalom</a:t>
            </a:r>
          </a:p>
        </p:txBody>
      </p:sp>
      <p:sp>
        <p:nvSpPr>
          <p:cNvPr id="3" name="Content Placeholder 2">
            <a:extLst>
              <a:ext uri="{FF2B5EF4-FFF2-40B4-BE49-F238E27FC236}">
                <a16:creationId xmlns:a16="http://schemas.microsoft.com/office/drawing/2014/main" id="{505E32DD-9F56-034B-A643-F7D73715F3C1}"/>
              </a:ext>
            </a:extLst>
          </p:cNvPr>
          <p:cNvSpPr>
            <a:spLocks noGrp="1"/>
          </p:cNvSpPr>
          <p:nvPr>
            <p:ph idx="1"/>
          </p:nvPr>
        </p:nvSpPr>
        <p:spPr>
          <a:xfrm>
            <a:off x="1451579" y="2452773"/>
            <a:ext cx="10110381" cy="3175550"/>
          </a:xfrm>
        </p:spPr>
        <p:txBody>
          <a:bodyPr>
            <a:normAutofit/>
          </a:bodyPr>
          <a:lstStyle/>
          <a:p>
            <a:pPr marL="0" indent="0">
              <a:lnSpc>
                <a:spcPct val="100000"/>
              </a:lnSpc>
              <a:spcBef>
                <a:spcPts val="0"/>
              </a:spcBef>
              <a:buClrTx/>
              <a:buSzTx/>
              <a:buNone/>
              <a:defRPr/>
            </a:pPr>
            <a:r>
              <a:rPr lang="en-US" i="1" dirty="0"/>
              <a:t>I have a dream that one day on the red hills of Georgia, the sons of former slaves and the sons of former slave owners will be able to sit down together at the table of brotherhood.</a:t>
            </a:r>
          </a:p>
          <a:p>
            <a:pPr marL="0" indent="0">
              <a:lnSpc>
                <a:spcPct val="100000"/>
              </a:lnSpc>
              <a:spcBef>
                <a:spcPts val="0"/>
              </a:spcBef>
              <a:buClrTx/>
              <a:buSzTx/>
              <a:buNone/>
              <a:defRPr/>
            </a:pPr>
            <a:r>
              <a:rPr lang="en-US" i="1" dirty="0"/>
              <a:t>I have a dream that my four little children will one day live in a nation where they will not be judged by the color of their skin but by the content of their character. </a:t>
            </a:r>
          </a:p>
          <a:p>
            <a:pPr marL="0" indent="0">
              <a:lnSpc>
                <a:spcPct val="100000"/>
              </a:lnSpc>
              <a:spcBef>
                <a:spcPts val="0"/>
              </a:spcBef>
              <a:buClrTx/>
              <a:buSzTx/>
              <a:buNone/>
              <a:defRPr/>
            </a:pPr>
            <a:r>
              <a:rPr lang="en-US" i="1" dirty="0"/>
              <a:t>I have a dream today!</a:t>
            </a:r>
          </a:p>
          <a:p>
            <a:pPr marL="0" indent="0">
              <a:lnSpc>
                <a:spcPct val="100000"/>
              </a:lnSpc>
              <a:spcBef>
                <a:spcPts val="0"/>
              </a:spcBef>
              <a:buClrTx/>
              <a:buSzTx/>
              <a:buNone/>
              <a:defRPr/>
            </a:pPr>
            <a:endParaRPr lang="en-US" i="1" dirty="0"/>
          </a:p>
        </p:txBody>
      </p:sp>
      <p:sp>
        <p:nvSpPr>
          <p:cNvPr id="5" name="TextBox 4">
            <a:extLst>
              <a:ext uri="{FF2B5EF4-FFF2-40B4-BE49-F238E27FC236}">
                <a16:creationId xmlns:a16="http://schemas.microsoft.com/office/drawing/2014/main" id="{6285AB97-2E9E-D545-B998-83E1C9DC9008}"/>
              </a:ext>
            </a:extLst>
          </p:cNvPr>
          <p:cNvSpPr txBox="1"/>
          <p:nvPr/>
        </p:nvSpPr>
        <p:spPr>
          <a:xfrm>
            <a:off x="6096000" y="525899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5B5BF76-7746-724A-A084-F7FF5562A46C}"/>
              </a:ext>
            </a:extLst>
          </p:cNvPr>
          <p:cNvSpPr txBox="1"/>
          <p:nvPr/>
        </p:nvSpPr>
        <p:spPr>
          <a:xfrm>
            <a:off x="1451579" y="4487466"/>
            <a:ext cx="2541208" cy="369332"/>
          </a:xfrm>
          <a:prstGeom prst="rect">
            <a:avLst/>
          </a:prstGeom>
          <a:noFill/>
        </p:spPr>
        <p:txBody>
          <a:bodyPr wrap="none" rtlCol="0">
            <a:spAutoFit/>
          </a:bodyPr>
          <a:lstStyle/>
          <a:p>
            <a:r>
              <a:rPr lang="en-US" dirty="0"/>
              <a:t>MARTIN LUTHER KING</a:t>
            </a:r>
          </a:p>
        </p:txBody>
      </p:sp>
    </p:spTree>
    <p:extLst>
      <p:ext uri="{BB962C8B-B14F-4D97-AF65-F5344CB8AC3E}">
        <p14:creationId xmlns:p14="http://schemas.microsoft.com/office/powerpoint/2010/main" val="142134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88EF-8498-2241-966D-1B6B719B965A}"/>
              </a:ext>
            </a:extLst>
          </p:cNvPr>
          <p:cNvSpPr>
            <a:spLocks noGrp="1"/>
          </p:cNvSpPr>
          <p:nvPr>
            <p:ph type="title"/>
          </p:nvPr>
        </p:nvSpPr>
        <p:spPr/>
        <p:txBody>
          <a:bodyPr/>
          <a:lstStyle/>
          <a:p>
            <a:r>
              <a:rPr lang="en-MY" dirty="0"/>
              <a:t>A biblical theology of mountain-temples</a:t>
            </a:r>
            <a:endParaRPr lang="en-US" dirty="0"/>
          </a:p>
        </p:txBody>
      </p:sp>
      <p:sp>
        <p:nvSpPr>
          <p:cNvPr id="6" name="TextBox 5">
            <a:extLst>
              <a:ext uri="{FF2B5EF4-FFF2-40B4-BE49-F238E27FC236}">
                <a16:creationId xmlns:a16="http://schemas.microsoft.com/office/drawing/2014/main" id="{314F6EC0-D608-B043-8721-6DB76CC24BD2}"/>
              </a:ext>
            </a:extLst>
          </p:cNvPr>
          <p:cNvSpPr txBox="1"/>
          <p:nvPr/>
        </p:nvSpPr>
        <p:spPr>
          <a:xfrm>
            <a:off x="1828801" y="2586876"/>
            <a:ext cx="2900362" cy="3046988"/>
          </a:xfrm>
          <a:prstGeom prst="rect">
            <a:avLst/>
          </a:prstGeom>
          <a:noFill/>
        </p:spPr>
        <p:txBody>
          <a:bodyPr wrap="square" rtlCol="0">
            <a:spAutoFit/>
          </a:bodyPr>
          <a:lstStyle/>
          <a:p>
            <a:r>
              <a:rPr lang="en-US" sz="2400" dirty="0"/>
              <a:t>Abraham on Mount Moriah</a:t>
            </a:r>
          </a:p>
          <a:p>
            <a:r>
              <a:rPr lang="en-US" sz="2400" dirty="0"/>
              <a:t>Moses- burning bush –Elijah - Mt Horeb</a:t>
            </a:r>
          </a:p>
          <a:p>
            <a:r>
              <a:rPr lang="en-US" sz="2400" dirty="0"/>
              <a:t>Law at Mt Sinai</a:t>
            </a:r>
          </a:p>
          <a:p>
            <a:endParaRPr lang="en-US" sz="2400" dirty="0"/>
          </a:p>
          <a:p>
            <a:endParaRPr lang="en-US" sz="2400" dirty="0"/>
          </a:p>
          <a:p>
            <a:endParaRPr lang="en-US" sz="2400" dirty="0"/>
          </a:p>
        </p:txBody>
      </p:sp>
      <p:sp>
        <p:nvSpPr>
          <p:cNvPr id="7" name="TextBox 6">
            <a:extLst>
              <a:ext uri="{FF2B5EF4-FFF2-40B4-BE49-F238E27FC236}">
                <a16:creationId xmlns:a16="http://schemas.microsoft.com/office/drawing/2014/main" id="{AAC16E3D-683C-3247-8FAE-E0FE7A8F6FA7}"/>
              </a:ext>
            </a:extLst>
          </p:cNvPr>
          <p:cNvSpPr txBox="1"/>
          <p:nvPr/>
        </p:nvSpPr>
        <p:spPr>
          <a:xfrm>
            <a:off x="6948487" y="2586876"/>
            <a:ext cx="4424363" cy="3416320"/>
          </a:xfrm>
          <a:prstGeom prst="rect">
            <a:avLst/>
          </a:prstGeom>
          <a:noFill/>
        </p:spPr>
        <p:txBody>
          <a:bodyPr wrap="square" rtlCol="0">
            <a:spAutoFit/>
          </a:bodyPr>
          <a:lstStyle/>
          <a:p>
            <a:r>
              <a:rPr lang="en-US" sz="2400" dirty="0"/>
              <a:t>Jesus transfigured on Mountain, prayed on them</a:t>
            </a:r>
          </a:p>
          <a:p>
            <a:r>
              <a:rPr lang="en-US" sz="2400" dirty="0"/>
              <a:t>Tempted on mountain</a:t>
            </a:r>
          </a:p>
          <a:p>
            <a:r>
              <a:rPr lang="en-US" sz="2400" dirty="0"/>
              <a:t>Great commission on Mt in </a:t>
            </a:r>
            <a:r>
              <a:rPr lang="en-US" sz="2400" dirty="0" err="1"/>
              <a:t>Gallilee</a:t>
            </a:r>
            <a:endParaRPr lang="en-US" sz="2400" dirty="0"/>
          </a:p>
          <a:p>
            <a:r>
              <a:rPr lang="en-US" sz="2400" dirty="0"/>
              <a:t>Ascended from Mt Olives</a:t>
            </a:r>
          </a:p>
          <a:p>
            <a:endParaRPr lang="en-US" sz="2400" dirty="0"/>
          </a:p>
          <a:p>
            <a:endParaRPr lang="en-US" sz="2400" dirty="0"/>
          </a:p>
          <a:p>
            <a:endParaRPr lang="en-US" sz="2400" dirty="0"/>
          </a:p>
        </p:txBody>
      </p:sp>
    </p:spTree>
    <p:extLst>
      <p:ext uri="{BB962C8B-B14F-4D97-AF65-F5344CB8AC3E}">
        <p14:creationId xmlns:p14="http://schemas.microsoft.com/office/powerpoint/2010/main" val="4123219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6C13-CE57-4140-A7E3-A10232CEC07B}"/>
              </a:ext>
            </a:extLst>
          </p:cNvPr>
          <p:cNvSpPr>
            <a:spLocks noGrp="1"/>
          </p:cNvSpPr>
          <p:nvPr>
            <p:ph type="title"/>
          </p:nvPr>
        </p:nvSpPr>
        <p:spPr/>
        <p:txBody>
          <a:bodyPr/>
          <a:lstStyle/>
          <a:p>
            <a:r>
              <a:rPr lang="en-US" dirty="0"/>
              <a:t>Recapture the vision of shalom</a:t>
            </a:r>
          </a:p>
        </p:txBody>
      </p:sp>
      <p:sp>
        <p:nvSpPr>
          <p:cNvPr id="5" name="TextBox 4">
            <a:extLst>
              <a:ext uri="{FF2B5EF4-FFF2-40B4-BE49-F238E27FC236}">
                <a16:creationId xmlns:a16="http://schemas.microsoft.com/office/drawing/2014/main" id="{6285AB97-2E9E-D545-B998-83E1C9DC9008}"/>
              </a:ext>
            </a:extLst>
          </p:cNvPr>
          <p:cNvSpPr txBox="1"/>
          <p:nvPr/>
        </p:nvSpPr>
        <p:spPr>
          <a:xfrm>
            <a:off x="6096000" y="525899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5B5BF76-7746-724A-A084-F7FF5562A46C}"/>
              </a:ext>
            </a:extLst>
          </p:cNvPr>
          <p:cNvSpPr txBox="1"/>
          <p:nvPr/>
        </p:nvSpPr>
        <p:spPr>
          <a:xfrm>
            <a:off x="1451579" y="3002374"/>
            <a:ext cx="2541208" cy="369332"/>
          </a:xfrm>
          <a:prstGeom prst="rect">
            <a:avLst/>
          </a:prstGeom>
          <a:noFill/>
        </p:spPr>
        <p:txBody>
          <a:bodyPr wrap="none" rtlCol="0">
            <a:spAutoFit/>
          </a:bodyPr>
          <a:lstStyle/>
          <a:p>
            <a:r>
              <a:rPr lang="en-US" dirty="0"/>
              <a:t>MARTIN LUTHER KING</a:t>
            </a:r>
          </a:p>
        </p:txBody>
      </p:sp>
      <p:sp>
        <p:nvSpPr>
          <p:cNvPr id="7" name="TextBox 6">
            <a:extLst>
              <a:ext uri="{FF2B5EF4-FFF2-40B4-BE49-F238E27FC236}">
                <a16:creationId xmlns:a16="http://schemas.microsoft.com/office/drawing/2014/main" id="{362E275A-82B6-A240-B787-3839A561FBD2}"/>
              </a:ext>
            </a:extLst>
          </p:cNvPr>
          <p:cNvSpPr txBox="1"/>
          <p:nvPr/>
        </p:nvSpPr>
        <p:spPr>
          <a:xfrm>
            <a:off x="6188365" y="2695923"/>
            <a:ext cx="5339032" cy="2554545"/>
          </a:xfrm>
          <a:prstGeom prst="rect">
            <a:avLst/>
          </a:prstGeom>
          <a:noFill/>
        </p:spPr>
        <p:txBody>
          <a:bodyPr wrap="square" rtlCol="0">
            <a:spAutoFit/>
          </a:bodyPr>
          <a:lstStyle/>
          <a:p>
            <a:r>
              <a:rPr lang="en-US" sz="2000" i="1" dirty="0"/>
              <a:t>I have a dream that one day every valley shall be exalted, and every hill and mountain shall be made low, the rough places will be made plain, and the crooked places will be made straight; "and the glory of the Lord shall be revealed and all flesh shall see it together.” Isaiah 40:3-5</a:t>
            </a:r>
          </a:p>
          <a:p>
            <a:endParaRPr lang="en-US" sz="2000" i="1" dirty="0"/>
          </a:p>
          <a:p>
            <a:endParaRPr lang="en-US" sz="2000" i="1" dirty="0"/>
          </a:p>
        </p:txBody>
      </p:sp>
    </p:spTree>
    <p:extLst>
      <p:ext uri="{BB962C8B-B14F-4D97-AF65-F5344CB8AC3E}">
        <p14:creationId xmlns:p14="http://schemas.microsoft.com/office/powerpoint/2010/main" val="2477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6813-DE12-C14E-A724-710152B0C295}"/>
              </a:ext>
            </a:extLst>
          </p:cNvPr>
          <p:cNvSpPr>
            <a:spLocks noGrp="1"/>
          </p:cNvSpPr>
          <p:nvPr>
            <p:ph type="title"/>
          </p:nvPr>
        </p:nvSpPr>
        <p:spPr/>
        <p:txBody>
          <a:bodyPr/>
          <a:lstStyle/>
          <a:p>
            <a:r>
              <a:rPr lang="en-US" dirty="0"/>
              <a:t>Come to the prince</a:t>
            </a:r>
          </a:p>
        </p:txBody>
      </p:sp>
      <p:sp>
        <p:nvSpPr>
          <p:cNvPr id="3" name="Content Placeholder 2">
            <a:extLst>
              <a:ext uri="{FF2B5EF4-FFF2-40B4-BE49-F238E27FC236}">
                <a16:creationId xmlns:a16="http://schemas.microsoft.com/office/drawing/2014/main" id="{59829AD9-5C54-5E4D-BEB3-723AA13E4145}"/>
              </a:ext>
            </a:extLst>
          </p:cNvPr>
          <p:cNvSpPr>
            <a:spLocks noGrp="1"/>
          </p:cNvSpPr>
          <p:nvPr>
            <p:ph idx="1"/>
          </p:nvPr>
        </p:nvSpPr>
        <p:spPr/>
        <p:txBody>
          <a:bodyPr>
            <a:normAutofit/>
          </a:bodyPr>
          <a:lstStyle/>
          <a:p>
            <a:pPr marL="0" indent="0">
              <a:buNone/>
            </a:pPr>
            <a:r>
              <a:rPr lang="en-US" sz="2400" dirty="0"/>
              <a:t>Isaiah 9:6 (ESV) For to us a child is born,</a:t>
            </a:r>
          </a:p>
          <a:p>
            <a:pPr marL="0" indent="0">
              <a:buNone/>
            </a:pPr>
            <a:r>
              <a:rPr lang="en-US" sz="2400" dirty="0"/>
              <a:t>to us a son is given;</a:t>
            </a:r>
          </a:p>
          <a:p>
            <a:pPr marL="0" indent="0">
              <a:buNone/>
            </a:pPr>
            <a:r>
              <a:rPr lang="en-US" sz="2400" dirty="0"/>
              <a:t>and the government shall be upon his shoulder,</a:t>
            </a:r>
          </a:p>
          <a:p>
            <a:pPr marL="0" indent="0">
              <a:buNone/>
            </a:pPr>
            <a:r>
              <a:rPr lang="en-US" sz="2400" dirty="0"/>
              <a:t>and his name shall be called</a:t>
            </a:r>
          </a:p>
          <a:p>
            <a:pPr marL="0" indent="0">
              <a:buNone/>
            </a:pPr>
            <a:r>
              <a:rPr lang="en-US" sz="2400" dirty="0"/>
              <a:t>Wonderful Counselor, Mighty God,</a:t>
            </a:r>
          </a:p>
          <a:p>
            <a:pPr marL="0" indent="0">
              <a:buNone/>
            </a:pPr>
            <a:r>
              <a:rPr lang="en-US" sz="2400" dirty="0"/>
              <a:t>Everlasting Father, </a:t>
            </a:r>
            <a:r>
              <a:rPr lang="en-US" sz="2400" b="1" u="sng" dirty="0"/>
              <a:t>Prince of Peace.</a:t>
            </a:r>
          </a:p>
        </p:txBody>
      </p:sp>
    </p:spTree>
    <p:extLst>
      <p:ext uri="{BB962C8B-B14F-4D97-AF65-F5344CB8AC3E}">
        <p14:creationId xmlns:p14="http://schemas.microsoft.com/office/powerpoint/2010/main" val="3252293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3F96-F590-F14E-8A7D-5D930C9F70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76AEF8-F21A-1442-A5E2-E6BEA42725E7}"/>
              </a:ext>
            </a:extLst>
          </p:cNvPr>
          <p:cNvSpPr>
            <a:spLocks noGrp="1"/>
          </p:cNvSpPr>
          <p:nvPr>
            <p:ph idx="1"/>
          </p:nvPr>
        </p:nvSpPr>
        <p:spPr/>
        <p:txBody>
          <a:bodyPr>
            <a:normAutofit/>
          </a:bodyPr>
          <a:lstStyle/>
          <a:p>
            <a:pPr marL="0" indent="0">
              <a:buNone/>
            </a:pPr>
            <a:r>
              <a:rPr lang="en-US" sz="2800" dirty="0"/>
              <a:t>Isaiah 53:5 (ESV) But he was pierced for our transgressions;</a:t>
            </a:r>
          </a:p>
          <a:p>
            <a:pPr marL="0" indent="0">
              <a:buNone/>
            </a:pPr>
            <a:r>
              <a:rPr lang="en-US" sz="2800" dirty="0"/>
              <a:t>he was crushed for our iniquities;</a:t>
            </a:r>
          </a:p>
          <a:p>
            <a:pPr marL="0" indent="0">
              <a:buNone/>
            </a:pPr>
            <a:r>
              <a:rPr lang="en-US" sz="2800" dirty="0"/>
              <a:t>upon him was the chastisement that brought us </a:t>
            </a:r>
            <a:r>
              <a:rPr lang="en-US" sz="2800" b="1" u="sng" dirty="0"/>
              <a:t>peace</a:t>
            </a:r>
            <a:r>
              <a:rPr lang="en-US" sz="2800" dirty="0"/>
              <a:t>,</a:t>
            </a:r>
          </a:p>
          <a:p>
            <a:pPr marL="0" indent="0">
              <a:buNone/>
            </a:pPr>
            <a:r>
              <a:rPr lang="en-US" sz="2800" dirty="0"/>
              <a:t>and with his wounds we are healed.</a:t>
            </a:r>
          </a:p>
        </p:txBody>
      </p:sp>
    </p:spTree>
    <p:extLst>
      <p:ext uri="{BB962C8B-B14F-4D97-AF65-F5344CB8AC3E}">
        <p14:creationId xmlns:p14="http://schemas.microsoft.com/office/powerpoint/2010/main" val="360752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67AE-3D33-BD48-9FC6-9F452F5831A0}"/>
              </a:ext>
            </a:extLst>
          </p:cNvPr>
          <p:cNvSpPr>
            <a:spLocks noGrp="1"/>
          </p:cNvSpPr>
          <p:nvPr>
            <p:ph type="title"/>
          </p:nvPr>
        </p:nvSpPr>
        <p:spPr/>
        <p:txBody>
          <a:bodyPr/>
          <a:lstStyle/>
          <a:p>
            <a:r>
              <a:rPr lang="en-US" dirty="0"/>
              <a:t>Hebrews 12:22-24 (ESV) </a:t>
            </a:r>
          </a:p>
        </p:txBody>
      </p:sp>
      <p:sp>
        <p:nvSpPr>
          <p:cNvPr id="3" name="Content Placeholder 2">
            <a:extLst>
              <a:ext uri="{FF2B5EF4-FFF2-40B4-BE49-F238E27FC236}">
                <a16:creationId xmlns:a16="http://schemas.microsoft.com/office/drawing/2014/main" id="{40ECE765-E789-5B4A-B1CA-0EB077242DA5}"/>
              </a:ext>
            </a:extLst>
          </p:cNvPr>
          <p:cNvSpPr>
            <a:spLocks noGrp="1"/>
          </p:cNvSpPr>
          <p:nvPr>
            <p:ph idx="1"/>
          </p:nvPr>
        </p:nvSpPr>
        <p:spPr/>
        <p:txBody>
          <a:bodyPr>
            <a:noAutofit/>
          </a:bodyPr>
          <a:lstStyle/>
          <a:p>
            <a:pPr marL="0" indent="0">
              <a:buNone/>
            </a:pPr>
            <a:r>
              <a:rPr lang="en-US" sz="2800" dirty="0"/>
              <a:t>But </a:t>
            </a:r>
            <a:r>
              <a:rPr lang="en-US" sz="2800" u="sng" dirty="0"/>
              <a:t>you have come to Mount Zion </a:t>
            </a:r>
            <a:r>
              <a:rPr lang="en-US" sz="2800" dirty="0"/>
              <a:t>and to the city of the living God, the heavenly Jerusalem, and to innumerable angels in festal gathering, 23 and to the assembly of the firstborn who are enrolled in heaven, and to God, the judge of all, and to the spirits of the righteous made perfect, 24 and to </a:t>
            </a:r>
            <a:r>
              <a:rPr lang="en-US" sz="2800" u="sng" dirty="0"/>
              <a:t>Jesus, the mediator of a new covenant,</a:t>
            </a:r>
            <a:r>
              <a:rPr lang="en-US" sz="2800" dirty="0"/>
              <a:t> and to the sprinkled blood that speaks a better word than the blood of Abel.</a:t>
            </a:r>
          </a:p>
        </p:txBody>
      </p:sp>
    </p:spTree>
    <p:extLst>
      <p:ext uri="{BB962C8B-B14F-4D97-AF65-F5344CB8AC3E}">
        <p14:creationId xmlns:p14="http://schemas.microsoft.com/office/powerpoint/2010/main" val="470694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2ACB-497E-F440-98DD-6238D90BD82E}"/>
              </a:ext>
            </a:extLst>
          </p:cNvPr>
          <p:cNvSpPr>
            <a:spLocks noGrp="1"/>
          </p:cNvSpPr>
          <p:nvPr>
            <p:ph type="title"/>
          </p:nvPr>
        </p:nvSpPr>
        <p:spPr/>
        <p:txBody>
          <a:bodyPr/>
          <a:lstStyle/>
          <a:p>
            <a:r>
              <a:rPr lang="en-US" dirty="0"/>
              <a:t>Jesus our perfect whole human being</a:t>
            </a:r>
          </a:p>
        </p:txBody>
      </p:sp>
      <p:sp>
        <p:nvSpPr>
          <p:cNvPr id="3" name="Content Placeholder 2">
            <a:extLst>
              <a:ext uri="{FF2B5EF4-FFF2-40B4-BE49-F238E27FC236}">
                <a16:creationId xmlns:a16="http://schemas.microsoft.com/office/drawing/2014/main" id="{19A3D356-ED3D-FB44-B50F-6A5FDE281824}"/>
              </a:ext>
            </a:extLst>
          </p:cNvPr>
          <p:cNvSpPr>
            <a:spLocks noGrp="1"/>
          </p:cNvSpPr>
          <p:nvPr>
            <p:ph idx="1"/>
          </p:nvPr>
        </p:nvSpPr>
        <p:spPr/>
        <p:txBody>
          <a:bodyPr>
            <a:normAutofit/>
          </a:bodyPr>
          <a:lstStyle/>
          <a:p>
            <a:pPr marL="0" indent="0">
              <a:buNone/>
            </a:pPr>
            <a:r>
              <a:rPr lang="en-US" sz="2400" dirty="0"/>
              <a:t>Ephesians 2:14-16 (ESV) For he himself is </a:t>
            </a:r>
            <a:r>
              <a:rPr lang="en-US" sz="2400" b="1" u="sng" dirty="0"/>
              <a:t>our peace</a:t>
            </a:r>
            <a:r>
              <a:rPr lang="en-US" sz="2400" dirty="0"/>
              <a:t>, who has made us both one and has broken down in his flesh the dividing wall of hostility 15 by abolishing the law of commandments expressed in ordinances, that he might create in himself one new man in place of the two, so making peace, 16 and might reconcile us both to God in one body through the cross, thereby killing the hostility</a:t>
            </a:r>
          </a:p>
        </p:txBody>
      </p:sp>
    </p:spTree>
    <p:extLst>
      <p:ext uri="{BB962C8B-B14F-4D97-AF65-F5344CB8AC3E}">
        <p14:creationId xmlns:p14="http://schemas.microsoft.com/office/powerpoint/2010/main" val="1040928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F65F-4A57-FA4B-891D-7D397074AF03}"/>
              </a:ext>
            </a:extLst>
          </p:cNvPr>
          <p:cNvSpPr>
            <a:spLocks noGrp="1"/>
          </p:cNvSpPr>
          <p:nvPr>
            <p:ph type="title"/>
          </p:nvPr>
        </p:nvSpPr>
        <p:spPr/>
        <p:txBody>
          <a:bodyPr/>
          <a:lstStyle/>
          <a:p>
            <a:r>
              <a:rPr lang="en-US" dirty="0"/>
              <a:t>The true shalom</a:t>
            </a:r>
          </a:p>
        </p:txBody>
      </p:sp>
      <p:sp>
        <p:nvSpPr>
          <p:cNvPr id="3" name="Content Placeholder 2">
            <a:extLst>
              <a:ext uri="{FF2B5EF4-FFF2-40B4-BE49-F238E27FC236}">
                <a16:creationId xmlns:a16="http://schemas.microsoft.com/office/drawing/2014/main" id="{5D67B06C-2293-AE49-AD8E-01187481F44C}"/>
              </a:ext>
            </a:extLst>
          </p:cNvPr>
          <p:cNvSpPr>
            <a:spLocks noGrp="1"/>
          </p:cNvSpPr>
          <p:nvPr>
            <p:ph idx="1"/>
          </p:nvPr>
        </p:nvSpPr>
        <p:spPr/>
        <p:txBody>
          <a:bodyPr>
            <a:normAutofit/>
          </a:bodyPr>
          <a:lstStyle/>
          <a:p>
            <a:pPr marL="0" indent="0">
              <a:buNone/>
            </a:pPr>
            <a:r>
              <a:rPr lang="en-US" sz="2400" dirty="0"/>
              <a:t>Ephesians 1:7-10 (ESV) In him we have redemption through his blood, the forgiveness of our trespasses, according to the riches of his grace, 8 which he lavished upon us, in all wisdom and insight 9 making known to us the mystery of his will, according to his purpose, which he set forth in Christ 10 as a plan for the fullness of time, </a:t>
            </a:r>
            <a:r>
              <a:rPr lang="en-US" sz="2400" u="sng" dirty="0"/>
              <a:t>to unite all things in him, things in heaven and things on earth</a:t>
            </a:r>
            <a:r>
              <a:rPr lang="en-US" sz="2400" dirty="0"/>
              <a:t>.</a:t>
            </a:r>
          </a:p>
        </p:txBody>
      </p:sp>
    </p:spTree>
    <p:extLst>
      <p:ext uri="{BB962C8B-B14F-4D97-AF65-F5344CB8AC3E}">
        <p14:creationId xmlns:p14="http://schemas.microsoft.com/office/powerpoint/2010/main" val="1812420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A4F7-3014-0341-A703-12CA36AF3B57}"/>
              </a:ext>
            </a:extLst>
          </p:cNvPr>
          <p:cNvSpPr>
            <a:spLocks noGrp="1"/>
          </p:cNvSpPr>
          <p:nvPr>
            <p:ph type="title"/>
          </p:nvPr>
        </p:nvSpPr>
        <p:spPr/>
        <p:txBody>
          <a:bodyPr/>
          <a:lstStyle/>
          <a:p>
            <a:r>
              <a:rPr lang="en-US" dirty="0"/>
              <a:t>It will take an active process</a:t>
            </a:r>
          </a:p>
        </p:txBody>
      </p:sp>
      <p:sp>
        <p:nvSpPr>
          <p:cNvPr id="3" name="Content Placeholder 2">
            <a:extLst>
              <a:ext uri="{FF2B5EF4-FFF2-40B4-BE49-F238E27FC236}">
                <a16:creationId xmlns:a16="http://schemas.microsoft.com/office/drawing/2014/main" id="{D9C1ADB5-9C83-534A-BF3F-F9705B538A44}"/>
              </a:ext>
            </a:extLst>
          </p:cNvPr>
          <p:cNvSpPr>
            <a:spLocks noGrp="1"/>
          </p:cNvSpPr>
          <p:nvPr>
            <p:ph idx="1"/>
          </p:nvPr>
        </p:nvSpPr>
        <p:spPr/>
        <p:txBody>
          <a:bodyPr>
            <a:normAutofit/>
          </a:bodyPr>
          <a:lstStyle/>
          <a:p>
            <a:pPr marL="0" indent="0">
              <a:buNone/>
            </a:pPr>
            <a:r>
              <a:rPr lang="en-US" sz="2400" dirty="0"/>
              <a:t>Hebrews 12:14-15 (ESV) </a:t>
            </a:r>
            <a:r>
              <a:rPr lang="en-US" sz="2400" b="1" u="sng" dirty="0"/>
              <a:t>Strive</a:t>
            </a:r>
            <a:r>
              <a:rPr lang="en-US" sz="2400" dirty="0"/>
              <a:t> for </a:t>
            </a:r>
            <a:r>
              <a:rPr lang="en-US" sz="2400" b="1" u="sng" dirty="0"/>
              <a:t>peace with everyone</a:t>
            </a:r>
            <a:r>
              <a:rPr lang="en-US" sz="2400" dirty="0"/>
              <a:t>, and for the holiness without which no one will see the Lord. 15 See to it that no one fails to obtain the grace of God; that no “root of bitterness” springs up and causes trouble, and by it many become defiled;</a:t>
            </a:r>
          </a:p>
        </p:txBody>
      </p:sp>
      <p:sp>
        <p:nvSpPr>
          <p:cNvPr id="4" name="TextBox 3">
            <a:extLst>
              <a:ext uri="{FF2B5EF4-FFF2-40B4-BE49-F238E27FC236}">
                <a16:creationId xmlns:a16="http://schemas.microsoft.com/office/drawing/2014/main" id="{AC5CD613-AE40-B540-8C78-61196B41805B}"/>
              </a:ext>
            </a:extLst>
          </p:cNvPr>
          <p:cNvSpPr txBox="1"/>
          <p:nvPr/>
        </p:nvSpPr>
        <p:spPr>
          <a:xfrm>
            <a:off x="1451579" y="4222376"/>
            <a:ext cx="6003310" cy="369332"/>
          </a:xfrm>
          <a:prstGeom prst="rect">
            <a:avLst/>
          </a:prstGeom>
          <a:noFill/>
        </p:spPr>
        <p:txBody>
          <a:bodyPr wrap="none" rtlCol="0">
            <a:spAutoFit/>
          </a:bodyPr>
          <a:lstStyle/>
          <a:p>
            <a:r>
              <a:rPr lang="en-US" dirty="0"/>
              <a:t>Pursue with great intensity as battle with mind not easily won </a:t>
            </a:r>
          </a:p>
        </p:txBody>
      </p:sp>
    </p:spTree>
    <p:extLst>
      <p:ext uri="{BB962C8B-B14F-4D97-AF65-F5344CB8AC3E}">
        <p14:creationId xmlns:p14="http://schemas.microsoft.com/office/powerpoint/2010/main" val="4125661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E5B6-4FB1-F241-8793-C06ECB3AF324}"/>
              </a:ext>
            </a:extLst>
          </p:cNvPr>
          <p:cNvSpPr>
            <a:spLocks noGrp="1"/>
          </p:cNvSpPr>
          <p:nvPr>
            <p:ph type="title"/>
          </p:nvPr>
        </p:nvSpPr>
        <p:spPr/>
        <p:txBody>
          <a:bodyPr/>
          <a:lstStyle/>
          <a:p>
            <a:r>
              <a:rPr lang="en-US" dirty="0"/>
              <a:t>Cs </a:t>
            </a:r>
            <a:r>
              <a:rPr lang="en-US" dirty="0" err="1"/>
              <a:t>lewis</a:t>
            </a:r>
            <a:br>
              <a:rPr lang="en-US" dirty="0"/>
            </a:br>
            <a:r>
              <a:rPr lang="en-US" dirty="0"/>
              <a:t>letters to </a:t>
            </a:r>
            <a:r>
              <a:rPr lang="en-US" dirty="0" err="1"/>
              <a:t>malcolm</a:t>
            </a:r>
            <a:r>
              <a:rPr lang="en-US" dirty="0"/>
              <a:t> </a:t>
            </a:r>
          </a:p>
        </p:txBody>
      </p:sp>
      <p:sp>
        <p:nvSpPr>
          <p:cNvPr id="3" name="Content Placeholder 2">
            <a:extLst>
              <a:ext uri="{FF2B5EF4-FFF2-40B4-BE49-F238E27FC236}">
                <a16:creationId xmlns:a16="http://schemas.microsoft.com/office/drawing/2014/main" id="{0C555D3C-9DB4-9942-B80C-3A37D7075A51}"/>
              </a:ext>
            </a:extLst>
          </p:cNvPr>
          <p:cNvSpPr>
            <a:spLocks noGrp="1"/>
          </p:cNvSpPr>
          <p:nvPr>
            <p:ph idx="1"/>
          </p:nvPr>
        </p:nvSpPr>
        <p:spPr>
          <a:xfrm>
            <a:off x="1128713" y="2836002"/>
            <a:ext cx="9926141" cy="3450613"/>
          </a:xfrm>
        </p:spPr>
        <p:txBody>
          <a:bodyPr>
            <a:normAutofit/>
          </a:bodyPr>
          <a:lstStyle/>
          <a:p>
            <a:pPr marL="0" indent="0">
              <a:buNone/>
            </a:pPr>
            <a:r>
              <a:rPr lang="en-US" sz="2400" i="1" dirty="0"/>
              <a:t>Last week while at prayer , I suddenly discovered or felt as if I did –that I had really forgiven someone I had been trying to forgive for the last 30 years</a:t>
            </a:r>
          </a:p>
        </p:txBody>
      </p:sp>
    </p:spTree>
    <p:extLst>
      <p:ext uri="{BB962C8B-B14F-4D97-AF65-F5344CB8AC3E}">
        <p14:creationId xmlns:p14="http://schemas.microsoft.com/office/powerpoint/2010/main" val="44419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1E73F-415D-C041-8A39-2F9902DA91A7}"/>
              </a:ext>
            </a:extLst>
          </p:cNvPr>
          <p:cNvSpPr>
            <a:spLocks noGrp="1"/>
          </p:cNvSpPr>
          <p:nvPr>
            <p:ph idx="1"/>
          </p:nvPr>
        </p:nvSpPr>
        <p:spPr>
          <a:xfrm>
            <a:off x="2280254" y="2440890"/>
            <a:ext cx="7963883" cy="3450613"/>
          </a:xfrm>
        </p:spPr>
        <p:txBody>
          <a:bodyPr/>
          <a:lstStyle/>
          <a:p>
            <a:r>
              <a:rPr lang="en-MY" dirty="0"/>
              <a:t>where the fabric of shalom has broken down, where the weaker members of societies are falling through the fabric, and to repair it</a:t>
            </a:r>
            <a:endParaRPr lang="en-US" dirty="0"/>
          </a:p>
        </p:txBody>
      </p:sp>
      <p:sp>
        <p:nvSpPr>
          <p:cNvPr id="2" name="Title 1">
            <a:extLst>
              <a:ext uri="{FF2B5EF4-FFF2-40B4-BE49-F238E27FC236}">
                <a16:creationId xmlns:a16="http://schemas.microsoft.com/office/drawing/2014/main" id="{E5DA7C9C-B692-C34F-9FDA-A31999F45052}"/>
              </a:ext>
            </a:extLst>
          </p:cNvPr>
          <p:cNvSpPr>
            <a:spLocks noGrp="1"/>
          </p:cNvSpPr>
          <p:nvPr>
            <p:ph type="title"/>
          </p:nvPr>
        </p:nvSpPr>
        <p:spPr>
          <a:xfrm>
            <a:off x="4306069" y="1391655"/>
            <a:ext cx="4633966" cy="1049235"/>
          </a:xfrm>
        </p:spPr>
        <p:txBody>
          <a:bodyPr>
            <a:normAutofit/>
          </a:bodyPr>
          <a:lstStyle/>
          <a:p>
            <a:r>
              <a:rPr lang="en-US" sz="2400" dirty="0"/>
              <a:t>A picture of our world</a:t>
            </a:r>
          </a:p>
        </p:txBody>
      </p:sp>
    </p:spTree>
    <p:extLst>
      <p:ext uri="{BB962C8B-B14F-4D97-AF65-F5344CB8AC3E}">
        <p14:creationId xmlns:p14="http://schemas.microsoft.com/office/powerpoint/2010/main" val="34300944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90B8-5B9A-F54E-A6AF-FE7D86C7741B}"/>
              </a:ext>
            </a:extLst>
          </p:cNvPr>
          <p:cNvSpPr>
            <a:spLocks noGrp="1"/>
          </p:cNvSpPr>
          <p:nvPr>
            <p:ph type="title"/>
          </p:nvPr>
        </p:nvSpPr>
        <p:spPr>
          <a:xfrm>
            <a:off x="1451579" y="508446"/>
            <a:ext cx="9603275" cy="1049235"/>
          </a:xfrm>
        </p:spPr>
        <p:txBody>
          <a:bodyPr/>
          <a:lstStyle/>
          <a:p>
            <a:r>
              <a:rPr lang="en-US" dirty="0"/>
              <a:t>Minister shalom to the world</a:t>
            </a:r>
          </a:p>
        </p:txBody>
      </p:sp>
      <p:sp>
        <p:nvSpPr>
          <p:cNvPr id="3" name="Content Placeholder 2">
            <a:extLst>
              <a:ext uri="{FF2B5EF4-FFF2-40B4-BE49-F238E27FC236}">
                <a16:creationId xmlns:a16="http://schemas.microsoft.com/office/drawing/2014/main" id="{05C78860-F228-024E-A88C-5BF068646B06}"/>
              </a:ext>
            </a:extLst>
          </p:cNvPr>
          <p:cNvSpPr>
            <a:spLocks noGrp="1"/>
          </p:cNvSpPr>
          <p:nvPr>
            <p:ph idx="1"/>
          </p:nvPr>
        </p:nvSpPr>
        <p:spPr>
          <a:xfrm>
            <a:off x="1100138" y="2348241"/>
            <a:ext cx="10604685" cy="3450613"/>
          </a:xfrm>
        </p:spPr>
        <p:txBody>
          <a:bodyPr>
            <a:normAutofit/>
          </a:bodyPr>
          <a:lstStyle/>
          <a:p>
            <a:r>
              <a:rPr lang="en-MY" dirty="0"/>
              <a:t>Our vision is a nation where the citizens are united in championing the fate of the </a:t>
            </a:r>
            <a:r>
              <a:rPr lang="en-MY" dirty="0" err="1"/>
              <a:t>Pribumi</a:t>
            </a:r>
            <a:r>
              <a:rPr lang="en-MY" dirty="0"/>
              <a:t> and all Malaysian citizens, so that the development and growth can be enjoyed by all in a fair and equitable manner, not monopolised by those who are only interested in enriching themselves. </a:t>
            </a:r>
          </a:p>
          <a:p>
            <a:r>
              <a:rPr lang="en-MY" dirty="0"/>
              <a:t>It is time for </a:t>
            </a:r>
            <a:r>
              <a:rPr lang="en-MY" dirty="0" err="1"/>
              <a:t>Pakatan</a:t>
            </a:r>
            <a:r>
              <a:rPr lang="en-MY" dirty="0"/>
              <a:t> </a:t>
            </a:r>
            <a:r>
              <a:rPr lang="en-MY" dirty="0" err="1"/>
              <a:t>Harapan</a:t>
            </a:r>
            <a:r>
              <a:rPr lang="en-MY" dirty="0"/>
              <a:t> and for all of us to reclaim this nation’s honour, rebuild this nation, and fulfil our potentials. </a:t>
            </a:r>
          </a:p>
          <a:p>
            <a:endParaRPr lang="en-US" dirty="0"/>
          </a:p>
        </p:txBody>
      </p:sp>
    </p:spTree>
    <p:extLst>
      <p:ext uri="{BB962C8B-B14F-4D97-AF65-F5344CB8AC3E}">
        <p14:creationId xmlns:p14="http://schemas.microsoft.com/office/powerpoint/2010/main" val="29137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321-6E32-2847-A8C3-14F17E1DFE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7CE64F-7BEA-D14E-BC20-7DDB52D51C0D}"/>
              </a:ext>
            </a:extLst>
          </p:cNvPr>
          <p:cNvSpPr>
            <a:spLocks noGrp="1"/>
          </p:cNvSpPr>
          <p:nvPr>
            <p:ph idx="1"/>
          </p:nvPr>
        </p:nvSpPr>
        <p:spPr/>
        <p:txBody>
          <a:bodyPr>
            <a:normAutofit/>
          </a:bodyPr>
          <a:lstStyle/>
          <a:p>
            <a:pPr marL="0" indent="0">
              <a:buNone/>
            </a:pPr>
            <a:r>
              <a:rPr lang="en-US" dirty="0"/>
              <a:t>Ezekiel 28:13-14 (ESV) You were in </a:t>
            </a:r>
            <a:r>
              <a:rPr lang="en-US" b="1" u="sng" dirty="0"/>
              <a:t>Eden, the garden of God</a:t>
            </a:r>
            <a:r>
              <a:rPr lang="en-US" dirty="0"/>
              <a:t>; every precious stone was your covering,</a:t>
            </a:r>
          </a:p>
          <a:p>
            <a:pPr marL="0" indent="0">
              <a:buNone/>
            </a:pPr>
            <a:r>
              <a:rPr lang="en-US" dirty="0" err="1"/>
              <a:t>sardius</a:t>
            </a:r>
            <a:r>
              <a:rPr lang="en-US" dirty="0"/>
              <a:t>, topaz, and diamond, beryl, onyx, and jasper, sapphire, emerald, and carbuncle;</a:t>
            </a:r>
          </a:p>
          <a:p>
            <a:pPr marL="0" indent="0">
              <a:buNone/>
            </a:pPr>
            <a:r>
              <a:rPr lang="en-US" dirty="0"/>
              <a:t>and crafted in gold were your settings and your engravings.</a:t>
            </a:r>
          </a:p>
          <a:p>
            <a:pPr marL="0" indent="0">
              <a:buNone/>
            </a:pPr>
            <a:r>
              <a:rPr lang="en-US" dirty="0"/>
              <a:t>On the day that you were created they were prepared.</a:t>
            </a:r>
          </a:p>
          <a:p>
            <a:pPr marL="0" indent="0">
              <a:buNone/>
            </a:pPr>
            <a:r>
              <a:rPr lang="en-US" dirty="0"/>
              <a:t>14 You were an anointed guardian cherub. I placed you; you were on </a:t>
            </a:r>
            <a:r>
              <a:rPr lang="en-US" b="1" u="sng" dirty="0"/>
              <a:t>the holy mountain of God;</a:t>
            </a:r>
            <a:r>
              <a:rPr lang="en-US" dirty="0"/>
              <a:t> in the midst of the stones of fire you walked.</a:t>
            </a:r>
          </a:p>
        </p:txBody>
      </p:sp>
    </p:spTree>
    <p:extLst>
      <p:ext uri="{BB962C8B-B14F-4D97-AF65-F5344CB8AC3E}">
        <p14:creationId xmlns:p14="http://schemas.microsoft.com/office/powerpoint/2010/main" val="2781967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E61-B9C5-4849-BBC0-150EAD122551}"/>
              </a:ext>
            </a:extLst>
          </p:cNvPr>
          <p:cNvSpPr>
            <a:spLocks noGrp="1"/>
          </p:cNvSpPr>
          <p:nvPr>
            <p:ph type="title"/>
          </p:nvPr>
        </p:nvSpPr>
        <p:spPr/>
        <p:txBody>
          <a:bodyPr/>
          <a:lstStyle/>
          <a:p>
            <a:r>
              <a:rPr lang="en-US" dirty="0" err="1"/>
              <a:t>Mahatir</a:t>
            </a:r>
            <a:r>
              <a:rPr lang="en-US" dirty="0"/>
              <a:t> </a:t>
            </a:r>
            <a:r>
              <a:rPr lang="en-US" dirty="0" err="1"/>
              <a:t>mohd</a:t>
            </a:r>
            <a:r>
              <a:rPr lang="en-US" dirty="0"/>
              <a:t> 28 /11/19 </a:t>
            </a:r>
            <a:r>
              <a:rPr lang="en-US" dirty="0" err="1"/>
              <a:t>mKINI</a:t>
            </a:r>
            <a:endParaRPr lang="en-US" dirty="0"/>
          </a:p>
        </p:txBody>
      </p:sp>
      <p:sp>
        <p:nvSpPr>
          <p:cNvPr id="3" name="Content Placeholder 2">
            <a:extLst>
              <a:ext uri="{FF2B5EF4-FFF2-40B4-BE49-F238E27FC236}">
                <a16:creationId xmlns:a16="http://schemas.microsoft.com/office/drawing/2014/main" id="{2DDCBF95-22A5-6442-A913-8EDD899EBEFE}"/>
              </a:ext>
            </a:extLst>
          </p:cNvPr>
          <p:cNvSpPr>
            <a:spLocks noGrp="1"/>
          </p:cNvSpPr>
          <p:nvPr>
            <p:ph idx="1"/>
          </p:nvPr>
        </p:nvSpPr>
        <p:spPr>
          <a:xfrm>
            <a:off x="3514726" y="2331406"/>
            <a:ext cx="4796928" cy="3450613"/>
          </a:xfrm>
        </p:spPr>
        <p:txBody>
          <a:bodyPr/>
          <a:lstStyle/>
          <a:p>
            <a:pPr marL="0" indent="0">
              <a:buNone/>
            </a:pPr>
            <a:r>
              <a:rPr lang="en-MY" i="1" dirty="0"/>
              <a:t>“It is not like we can do anything, only his cremains have returned. We have allowed </a:t>
            </a:r>
            <a:r>
              <a:rPr lang="en-MY" i="1" dirty="0" err="1"/>
              <a:t>Shamsiah</a:t>
            </a:r>
            <a:r>
              <a:rPr lang="en-MY" i="1" dirty="0"/>
              <a:t> </a:t>
            </a:r>
            <a:r>
              <a:rPr lang="en-MY" i="1" dirty="0" err="1"/>
              <a:t>Fakeh</a:t>
            </a:r>
            <a:r>
              <a:rPr lang="en-MY" i="1" dirty="0"/>
              <a:t> to returned and no one complained, perhaps because she is a Malay. Rashid </a:t>
            </a:r>
            <a:r>
              <a:rPr lang="en-MY" i="1" dirty="0" err="1"/>
              <a:t>Maidin</a:t>
            </a:r>
            <a:r>
              <a:rPr lang="en-MY" i="1" dirty="0"/>
              <a:t> too came back to Malaysia.</a:t>
            </a:r>
            <a:br>
              <a:rPr lang="en-MY" i="1" dirty="0"/>
            </a:br>
            <a:endParaRPr lang="en-US" i="1" dirty="0"/>
          </a:p>
        </p:txBody>
      </p:sp>
    </p:spTree>
    <p:extLst>
      <p:ext uri="{BB962C8B-B14F-4D97-AF65-F5344CB8AC3E}">
        <p14:creationId xmlns:p14="http://schemas.microsoft.com/office/powerpoint/2010/main" val="30152497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F629-A2CE-324E-A683-63A2E75256A9}"/>
              </a:ext>
            </a:extLst>
          </p:cNvPr>
          <p:cNvSpPr>
            <a:spLocks noGrp="1"/>
          </p:cNvSpPr>
          <p:nvPr>
            <p:ph type="title"/>
          </p:nvPr>
        </p:nvSpPr>
        <p:spPr>
          <a:xfrm>
            <a:off x="385762" y="445420"/>
            <a:ext cx="11630025" cy="1049235"/>
          </a:xfrm>
        </p:spPr>
        <p:txBody>
          <a:bodyPr/>
          <a:lstStyle/>
          <a:p>
            <a:r>
              <a:rPr lang="en-MY" b="1" dirty="0"/>
              <a:t>A TALE OF 2 COMMUNISTS CHIN PENG &amp; SITI AISHAH </a:t>
            </a:r>
            <a:endParaRPr lang="en-US" dirty="0"/>
          </a:p>
        </p:txBody>
      </p:sp>
      <p:sp>
        <p:nvSpPr>
          <p:cNvPr id="5" name="TextBox 4">
            <a:extLst>
              <a:ext uri="{FF2B5EF4-FFF2-40B4-BE49-F238E27FC236}">
                <a16:creationId xmlns:a16="http://schemas.microsoft.com/office/drawing/2014/main" id="{4CC1D1FC-F31E-1948-8399-7B8286735A84}"/>
              </a:ext>
            </a:extLst>
          </p:cNvPr>
          <p:cNvSpPr txBox="1"/>
          <p:nvPr/>
        </p:nvSpPr>
        <p:spPr>
          <a:xfrm>
            <a:off x="3331591" y="970037"/>
            <a:ext cx="5738366" cy="369332"/>
          </a:xfrm>
          <a:prstGeom prst="rect">
            <a:avLst/>
          </a:prstGeom>
          <a:noFill/>
        </p:spPr>
        <p:txBody>
          <a:bodyPr wrap="none" rtlCol="0">
            <a:spAutoFit/>
          </a:bodyPr>
          <a:lstStyle/>
          <a:p>
            <a:r>
              <a:rPr lang="en-MY" dirty="0"/>
              <a:t>Malaysian Chronicle , Mariam Mokhtar November 29, 2019 </a:t>
            </a:r>
            <a:endParaRPr lang="en-US" dirty="0"/>
          </a:p>
        </p:txBody>
      </p:sp>
      <p:pic>
        <p:nvPicPr>
          <p:cNvPr id="4" name="Content Placeholder 3">
            <a:extLst>
              <a:ext uri="{FF2B5EF4-FFF2-40B4-BE49-F238E27FC236}">
                <a16:creationId xmlns:a16="http://schemas.microsoft.com/office/drawing/2014/main" id="{7D411CE3-443D-2746-AD4B-CC3971E0AE54}"/>
              </a:ext>
            </a:extLst>
          </p:cNvPr>
          <p:cNvPicPr>
            <a:picLocks noChangeAspect="1"/>
          </p:cNvPicPr>
          <p:nvPr/>
        </p:nvPicPr>
        <p:blipFill>
          <a:blip r:embed="rId3"/>
          <a:stretch>
            <a:fillRect/>
          </a:stretch>
        </p:blipFill>
        <p:spPr>
          <a:xfrm>
            <a:off x="1676519" y="1494655"/>
            <a:ext cx="8770105" cy="5363345"/>
          </a:xfrm>
          <a:prstGeom prst="rect">
            <a:avLst/>
          </a:prstGeom>
        </p:spPr>
      </p:pic>
    </p:spTree>
    <p:extLst>
      <p:ext uri="{BB962C8B-B14F-4D97-AF65-F5344CB8AC3E}">
        <p14:creationId xmlns:p14="http://schemas.microsoft.com/office/powerpoint/2010/main" val="239131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662E-C9F6-C845-81B6-DE5165A94E0B}"/>
              </a:ext>
            </a:extLst>
          </p:cNvPr>
          <p:cNvSpPr>
            <a:spLocks noGrp="1"/>
          </p:cNvSpPr>
          <p:nvPr>
            <p:ph type="title"/>
          </p:nvPr>
        </p:nvSpPr>
        <p:spPr/>
        <p:txBody>
          <a:bodyPr/>
          <a:lstStyle/>
          <a:p>
            <a:r>
              <a:rPr lang="en-US"/>
              <a:t>TIM KELLER</a:t>
            </a:r>
            <a:endParaRPr lang="en-US" dirty="0"/>
          </a:p>
        </p:txBody>
      </p:sp>
      <p:sp>
        <p:nvSpPr>
          <p:cNvPr id="3" name="Content Placeholder 2">
            <a:extLst>
              <a:ext uri="{FF2B5EF4-FFF2-40B4-BE49-F238E27FC236}">
                <a16:creationId xmlns:a16="http://schemas.microsoft.com/office/drawing/2014/main" id="{A14321F2-AF51-6B47-B077-1E75EFED7ECF}"/>
              </a:ext>
            </a:extLst>
          </p:cNvPr>
          <p:cNvSpPr>
            <a:spLocks noGrp="1"/>
          </p:cNvSpPr>
          <p:nvPr>
            <p:ph idx="1"/>
          </p:nvPr>
        </p:nvSpPr>
        <p:spPr>
          <a:xfrm>
            <a:off x="1028700" y="2015732"/>
            <a:ext cx="8758238" cy="3450613"/>
          </a:xfrm>
        </p:spPr>
        <p:txBody>
          <a:bodyPr>
            <a:normAutofit/>
          </a:bodyPr>
          <a:lstStyle/>
          <a:p>
            <a:pPr marL="0" indent="0">
              <a:buNone/>
            </a:pPr>
            <a:r>
              <a:rPr lang="en-MY" dirty="0"/>
              <a:t>If we keep our money, time, power to ourselves, for ourselves, instead of sending them out into our </a:t>
            </a:r>
            <a:r>
              <a:rPr lang="en-MY" dirty="0" err="1"/>
              <a:t>neighbors’</a:t>
            </a:r>
            <a:r>
              <a:rPr lang="en-MY" dirty="0"/>
              <a:t> lives…we are not interwoven socially, relationally, financially and emotionally.  Reweaving shalom means to sacrificially thread, lace and press your time, goods, power and resources into the lives and needs of others</a:t>
            </a:r>
            <a:endParaRPr lang="en-US" dirty="0"/>
          </a:p>
        </p:txBody>
      </p:sp>
    </p:spTree>
    <p:extLst>
      <p:ext uri="{BB962C8B-B14F-4D97-AF65-F5344CB8AC3E}">
        <p14:creationId xmlns:p14="http://schemas.microsoft.com/office/powerpoint/2010/main" val="2250353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3DDC-F915-644D-A522-2017143D26AD}"/>
              </a:ext>
            </a:extLst>
          </p:cNvPr>
          <p:cNvSpPr>
            <a:spLocks noGrp="1"/>
          </p:cNvSpPr>
          <p:nvPr>
            <p:ph type="title"/>
          </p:nvPr>
        </p:nvSpPr>
        <p:spPr/>
        <p:txBody>
          <a:bodyPr/>
          <a:lstStyle/>
          <a:p>
            <a:r>
              <a:rPr lang="en-US" dirty="0"/>
              <a:t>No matter how badly they treat us</a:t>
            </a:r>
          </a:p>
        </p:txBody>
      </p:sp>
      <p:sp>
        <p:nvSpPr>
          <p:cNvPr id="3" name="Content Placeholder 2">
            <a:extLst>
              <a:ext uri="{FF2B5EF4-FFF2-40B4-BE49-F238E27FC236}">
                <a16:creationId xmlns:a16="http://schemas.microsoft.com/office/drawing/2014/main" id="{6064274B-DADF-9F49-AA72-449D2C99A162}"/>
              </a:ext>
            </a:extLst>
          </p:cNvPr>
          <p:cNvSpPr>
            <a:spLocks noGrp="1"/>
          </p:cNvSpPr>
          <p:nvPr>
            <p:ph idx="1"/>
          </p:nvPr>
        </p:nvSpPr>
        <p:spPr/>
        <p:txBody>
          <a:bodyPr>
            <a:normAutofit/>
          </a:bodyPr>
          <a:lstStyle/>
          <a:p>
            <a:r>
              <a:rPr lang="en-US" sz="2400" dirty="0"/>
              <a:t>Jeremiah 29:5-7 (ESV) Build houses and live in them; plant gardens and eat their produce. 6 Take wives and have sons and daughters; take wives for your sons, and give your daughters in marriage, that they may bear sons and daughters; multiply there, and do not decrease. 7 But seek the </a:t>
            </a:r>
            <a:r>
              <a:rPr lang="en-US" sz="2400" u="sng" dirty="0"/>
              <a:t>welfare</a:t>
            </a:r>
            <a:r>
              <a:rPr lang="en-US" sz="2400" dirty="0"/>
              <a:t> of the city where I have sent you into exile, and pray to the Lord on its behalf, for in its </a:t>
            </a:r>
            <a:r>
              <a:rPr lang="en-US" sz="2400" u="sng" dirty="0"/>
              <a:t>welfare</a:t>
            </a:r>
            <a:r>
              <a:rPr lang="en-US" sz="2400" dirty="0"/>
              <a:t> you will find your </a:t>
            </a:r>
            <a:r>
              <a:rPr lang="en-US" sz="2400" u="sng" dirty="0"/>
              <a:t>welfare</a:t>
            </a:r>
            <a:r>
              <a:rPr lang="en-US" sz="2400" dirty="0"/>
              <a:t>.</a:t>
            </a:r>
          </a:p>
        </p:txBody>
      </p:sp>
      <p:sp>
        <p:nvSpPr>
          <p:cNvPr id="4" name="TextBox 3">
            <a:extLst>
              <a:ext uri="{FF2B5EF4-FFF2-40B4-BE49-F238E27FC236}">
                <a16:creationId xmlns:a16="http://schemas.microsoft.com/office/drawing/2014/main" id="{2E53E1F4-EBAB-9C4F-A111-AD8369963302}"/>
              </a:ext>
            </a:extLst>
          </p:cNvPr>
          <p:cNvSpPr txBox="1"/>
          <p:nvPr/>
        </p:nvSpPr>
        <p:spPr>
          <a:xfrm>
            <a:off x="4843463" y="5043548"/>
            <a:ext cx="3158044" cy="584775"/>
          </a:xfrm>
          <a:prstGeom prst="rect">
            <a:avLst/>
          </a:prstGeom>
          <a:noFill/>
        </p:spPr>
        <p:txBody>
          <a:bodyPr wrap="none" rtlCol="0">
            <a:spAutoFit/>
          </a:bodyPr>
          <a:lstStyle/>
          <a:p>
            <a:r>
              <a:rPr lang="en-US" sz="3200" dirty="0"/>
              <a:t>Welfare = Shalom</a:t>
            </a:r>
          </a:p>
        </p:txBody>
      </p:sp>
    </p:spTree>
    <p:extLst>
      <p:ext uri="{BB962C8B-B14F-4D97-AF65-F5344CB8AC3E}">
        <p14:creationId xmlns:p14="http://schemas.microsoft.com/office/powerpoint/2010/main" val="384928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A8EF-0D79-674A-A3CD-C5C9E28277E0}"/>
              </a:ext>
            </a:extLst>
          </p:cNvPr>
          <p:cNvSpPr>
            <a:spLocks noGrp="1"/>
          </p:cNvSpPr>
          <p:nvPr>
            <p:ph type="title"/>
          </p:nvPr>
        </p:nvSpPr>
        <p:spPr/>
        <p:txBody>
          <a:bodyPr/>
          <a:lstStyle/>
          <a:p>
            <a:r>
              <a:rPr lang="en-US" dirty="0"/>
              <a:t>The call to Shalom is a call to suffering</a:t>
            </a:r>
          </a:p>
        </p:txBody>
      </p:sp>
      <p:sp>
        <p:nvSpPr>
          <p:cNvPr id="3" name="Content Placeholder 2">
            <a:extLst>
              <a:ext uri="{FF2B5EF4-FFF2-40B4-BE49-F238E27FC236}">
                <a16:creationId xmlns:a16="http://schemas.microsoft.com/office/drawing/2014/main" id="{B04BC714-ECF4-6243-A847-0046DC65BE5A}"/>
              </a:ext>
            </a:extLst>
          </p:cNvPr>
          <p:cNvSpPr>
            <a:spLocks noGrp="1"/>
          </p:cNvSpPr>
          <p:nvPr>
            <p:ph idx="1"/>
          </p:nvPr>
        </p:nvSpPr>
        <p:spPr/>
        <p:txBody>
          <a:bodyPr>
            <a:normAutofit/>
          </a:bodyPr>
          <a:lstStyle/>
          <a:p>
            <a:r>
              <a:rPr lang="en-MY" sz="3200" dirty="0"/>
              <a:t>Romans 10:15 says, " ‘How beautiful are the feet of those who preach the gospel of peace, who bring glad tidings of good things!' "</a:t>
            </a:r>
            <a:endParaRPr lang="en-US" sz="3200" dirty="0"/>
          </a:p>
        </p:txBody>
      </p:sp>
    </p:spTree>
    <p:extLst>
      <p:ext uri="{BB962C8B-B14F-4D97-AF65-F5344CB8AC3E}">
        <p14:creationId xmlns:p14="http://schemas.microsoft.com/office/powerpoint/2010/main" val="44826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D9C6-404F-5A42-BA84-629880E1D3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C96941-52FA-494B-B0EA-684A19452F54}"/>
              </a:ext>
            </a:extLst>
          </p:cNvPr>
          <p:cNvSpPr>
            <a:spLocks noGrp="1"/>
          </p:cNvSpPr>
          <p:nvPr>
            <p:ph idx="1"/>
          </p:nvPr>
        </p:nvSpPr>
        <p:spPr>
          <a:xfrm>
            <a:off x="1451579" y="2015732"/>
            <a:ext cx="10049859" cy="3450613"/>
          </a:xfrm>
        </p:spPr>
        <p:txBody>
          <a:bodyPr>
            <a:noAutofit/>
          </a:bodyPr>
          <a:lstStyle/>
          <a:p>
            <a:pPr marL="0" indent="0">
              <a:buNone/>
            </a:pPr>
            <a:r>
              <a:rPr lang="en-US" sz="2400" dirty="0"/>
              <a:t>Isaiah 2:2-3 (ESV) It shall come to pass in the latter days that </a:t>
            </a:r>
            <a:r>
              <a:rPr lang="en-US" sz="2400" b="1" u="sng" dirty="0"/>
              <a:t>the mountain of the house of the Lord</a:t>
            </a:r>
            <a:r>
              <a:rPr lang="en-US" sz="2400" dirty="0"/>
              <a:t> shall be established as the highest of the mountains, and shall be lifted up above the hills; and all the nations shall flow to it, 3 and many peoples shall come, and say:</a:t>
            </a:r>
          </a:p>
          <a:p>
            <a:pPr marL="0" indent="0">
              <a:buNone/>
            </a:pPr>
            <a:r>
              <a:rPr lang="en-US" sz="2400" dirty="0"/>
              <a:t>“Come, let us go up to the </a:t>
            </a:r>
            <a:r>
              <a:rPr lang="en-US" sz="2400" b="1" u="sng" dirty="0"/>
              <a:t>mountain of the Lord, to the house of the God </a:t>
            </a:r>
            <a:r>
              <a:rPr lang="en-US" sz="2400" dirty="0"/>
              <a:t>of Jacob, that he may teach us his ways and that we may walk in his paths.”</a:t>
            </a:r>
          </a:p>
          <a:p>
            <a:pPr marL="0" indent="0">
              <a:buNone/>
            </a:pPr>
            <a:r>
              <a:rPr lang="en-US" sz="2400" dirty="0"/>
              <a:t>For out of </a:t>
            </a:r>
            <a:r>
              <a:rPr lang="en-US" sz="2400" b="1" u="sng" dirty="0"/>
              <a:t>Zion</a:t>
            </a:r>
            <a:r>
              <a:rPr lang="en-US" sz="2400" dirty="0"/>
              <a:t> shall go forth the law, and the word of the Lord from Jerusalem.</a:t>
            </a:r>
          </a:p>
        </p:txBody>
      </p:sp>
      <p:sp>
        <p:nvSpPr>
          <p:cNvPr id="4" name="TextBox 3">
            <a:extLst>
              <a:ext uri="{FF2B5EF4-FFF2-40B4-BE49-F238E27FC236}">
                <a16:creationId xmlns:a16="http://schemas.microsoft.com/office/drawing/2014/main" id="{A5032E84-8CB5-E942-8286-67AC6D74EE8B}"/>
              </a:ext>
            </a:extLst>
          </p:cNvPr>
          <p:cNvSpPr txBox="1"/>
          <p:nvPr/>
        </p:nvSpPr>
        <p:spPr>
          <a:xfrm>
            <a:off x="6658424" y="451973"/>
            <a:ext cx="3342826" cy="1754326"/>
          </a:xfrm>
          <a:prstGeom prst="rect">
            <a:avLst/>
          </a:prstGeom>
          <a:noFill/>
        </p:spPr>
        <p:txBody>
          <a:bodyPr wrap="square" rtlCol="0">
            <a:spAutoFit/>
          </a:bodyPr>
          <a:lstStyle/>
          <a:p>
            <a:pPr marL="342900" indent="-342900">
              <a:buFont typeface="+mj-lt"/>
              <a:buAutoNum type="arabicPeriod"/>
            </a:pPr>
            <a:r>
              <a:rPr lang="en-MY" dirty="0"/>
              <a:t>Hill where the most ancient areas of Jerusalem stood; </a:t>
            </a:r>
          </a:p>
          <a:p>
            <a:pPr marL="342900" indent="-342900">
              <a:buFont typeface="+mj-lt"/>
              <a:buAutoNum type="arabicPeriod"/>
            </a:pPr>
            <a:r>
              <a:rPr lang="en-MY" dirty="0"/>
              <a:t>City of Jerusalem itself; </a:t>
            </a:r>
          </a:p>
          <a:p>
            <a:pPr marL="342900" indent="-342900">
              <a:buFont typeface="+mj-lt"/>
              <a:buAutoNum type="arabicPeriod"/>
            </a:pPr>
            <a:r>
              <a:rPr lang="en-MY" dirty="0"/>
              <a:t>Dwelling place of God</a:t>
            </a:r>
            <a:br>
              <a:rPr lang="en-MY" dirty="0"/>
            </a:br>
            <a:endParaRPr lang="en-MY" dirty="0"/>
          </a:p>
          <a:p>
            <a:pPr marL="342900" indent="-342900">
              <a:buFont typeface="+mj-lt"/>
              <a:buAutoNum type="arabicPeriod"/>
            </a:pPr>
            <a:endParaRPr lang="en-US" dirty="0"/>
          </a:p>
        </p:txBody>
      </p:sp>
    </p:spTree>
    <p:extLst>
      <p:ext uri="{BB962C8B-B14F-4D97-AF65-F5344CB8AC3E}">
        <p14:creationId xmlns:p14="http://schemas.microsoft.com/office/powerpoint/2010/main" val="13570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36769</Words>
  <Application>Microsoft Macintosh PowerPoint</Application>
  <PresentationFormat>Widescreen</PresentationFormat>
  <Paragraphs>1367</Paragraphs>
  <Slides>84</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Arial</vt:lpstr>
      <vt:lpstr>Calibri</vt:lpstr>
      <vt:lpstr>Gill Sans MT</vt:lpstr>
      <vt:lpstr>Gallery</vt:lpstr>
      <vt:lpstr>The advent of heavenly peace</vt:lpstr>
      <vt:lpstr>PowerPoint Presentation</vt:lpstr>
      <vt:lpstr>The advent of heavenly peace Isaiah 2</vt:lpstr>
      <vt:lpstr>1. Shalom is god’s vision for us (2:1-5)</vt:lpstr>
      <vt:lpstr>PowerPoint Presentation</vt:lpstr>
      <vt:lpstr>PowerPoint Presentation</vt:lpstr>
      <vt:lpstr>A biblical theology of mountain-temples</vt:lpstr>
      <vt:lpstr>PowerPoint Presentation</vt:lpstr>
      <vt:lpstr>PowerPoint Presentation</vt:lpstr>
      <vt:lpstr>PowerPoint Presentation</vt:lpstr>
      <vt:lpstr>The nations will come to zion because of His word</vt:lpstr>
      <vt:lpstr>The result of the coming to zion</vt:lpstr>
      <vt:lpstr>Secular concept of Peace ? The absence of war , turmoil or distress </vt:lpstr>
      <vt:lpstr>PowerPoint Presentation</vt:lpstr>
      <vt:lpstr>Concept of shalom</vt:lpstr>
      <vt:lpstr>Shalom as a verb Solpmon brings shalom ot the tmple …makes it complete </vt:lpstr>
      <vt:lpstr>PowerPoint Presentation</vt:lpstr>
      <vt:lpstr>PHYSICAL dimension</vt:lpstr>
      <vt:lpstr>Relational dimension-justice</vt:lpstr>
      <vt:lpstr>PowerPoint Presentation</vt:lpstr>
      <vt:lpstr>Brings shalom</vt:lpstr>
      <vt:lpstr>PowerPoint Presentation</vt:lpstr>
      <vt:lpstr>No shalom without righteousness</vt:lpstr>
      <vt:lpstr>No shalom without righteousness</vt:lpstr>
      <vt:lpstr>False  shalom</vt:lpstr>
      <vt:lpstr>Leaders of umbrella movement-christians</vt:lpstr>
      <vt:lpstr>Reverend Yuen Tin-yau,</vt:lpstr>
      <vt:lpstr>Reverend Lo Hing Choi</vt:lpstr>
      <vt:lpstr>PowerPoint Presentation</vt:lpstr>
      <vt:lpstr>PowerPoint Presentation</vt:lpstr>
      <vt:lpstr>Moral dimension of shalom</vt:lpstr>
      <vt:lpstr>PowerPoint Presentation</vt:lpstr>
      <vt:lpstr>PowerPoint Presentation</vt:lpstr>
      <vt:lpstr>PowerPoint Presentation</vt:lpstr>
      <vt:lpstr>2. Idolatry disrupts shalom (2:6-9)</vt:lpstr>
      <vt:lpstr>Full of things empty of god</vt:lpstr>
      <vt:lpstr>It deviates from god’s purpose for us</vt:lpstr>
      <vt:lpstr>PowerPoint Presentation</vt:lpstr>
      <vt:lpstr>Using her limited senses to make a decision</vt:lpstr>
      <vt:lpstr>idolatry</vt:lpstr>
      <vt:lpstr>Christopher hitchens (atheist)</vt:lpstr>
      <vt:lpstr>Heidi Grant Halvorson, a social psychologist and goal expert,  </vt:lpstr>
      <vt:lpstr>PowerPoint Presentation</vt:lpstr>
      <vt:lpstr>Jack Ma, China's richest man, was happier earning $12 a month than he is as a billionaire (independent Wednesday 3 January 2018 13:43 </vt:lpstr>
      <vt:lpstr>Billion dollar secret – RAFAEL BADZIAG</vt:lpstr>
      <vt:lpstr>professor at the Harvard Business School Mike Norton </vt:lpstr>
      <vt:lpstr>PowerPoint Presentation</vt:lpstr>
      <vt:lpstr>PowerPoint Presentation</vt:lpstr>
      <vt:lpstr>About idols—makes us less human</vt:lpstr>
      <vt:lpstr>What wealth does to us</vt:lpstr>
      <vt:lpstr>Wealth differentials</vt:lpstr>
      <vt:lpstr>Prof amabile Harvard prof of business studies</vt:lpstr>
      <vt:lpstr>Chloe kim going to princeton</vt:lpstr>
      <vt:lpstr>PRINCE PHILLIP TO HIS SON PRINCE CHARLES </vt:lpstr>
      <vt:lpstr>3. Consequences of the loss of shalom (2:10-21)</vt:lpstr>
      <vt:lpstr>Personal consequences</vt:lpstr>
      <vt:lpstr>Psychological studies</vt:lpstr>
      <vt:lpstr>Bidirectional Dynamics of Materialism and Loneliness: Not Just a Vicious Cycle Journal of Consumer Research</vt:lpstr>
      <vt:lpstr>PowerPoint Presentation</vt:lpstr>
      <vt:lpstr>U;nEE 21/1/2007</vt:lpstr>
      <vt:lpstr>A Dislocation Theory of Globalizing Addiction</vt:lpstr>
      <vt:lpstr>Bruce K. Alexander, Professor Emeritus,  Simon Fraser University,  Burnaby BC, Canada</vt:lpstr>
      <vt:lpstr>Bruce K. Alexander, Professor Emeritus,  Simon Fraser University,  Burnaby BC, Canada </vt:lpstr>
      <vt:lpstr>Specific day of judgement</vt:lpstr>
      <vt:lpstr>Isaiah 2:13-17—The lord will bring everything man trusts in down </vt:lpstr>
      <vt:lpstr>Idols will be useless</vt:lpstr>
      <vt:lpstr>4. The Challenge to Shalom: Stop and Come</vt:lpstr>
      <vt:lpstr>repent</vt:lpstr>
      <vt:lpstr>1. Recapture the vision of shalom</vt:lpstr>
      <vt:lpstr>Recapture the vision of shalom</vt:lpstr>
      <vt:lpstr>Come to the prince</vt:lpstr>
      <vt:lpstr>PowerPoint Presentation</vt:lpstr>
      <vt:lpstr>Hebrews 12:22-24 (ESV) </vt:lpstr>
      <vt:lpstr>Jesus our perfect whole human being</vt:lpstr>
      <vt:lpstr>The true shalom</vt:lpstr>
      <vt:lpstr>It will take an active process</vt:lpstr>
      <vt:lpstr>Cs lewis letters to malcolm </vt:lpstr>
      <vt:lpstr>A picture of our world</vt:lpstr>
      <vt:lpstr>Minister shalom to the world</vt:lpstr>
      <vt:lpstr>Mahatir mohd 28 /11/19 mKINI</vt:lpstr>
      <vt:lpstr>A TALE OF 2 COMMUNISTS CHIN PENG &amp; SITI AISHAH </vt:lpstr>
      <vt:lpstr>TIM KELLER</vt:lpstr>
      <vt:lpstr>No matter how badly they treat us</vt:lpstr>
      <vt:lpstr>The call to Shalom is a call to suffering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advent of heavenly peace</dc:title>
  <dc:creator>Peter Ng</dc:creator>
  <cp:lastModifiedBy>Peter Ng</cp:lastModifiedBy>
  <cp:revision>17</cp:revision>
  <dcterms:created xsi:type="dcterms:W3CDTF">2019-11-29T12:26:54Z</dcterms:created>
  <dcterms:modified xsi:type="dcterms:W3CDTF">2019-11-30T16:49:37Z</dcterms:modified>
</cp:coreProperties>
</file>