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F9262-75D1-4F32-8D82-EA1C6EA5AC1E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3AE01-93C7-4089-B25E-BFEEE23AEB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76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7822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8380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93673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34079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16467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54609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98993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16237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277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9575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2782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6287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13337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64129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81764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76347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93937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0907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5022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1922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023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5957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5264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7143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CC9574-A819-4FE4-99A7-1E27AD09AD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3272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7398" y="20548"/>
            <a:ext cx="4664703" cy="2825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671315" y="20548"/>
            <a:ext cx="7499224" cy="28254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7898" y="2818500"/>
            <a:ext cx="10225325" cy="229626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0216159" y="2819400"/>
            <a:ext cx="1948444" cy="229385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7397" y="5089818"/>
            <a:ext cx="12131040" cy="173736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11673640" y="2469776"/>
            <a:ext cx="406400" cy="152400"/>
          </a:xfrm>
          <a:prstGeom prst="rect">
            <a:avLst/>
          </a:prstGeom>
          <a:solidFill>
            <a:srgbClr val="F274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47F28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775200" y="1295400"/>
            <a:ext cx="6807200" cy="1416269"/>
          </a:xfrm>
        </p:spPr>
        <p:txBody>
          <a:bodyPr anchor="b">
            <a:normAutofit/>
          </a:bodyPr>
          <a:lstStyle>
            <a:lvl1pPr algn="r">
              <a:buNone/>
              <a:defRPr lang="en-US" sz="22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92" y="4114800"/>
            <a:ext cx="9753600" cy="914400"/>
          </a:xfrm>
        </p:spPr>
        <p:txBody>
          <a:bodyPr anchor="b" anchorCtr="0">
            <a:normAutofit/>
          </a:bodyPr>
          <a:lstStyle>
            <a:lvl1pPr marL="0" indent="0">
              <a:defRPr lang="en-US" sz="3600" b="1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46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build="p">
        <p:tmplLst>
          <p:tmpl lvl="1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dia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793684" y="4800600"/>
            <a:ext cx="6498336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1" dirty="0">
              <a:latin typeface="Georgia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08736" y="4800600"/>
            <a:ext cx="6412325" cy="566738"/>
          </a:xfrm>
        </p:spPr>
        <p:txBody>
          <a:bodyPr anchor="b">
            <a:normAutofit/>
          </a:bodyPr>
          <a:lstStyle>
            <a:lvl1pPr algn="ctr">
              <a:defRPr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782696" y="838200"/>
            <a:ext cx="6498336" cy="381282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media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7702484" y="838201"/>
            <a:ext cx="3759200" cy="4636911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630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390400" y="4800600"/>
            <a:ext cx="7334400" cy="685800"/>
          </a:xfrm>
          <a:prstGeom prst="rect">
            <a:avLst/>
          </a:prstGeom>
          <a:solidFill>
            <a:schemeClr val="tx1">
              <a:lumMod val="95000"/>
              <a:lumOff val="5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1" dirty="0">
              <a:latin typeface="Georg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>
            <a:normAutofit/>
          </a:bodyPr>
          <a:lstStyle>
            <a:lvl1pPr algn="ctr">
              <a:defRPr sz="1800" b="0" i="1">
                <a:solidFill>
                  <a:schemeClr val="bg1">
                    <a:lumMod val="85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562600"/>
            <a:ext cx="7315200" cy="60960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030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Vertical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0" y="414867"/>
            <a:ext cx="6705600" cy="457200"/>
          </a:xfrm>
          <a:solidFill>
            <a:schemeClr val="tx1">
              <a:lumMod val="50000"/>
              <a:lumOff val="50000"/>
            </a:schemeClr>
          </a:solidFill>
        </p:spPr>
        <p:txBody>
          <a:bodyPr>
            <a:normAutofit/>
          </a:bodyPr>
          <a:lstStyle>
            <a:lvl1pPr algn="l">
              <a:defRPr lang="en-US" sz="2800" b="1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    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168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680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55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2400" y="1992354"/>
            <a:ext cx="7823200" cy="1970046"/>
          </a:xfrm>
        </p:spPr>
        <p:txBody>
          <a:bodyPr anchor="ctr">
            <a:normAutofit/>
          </a:bodyPr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5105401"/>
            <a:ext cx="10972801" cy="375787"/>
          </a:xfrm>
        </p:spPr>
        <p:txBody>
          <a:bodyPr anchor="b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 userDrawn="1"/>
        </p:nvSpPr>
        <p:spPr>
          <a:xfrm>
            <a:off x="1016000" y="1946209"/>
            <a:ext cx="2743200" cy="2057400"/>
          </a:xfrm>
          <a:prstGeom prst="ellipse">
            <a:avLst/>
          </a:prstGeom>
          <a:gradFill flip="none" rotWithShape="1">
            <a:gsLst>
              <a:gs pos="0">
                <a:srgbClr val="F39C29"/>
              </a:gs>
              <a:gs pos="50000">
                <a:srgbClr val="F7931D"/>
              </a:gs>
              <a:gs pos="100000">
                <a:srgbClr val="FF6600"/>
              </a:gs>
            </a:gsLst>
            <a:path path="circle">
              <a:fillToRect l="50000" t="50000" r="50000" b="50000"/>
            </a:path>
            <a:tileRect/>
          </a:gradFill>
          <a:ln w="82550">
            <a:noFill/>
          </a:ln>
          <a:effectLst>
            <a:outerShdw blurRad="152400" dist="165100" dir="5400000" sx="90000" sy="-19000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             </a:t>
            </a:r>
            <a:endParaRPr lang="en-US" sz="1800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1582400" y="5265376"/>
            <a:ext cx="6096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FF6600"/>
                </a:solidFill>
              </a:rPr>
              <a:t>           </a:t>
            </a:r>
            <a:endParaRPr lang="en-US" sz="1800" dirty="0">
              <a:solidFill>
                <a:srgbClr val="FF6600"/>
              </a:solidFill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1343104" y="1992354"/>
            <a:ext cx="2111296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      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06273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/>
          <a:srcRect l="2599" r="5874" b="5262"/>
          <a:stretch/>
        </p:blipFill>
        <p:spPr>
          <a:xfrm>
            <a:off x="4707" y="5867400"/>
            <a:ext cx="12192000" cy="10536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573" y="76200"/>
            <a:ext cx="11204027" cy="685800"/>
          </a:xfrm>
        </p:spPr>
        <p:txBody>
          <a:bodyPr anchor="ctr" anchorCtr="0">
            <a:normAutofit/>
          </a:bodyPr>
          <a:lstStyle>
            <a:lvl1pPr algn="l">
              <a:defRPr sz="3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80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: Emphas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12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999" y="1"/>
            <a:ext cx="9424020" cy="838200"/>
          </a:xfrm>
        </p:spPr>
        <p:txBody>
          <a:bodyPr anchor="b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6402"/>
            <a:ext cx="5384800" cy="3971455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6400"/>
            <a:ext cx="5384800" cy="3971454"/>
          </a:xfrm>
        </p:spPr>
        <p:txBody>
          <a:bodyPr/>
          <a:lstStyle>
            <a:lvl1pPr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46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762000"/>
            <a:ext cx="3260651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9200" y="2077200"/>
            <a:ext cx="93472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57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: Emphasi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387200" y="3081000"/>
            <a:ext cx="11582400" cy="1095600"/>
          </a:xfrm>
        </p:spPr>
        <p:txBody>
          <a:bodyPr>
            <a:normAutofit/>
          </a:bodyPr>
          <a:lstStyle>
            <a:lvl1pPr algn="ctr">
              <a:defRPr lang="en-US" sz="4600" b="1" kern="1200" spc="-150" baseline="0" dirty="0" smtClean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378603" y="2424752"/>
            <a:ext cx="11592000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800" kern="1200" dirty="0" smtClean="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266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Text 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895600"/>
            <a:ext cx="10058400" cy="2133600"/>
          </a:xfrm>
          <a:prstGeom prst="rect">
            <a:avLst/>
          </a:prstGeom>
          <a:gradFill flip="none" rotWithShape="1">
            <a:gsLst>
              <a:gs pos="63000">
                <a:schemeClr val="tx1">
                  <a:lumMod val="85000"/>
                  <a:lumOff val="15000"/>
                  <a:alpha val="49000"/>
                </a:schemeClr>
              </a:gs>
              <a:gs pos="100000">
                <a:schemeClr val="tx1">
                  <a:lumMod val="95000"/>
                  <a:lumOff val="5000"/>
                  <a:alpha val="5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53156" y="3200400"/>
            <a:ext cx="9347200" cy="167640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defRPr lang="en-US" sz="4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6197600" y="664780"/>
            <a:ext cx="5588000" cy="381000"/>
          </a:xfrm>
        </p:spPr>
        <p:txBody>
          <a:bodyPr>
            <a:normAutofit/>
          </a:bodyPr>
          <a:lstStyle>
            <a:lvl1pPr algn="r">
              <a:buNone/>
              <a:defRPr lang="en-US" sz="1800" b="1" kern="12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40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609600"/>
            <a:ext cx="4011084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1533" y="609600"/>
            <a:ext cx="6815667" cy="533400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1" y="1435102"/>
            <a:ext cx="4011084" cy="38226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06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print"/>
          <a:srcRect l="2599" r="5874" b="5262"/>
          <a:stretch/>
        </p:blipFill>
        <p:spPr>
          <a:xfrm>
            <a:off x="4707" y="5867400"/>
            <a:ext cx="12192000" cy="10536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050E-B668-4FA7-85AD-C750C80A6E9B}" type="datetimeFigureOut">
              <a:rPr lang="en-US" smtClean="0"/>
              <a:pPr/>
              <a:t>6/25/2017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D5ECE-8B49-45CD-BE81-EF81920D19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17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b="1" dirty="0"/>
              <a:t>Talk 4: </a:t>
            </a:r>
          </a:p>
          <a:p>
            <a:pPr marL="0" indent="0" algn="ctr">
              <a:buNone/>
            </a:pPr>
            <a:r>
              <a:rPr lang="en-SG" sz="4800" b="1" dirty="0"/>
              <a:t>The Glory of Love</a:t>
            </a:r>
          </a:p>
        </p:txBody>
      </p:sp>
    </p:spTree>
    <p:extLst>
      <p:ext uri="{BB962C8B-B14F-4D97-AF65-F5344CB8AC3E}">
        <p14:creationId xmlns:p14="http://schemas.microsoft.com/office/powerpoint/2010/main" val="1986454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b="1" dirty="0"/>
              <a:t>It’s not what we do</a:t>
            </a:r>
          </a:p>
          <a:p>
            <a:pPr marL="0" indent="0" algn="ctr">
              <a:buNone/>
            </a:pPr>
            <a:r>
              <a:rPr lang="en-SG" sz="4800" b="1" dirty="0"/>
              <a:t>b</a:t>
            </a:r>
            <a:r>
              <a:rPr lang="en-SG" sz="4800" b="1" dirty="0"/>
              <a:t>ut how we do that matters</a:t>
            </a:r>
          </a:p>
        </p:txBody>
      </p:sp>
    </p:spTree>
    <p:extLst>
      <p:ext uri="{BB962C8B-B14F-4D97-AF65-F5344CB8AC3E}">
        <p14:creationId xmlns:p14="http://schemas.microsoft.com/office/powerpoint/2010/main" val="118817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b="1" dirty="0"/>
              <a:t>Much of love is </a:t>
            </a:r>
          </a:p>
          <a:p>
            <a:pPr marL="0" indent="0" algn="ctr">
              <a:buNone/>
            </a:pPr>
            <a:r>
              <a:rPr lang="en-SG" sz="4800" b="1" dirty="0"/>
              <a:t>routine, </a:t>
            </a:r>
          </a:p>
          <a:p>
            <a:pPr marL="0" indent="0" algn="ctr">
              <a:buNone/>
            </a:pPr>
            <a:r>
              <a:rPr lang="en-SG" sz="4800" b="1" dirty="0"/>
              <a:t>o</a:t>
            </a:r>
            <a:r>
              <a:rPr lang="en-SG" sz="4800" b="1" dirty="0"/>
              <a:t>rdinary,</a:t>
            </a:r>
          </a:p>
          <a:p>
            <a:pPr marL="0" indent="0" algn="ctr">
              <a:buNone/>
            </a:pPr>
            <a:r>
              <a:rPr lang="en-SG" sz="4800" b="1" dirty="0"/>
              <a:t>unspectacular</a:t>
            </a:r>
          </a:p>
        </p:txBody>
      </p:sp>
    </p:spTree>
    <p:extLst>
      <p:ext uri="{BB962C8B-B14F-4D97-AF65-F5344CB8AC3E}">
        <p14:creationId xmlns:p14="http://schemas.microsoft.com/office/powerpoint/2010/main" val="138722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b="1" dirty="0"/>
              <a:t>The World’s Spirituality: </a:t>
            </a:r>
          </a:p>
          <a:p>
            <a:pPr marL="0" indent="0" algn="ctr">
              <a:buNone/>
            </a:pPr>
            <a:r>
              <a:rPr lang="en-SG" sz="4800" dirty="0"/>
              <a:t>Great deeds that matter</a:t>
            </a:r>
          </a:p>
        </p:txBody>
      </p:sp>
    </p:spTree>
    <p:extLst>
      <p:ext uri="{BB962C8B-B14F-4D97-AF65-F5344CB8AC3E}">
        <p14:creationId xmlns:p14="http://schemas.microsoft.com/office/powerpoint/2010/main" val="132861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b="1" u="sng" dirty="0"/>
              <a:t>Christian Spirituality</a:t>
            </a:r>
          </a:p>
          <a:p>
            <a:pPr marL="0" indent="0" algn="ctr">
              <a:buNone/>
            </a:pPr>
            <a:r>
              <a:rPr lang="en-SG" sz="4800" b="1" dirty="0"/>
              <a:t>Small deeds done with </a:t>
            </a:r>
          </a:p>
          <a:p>
            <a:pPr marL="0" indent="0" algn="ctr">
              <a:buNone/>
            </a:pPr>
            <a:r>
              <a:rPr lang="en-SG" sz="4800" b="1"/>
              <a:t>great love!</a:t>
            </a:r>
            <a:endParaRPr lang="en-SG" sz="4800" b="1" dirty="0"/>
          </a:p>
        </p:txBody>
      </p:sp>
    </p:spTree>
    <p:extLst>
      <p:ext uri="{BB962C8B-B14F-4D97-AF65-F5344CB8AC3E}">
        <p14:creationId xmlns:p14="http://schemas.microsoft.com/office/powerpoint/2010/main" val="1764869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b="1" dirty="0"/>
              <a:t>No such thing as </a:t>
            </a:r>
          </a:p>
          <a:p>
            <a:pPr marL="0" indent="0" algn="ctr">
              <a:buNone/>
            </a:pPr>
            <a:r>
              <a:rPr lang="en-SG" sz="4800" b="1" dirty="0"/>
              <a:t>the loveless Christian!</a:t>
            </a:r>
          </a:p>
        </p:txBody>
      </p:sp>
    </p:spTree>
    <p:extLst>
      <p:ext uri="{BB962C8B-B14F-4D97-AF65-F5344CB8AC3E}">
        <p14:creationId xmlns:p14="http://schemas.microsoft.com/office/powerpoint/2010/main" val="321494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b="1" u="sng" dirty="0"/>
              <a:t>Never get used to: </a:t>
            </a:r>
          </a:p>
          <a:p>
            <a:pPr marL="0" indent="0" algn="ctr">
              <a:buNone/>
            </a:pPr>
            <a:r>
              <a:rPr lang="en-SG" sz="4800" b="1" dirty="0"/>
              <a:t>Loveless thoughts</a:t>
            </a:r>
          </a:p>
          <a:p>
            <a:pPr marL="0" indent="0" algn="ctr">
              <a:buNone/>
            </a:pPr>
            <a:r>
              <a:rPr lang="en-SG" sz="4800" b="1" dirty="0"/>
              <a:t>Loveless words</a:t>
            </a:r>
          </a:p>
          <a:p>
            <a:pPr marL="0" indent="0" algn="ctr">
              <a:buNone/>
            </a:pPr>
            <a:r>
              <a:rPr lang="en-SG" sz="4800" b="1" dirty="0"/>
              <a:t>Loveless acts</a:t>
            </a:r>
          </a:p>
          <a:p>
            <a:pPr marL="0" indent="0" algn="ctr">
              <a:buNone/>
            </a:pPr>
            <a:endParaRPr lang="en-SG" sz="4800" b="1" dirty="0"/>
          </a:p>
        </p:txBody>
      </p:sp>
    </p:spTree>
    <p:extLst>
      <p:ext uri="{BB962C8B-B14F-4D97-AF65-F5344CB8AC3E}">
        <p14:creationId xmlns:p14="http://schemas.microsoft.com/office/powerpoint/2010/main" val="950891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b="1" dirty="0"/>
              <a:t>Love is Patient:</a:t>
            </a:r>
          </a:p>
          <a:p>
            <a:pPr marL="0" indent="0" algn="ctr">
              <a:buNone/>
            </a:pPr>
            <a:r>
              <a:rPr lang="en-SG" sz="4800" dirty="0"/>
              <a:t>Long-suffering of God towards ungrateful people</a:t>
            </a:r>
          </a:p>
        </p:txBody>
      </p:sp>
    </p:spTree>
    <p:extLst>
      <p:ext uri="{BB962C8B-B14F-4D97-AF65-F5344CB8AC3E}">
        <p14:creationId xmlns:p14="http://schemas.microsoft.com/office/powerpoint/2010/main" val="376217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b="1" dirty="0"/>
              <a:t>Love is Kind:</a:t>
            </a:r>
          </a:p>
          <a:p>
            <a:pPr marL="0" indent="0" algn="ctr">
              <a:buNone/>
            </a:pPr>
            <a:r>
              <a:rPr lang="en-SG" sz="4800" dirty="0"/>
              <a:t>Willingness &amp; quickness to pay back wrong with right</a:t>
            </a:r>
          </a:p>
        </p:txBody>
      </p:sp>
    </p:spTree>
    <p:extLst>
      <p:ext uri="{BB962C8B-B14F-4D97-AF65-F5344CB8AC3E}">
        <p14:creationId xmlns:p14="http://schemas.microsoft.com/office/powerpoint/2010/main" val="103946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b="1" dirty="0"/>
              <a:t>Does not mean it doesn’t hurt. </a:t>
            </a:r>
          </a:p>
          <a:p>
            <a:pPr marL="0" indent="0" algn="ctr">
              <a:buNone/>
            </a:pPr>
            <a:r>
              <a:rPr lang="en-SG" sz="4800" b="1" dirty="0"/>
              <a:t>It means it doesn’t matter. </a:t>
            </a:r>
          </a:p>
        </p:txBody>
      </p:sp>
    </p:spTree>
    <p:extLst>
      <p:ext uri="{BB962C8B-B14F-4D97-AF65-F5344CB8AC3E}">
        <p14:creationId xmlns:p14="http://schemas.microsoft.com/office/powerpoint/2010/main" val="1874923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b="1" u="sng" dirty="0" err="1"/>
              <a:t>Unlove</a:t>
            </a:r>
            <a:endParaRPr lang="en-SG" sz="4800" b="1" u="sng" dirty="0"/>
          </a:p>
          <a:p>
            <a:pPr marL="0" indent="0" algn="ctr">
              <a:buNone/>
            </a:pPr>
            <a:r>
              <a:rPr lang="en-SG" sz="4800" dirty="0"/>
              <a:t>Full of Self</a:t>
            </a:r>
          </a:p>
          <a:p>
            <a:pPr marL="0" indent="0" algn="ctr">
              <a:buNone/>
            </a:pPr>
            <a:r>
              <a:rPr lang="en-SG" sz="4800" dirty="0"/>
              <a:t>Empty of Others</a:t>
            </a:r>
          </a:p>
        </p:txBody>
      </p:sp>
    </p:spTree>
    <p:extLst>
      <p:ext uri="{BB962C8B-B14F-4D97-AF65-F5344CB8AC3E}">
        <p14:creationId xmlns:p14="http://schemas.microsoft.com/office/powerpoint/2010/main" val="171888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b="1" dirty="0"/>
              <a:t>The Church’s Missing Virtue</a:t>
            </a:r>
            <a:endParaRPr lang="en-SG" sz="4800" b="1" dirty="0"/>
          </a:p>
        </p:txBody>
      </p:sp>
    </p:spTree>
    <p:extLst>
      <p:ext uri="{BB962C8B-B14F-4D97-AF65-F5344CB8AC3E}">
        <p14:creationId xmlns:p14="http://schemas.microsoft.com/office/powerpoint/2010/main" val="187616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b="1" u="sng" dirty="0"/>
              <a:t>Perseveres:</a:t>
            </a:r>
          </a:p>
          <a:p>
            <a:pPr marL="0" indent="0" algn="ctr">
              <a:buNone/>
            </a:pPr>
            <a:r>
              <a:rPr lang="en-SG" sz="4800" dirty="0"/>
              <a:t>Waiting courageously</a:t>
            </a:r>
          </a:p>
        </p:txBody>
      </p:sp>
    </p:spTree>
    <p:extLst>
      <p:ext uri="{BB962C8B-B14F-4D97-AF65-F5344CB8AC3E}">
        <p14:creationId xmlns:p14="http://schemas.microsoft.com/office/powerpoint/2010/main" val="2577758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dirty="0"/>
              <a:t>What makes church </a:t>
            </a:r>
          </a:p>
          <a:p>
            <a:pPr marL="0" indent="0" algn="ctr">
              <a:buNone/>
            </a:pPr>
            <a:r>
              <a:rPr lang="en-SG" sz="4800" dirty="0"/>
              <a:t>like heaven?</a:t>
            </a:r>
          </a:p>
          <a:p>
            <a:pPr marL="0" indent="0" algn="ctr">
              <a:buNone/>
            </a:pPr>
            <a:r>
              <a:rPr lang="en-SG" sz="4800" b="1" dirty="0"/>
              <a:t>Not its gifts, teaching</a:t>
            </a:r>
            <a:r>
              <a:rPr lang="en-SG" sz="4800" b="1" dirty="0"/>
              <a:t> </a:t>
            </a:r>
            <a:r>
              <a:rPr lang="en-SG" sz="4800" b="1" dirty="0"/>
              <a:t>or personalities</a:t>
            </a:r>
            <a:r>
              <a:rPr lang="en-SG" sz="4800" b="1" dirty="0"/>
              <a:t> </a:t>
            </a:r>
            <a:endParaRPr lang="en-SG" sz="4800" b="1" dirty="0"/>
          </a:p>
          <a:p>
            <a:pPr marL="0" indent="0" algn="ctr">
              <a:buNone/>
            </a:pPr>
            <a:r>
              <a:rPr lang="en-SG" sz="4800" b="1" dirty="0"/>
              <a:t>BUT love!</a:t>
            </a:r>
          </a:p>
        </p:txBody>
      </p:sp>
    </p:spTree>
    <p:extLst>
      <p:ext uri="{BB962C8B-B14F-4D97-AF65-F5344CB8AC3E}">
        <p14:creationId xmlns:p14="http://schemas.microsoft.com/office/powerpoint/2010/main" val="156615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b="1" dirty="0"/>
              <a:t>Love is the </a:t>
            </a:r>
          </a:p>
          <a:p>
            <a:pPr marL="0" indent="0" algn="ctr">
              <a:buNone/>
            </a:pPr>
            <a:r>
              <a:rPr lang="en-SG" sz="4800" b="1" dirty="0"/>
              <a:t>currency of heaven</a:t>
            </a:r>
          </a:p>
        </p:txBody>
      </p:sp>
    </p:spTree>
    <p:extLst>
      <p:ext uri="{BB962C8B-B14F-4D97-AF65-F5344CB8AC3E}">
        <p14:creationId xmlns:p14="http://schemas.microsoft.com/office/powerpoint/2010/main" val="268755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SG" sz="4800" b="1" dirty="0"/>
              <a:t>The world’s love</a:t>
            </a:r>
          </a:p>
          <a:p>
            <a:pPr marL="0" indent="0" algn="ctr">
              <a:buNone/>
            </a:pPr>
            <a:r>
              <a:rPr lang="en-SG" sz="4800" dirty="0"/>
              <a:t>When are you most willing </a:t>
            </a:r>
          </a:p>
          <a:p>
            <a:pPr marL="0" indent="0" algn="ctr">
              <a:buNone/>
            </a:pPr>
            <a:r>
              <a:rPr lang="en-SG" sz="4800" dirty="0"/>
              <a:t>to give love?</a:t>
            </a:r>
          </a:p>
          <a:p>
            <a:pPr marL="0" indent="0" algn="ctr">
              <a:buNone/>
            </a:pPr>
            <a:r>
              <a:rPr lang="en-SG" sz="4800" dirty="0"/>
              <a:t>When people are deserving</a:t>
            </a:r>
          </a:p>
        </p:txBody>
      </p:sp>
    </p:spTree>
    <p:extLst>
      <p:ext uri="{BB962C8B-B14F-4D97-AF65-F5344CB8AC3E}">
        <p14:creationId xmlns:p14="http://schemas.microsoft.com/office/powerpoint/2010/main" val="28018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SG" sz="4800" b="1" dirty="0"/>
              <a:t>God’s Love</a:t>
            </a:r>
          </a:p>
          <a:p>
            <a:pPr marL="0" indent="0" algn="ctr">
              <a:buNone/>
            </a:pPr>
            <a:r>
              <a:rPr lang="en-SG" sz="4800" dirty="0"/>
              <a:t>When is God most willing </a:t>
            </a:r>
          </a:p>
          <a:p>
            <a:pPr marL="0" indent="0" algn="ctr">
              <a:buNone/>
            </a:pPr>
            <a:r>
              <a:rPr lang="en-SG" sz="4800" dirty="0"/>
              <a:t>to give love?</a:t>
            </a:r>
          </a:p>
          <a:p>
            <a:pPr marL="0" indent="0" algn="ctr">
              <a:buNone/>
            </a:pPr>
            <a:r>
              <a:rPr lang="en-SG" sz="4800" dirty="0"/>
              <a:t>When people are </a:t>
            </a:r>
            <a:r>
              <a:rPr lang="en-SG" sz="4800" dirty="0" err="1"/>
              <a:t>UNdeserving</a:t>
            </a:r>
            <a:endParaRPr lang="en-SG" sz="4800" dirty="0"/>
          </a:p>
        </p:txBody>
      </p:sp>
    </p:spTree>
    <p:extLst>
      <p:ext uri="{BB962C8B-B14F-4D97-AF65-F5344CB8AC3E}">
        <p14:creationId xmlns:p14="http://schemas.microsoft.com/office/powerpoint/2010/main" val="179986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b="1" dirty="0"/>
              <a:t>Love in Action: </a:t>
            </a:r>
          </a:p>
          <a:p>
            <a:pPr marL="0" indent="0" algn="ctr">
              <a:buNone/>
            </a:pPr>
            <a:r>
              <a:rPr lang="en-SG" sz="4800" dirty="0"/>
              <a:t>Pray a loving prayer</a:t>
            </a:r>
          </a:p>
          <a:p>
            <a:pPr marL="0" indent="0" algn="ctr">
              <a:buNone/>
            </a:pPr>
            <a:r>
              <a:rPr lang="en-SG" sz="4800" dirty="0"/>
              <a:t>Say a loving word</a:t>
            </a:r>
          </a:p>
          <a:p>
            <a:pPr marL="0" indent="0" algn="ctr">
              <a:buNone/>
            </a:pPr>
            <a:r>
              <a:rPr lang="en-SG" sz="4800" dirty="0"/>
              <a:t>Do a loving deed</a:t>
            </a:r>
          </a:p>
          <a:p>
            <a:pPr marL="0" indent="0" algn="ctr">
              <a:buNone/>
            </a:pPr>
            <a:r>
              <a:rPr lang="en-SG" sz="4800" dirty="0"/>
              <a:t>= Press Repeat!</a:t>
            </a:r>
          </a:p>
        </p:txBody>
      </p:sp>
    </p:spTree>
    <p:extLst>
      <p:ext uri="{BB962C8B-B14F-4D97-AF65-F5344CB8AC3E}">
        <p14:creationId xmlns:p14="http://schemas.microsoft.com/office/powerpoint/2010/main" val="2939861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b="1" dirty="0"/>
              <a:t>Corinthian Values: </a:t>
            </a:r>
          </a:p>
          <a:p>
            <a:pPr marL="0" indent="0" algn="ctr">
              <a:buNone/>
            </a:pPr>
            <a:r>
              <a:rPr lang="en-SG" sz="4800" b="1" dirty="0"/>
              <a:t>Self-promotion</a:t>
            </a:r>
          </a:p>
          <a:p>
            <a:pPr marL="0" indent="0" algn="ctr">
              <a:buNone/>
            </a:pPr>
            <a:r>
              <a:rPr lang="en-SG" sz="4800" b="1" dirty="0"/>
              <a:t>Self-importance</a:t>
            </a:r>
            <a:endParaRPr lang="en-SG" sz="4800" b="1" dirty="0"/>
          </a:p>
        </p:txBody>
      </p:sp>
    </p:spTree>
    <p:extLst>
      <p:ext uri="{BB962C8B-B14F-4D97-AF65-F5344CB8AC3E}">
        <p14:creationId xmlns:p14="http://schemas.microsoft.com/office/powerpoint/2010/main" val="312783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b="1" u="sng" dirty="0"/>
              <a:t>Church: </a:t>
            </a:r>
          </a:p>
          <a:p>
            <a:pPr marL="0" indent="0" algn="ctr">
              <a:buNone/>
            </a:pPr>
            <a:r>
              <a:rPr lang="en-SG" sz="4800" dirty="0" err="1"/>
              <a:t>Rebaptised</a:t>
            </a:r>
            <a:r>
              <a:rPr lang="en-SG" sz="4800" dirty="0"/>
              <a:t> paganism of ambition &amp; reputation </a:t>
            </a:r>
          </a:p>
          <a:p>
            <a:pPr marL="0" indent="0" algn="ctr">
              <a:buNone/>
            </a:pPr>
            <a:r>
              <a:rPr lang="en-SG" sz="4800" dirty="0"/>
              <a:t>under the banner of God</a:t>
            </a:r>
            <a:endParaRPr lang="en-SG" sz="4800" dirty="0"/>
          </a:p>
        </p:txBody>
      </p:sp>
    </p:spTree>
    <p:extLst>
      <p:ext uri="{BB962C8B-B14F-4D97-AF65-F5344CB8AC3E}">
        <p14:creationId xmlns:p14="http://schemas.microsoft.com/office/powerpoint/2010/main" val="3308981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b="1" u="sng" dirty="0"/>
              <a:t>Spiritual Immaturity</a:t>
            </a:r>
          </a:p>
          <a:p>
            <a:pPr marL="0" indent="0" algn="ctr">
              <a:buNone/>
            </a:pPr>
            <a:r>
              <a:rPr lang="en-SG" sz="4800" dirty="0"/>
              <a:t>Did not allow for permanent effects of gospel to take root</a:t>
            </a:r>
            <a:endParaRPr lang="en-SG" sz="4800" dirty="0"/>
          </a:p>
        </p:txBody>
      </p:sp>
    </p:spTree>
    <p:extLst>
      <p:ext uri="{BB962C8B-B14F-4D97-AF65-F5344CB8AC3E}">
        <p14:creationId xmlns:p14="http://schemas.microsoft.com/office/powerpoint/2010/main" val="275182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b="1" u="sng" dirty="0"/>
              <a:t>Spiritual Maturity</a:t>
            </a:r>
          </a:p>
          <a:p>
            <a:pPr marL="0" indent="0" algn="ctr">
              <a:buNone/>
            </a:pPr>
            <a:r>
              <a:rPr lang="en-SG" sz="4800" dirty="0"/>
              <a:t>Jesus is our true wisdom</a:t>
            </a:r>
          </a:p>
          <a:p>
            <a:pPr marL="0" indent="0" algn="ctr">
              <a:buNone/>
            </a:pPr>
            <a:r>
              <a:rPr lang="en-SG" sz="4800" dirty="0"/>
              <a:t>Jesus is our true power</a:t>
            </a:r>
          </a:p>
          <a:p>
            <a:pPr marL="0" indent="0" algn="ctr">
              <a:buNone/>
            </a:pPr>
            <a:r>
              <a:rPr lang="en-SG" sz="4800" dirty="0"/>
              <a:t>= Jesus is our true glory</a:t>
            </a:r>
          </a:p>
        </p:txBody>
      </p:sp>
    </p:spTree>
    <p:extLst>
      <p:ext uri="{BB962C8B-B14F-4D97-AF65-F5344CB8AC3E}">
        <p14:creationId xmlns:p14="http://schemas.microsoft.com/office/powerpoint/2010/main" val="4073162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SG" sz="4800" b="1" dirty="0"/>
              <a:t>Scale of Spirituality</a:t>
            </a:r>
          </a:p>
          <a:p>
            <a:pPr marL="0" indent="0" algn="ctr">
              <a:buNone/>
            </a:pPr>
            <a:r>
              <a:rPr lang="en-SG" sz="5800" b="1" dirty="0"/>
              <a:t>	</a:t>
            </a:r>
            <a:r>
              <a:rPr lang="en-SG" sz="5800" b="1" dirty="0"/>
              <a:t> </a:t>
            </a:r>
            <a:r>
              <a:rPr lang="en-SG" sz="5800" b="1" dirty="0"/>
              <a:t>  </a:t>
            </a:r>
          </a:p>
          <a:p>
            <a:pPr marL="0" indent="0" algn="ctr">
              <a:buNone/>
            </a:pPr>
            <a:r>
              <a:rPr lang="en-SG" sz="5800" b="1" dirty="0"/>
              <a:t>	</a:t>
            </a:r>
            <a:r>
              <a:rPr lang="en-SG" sz="5800" b="1" dirty="0"/>
              <a:t>	</a:t>
            </a:r>
            <a:r>
              <a:rPr lang="en-SG" sz="6500" b="1" dirty="0"/>
              <a:t>Great martyrdom</a:t>
            </a:r>
          </a:p>
          <a:p>
            <a:pPr marL="0" indent="0" algn="ctr">
              <a:buNone/>
            </a:pPr>
            <a:r>
              <a:rPr lang="en-SG" sz="4800" b="1" dirty="0"/>
              <a:t>    </a:t>
            </a:r>
            <a:r>
              <a:rPr lang="en-SG" sz="5400" b="1" dirty="0"/>
              <a:t>Great </a:t>
            </a:r>
            <a:r>
              <a:rPr lang="en-SG" sz="5400" b="1" dirty="0" err="1"/>
              <a:t>philantrophy</a:t>
            </a:r>
            <a:endParaRPr lang="en-SG" sz="5400" b="1" dirty="0"/>
          </a:p>
          <a:p>
            <a:pPr marL="0" indent="0">
              <a:buNone/>
            </a:pPr>
            <a:r>
              <a:rPr lang="en-SG" sz="4800" b="1" dirty="0"/>
              <a:t>	</a:t>
            </a:r>
            <a:r>
              <a:rPr lang="en-SG" sz="4400" b="1" dirty="0"/>
              <a:t>Great faith</a:t>
            </a:r>
          </a:p>
          <a:p>
            <a:pPr marL="0" indent="0">
              <a:buNone/>
            </a:pPr>
            <a:r>
              <a:rPr lang="en-SG" sz="4800" b="1" dirty="0"/>
              <a:t> </a:t>
            </a:r>
            <a:r>
              <a:rPr lang="en-SG" sz="3500" b="1" dirty="0"/>
              <a:t>Great gifts</a:t>
            </a:r>
          </a:p>
          <a:p>
            <a:pPr marL="0" indent="0" algn="ctr">
              <a:buNone/>
            </a:pPr>
            <a:endParaRPr lang="en-SG" sz="4800" b="1" dirty="0"/>
          </a:p>
        </p:txBody>
      </p:sp>
    </p:spTree>
    <p:extLst>
      <p:ext uri="{BB962C8B-B14F-4D97-AF65-F5344CB8AC3E}">
        <p14:creationId xmlns:p14="http://schemas.microsoft.com/office/powerpoint/2010/main" val="361015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b="1" dirty="0"/>
              <a:t>Spiritual Gifts</a:t>
            </a:r>
          </a:p>
          <a:p>
            <a:pPr marL="0" indent="0" algn="ctr">
              <a:buNone/>
            </a:pPr>
            <a:r>
              <a:rPr lang="en-SG" sz="4800" dirty="0"/>
              <a:t>Not the existence but </a:t>
            </a:r>
          </a:p>
          <a:p>
            <a:pPr marL="0" indent="0" algn="ctr">
              <a:buNone/>
            </a:pPr>
            <a:r>
              <a:rPr lang="en-SG" sz="4800" dirty="0"/>
              <a:t>t</a:t>
            </a:r>
            <a:r>
              <a:rPr lang="en-SG" sz="4800" dirty="0"/>
              <a:t>he motivation for them</a:t>
            </a:r>
            <a:endParaRPr lang="en-SG" sz="4800" dirty="0"/>
          </a:p>
        </p:txBody>
      </p:sp>
    </p:spTree>
    <p:extLst>
      <p:ext uri="{BB962C8B-B14F-4D97-AF65-F5344CB8AC3E}">
        <p14:creationId xmlns:p14="http://schemas.microsoft.com/office/powerpoint/2010/main" val="426797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180" y="7620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SG" sz="4800" b="1" dirty="0"/>
          </a:p>
          <a:p>
            <a:pPr marL="0" indent="0" algn="ctr">
              <a:buNone/>
            </a:pPr>
            <a:r>
              <a:rPr lang="en-SG" sz="4800" b="1" dirty="0"/>
              <a:t>In Christian </a:t>
            </a:r>
            <a:r>
              <a:rPr lang="en-SG" sz="4800" b="1" dirty="0"/>
              <a:t>s</a:t>
            </a:r>
            <a:r>
              <a:rPr lang="en-SG" sz="4800" b="1" dirty="0"/>
              <a:t>pirituality</a:t>
            </a:r>
          </a:p>
          <a:p>
            <a:pPr marL="0" indent="0" algn="ctr">
              <a:buNone/>
            </a:pPr>
            <a:r>
              <a:rPr lang="en-SG" sz="4800" b="1" dirty="0"/>
              <a:t>l</a:t>
            </a:r>
            <a:r>
              <a:rPr lang="en-SG" sz="4800" b="1" dirty="0"/>
              <a:t>ove is supreme</a:t>
            </a:r>
          </a:p>
        </p:txBody>
      </p:sp>
    </p:spTree>
    <p:extLst>
      <p:ext uri="{BB962C8B-B14F-4D97-AF65-F5344CB8AC3E}">
        <p14:creationId xmlns:p14="http://schemas.microsoft.com/office/powerpoint/2010/main" val="190118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Introducing PowerPoint 2011">
  <a:themeElements>
    <a:clrScheme name="Fresh">
      <a:dk1>
        <a:srgbClr val="262626"/>
      </a:dk1>
      <a:lt1>
        <a:sysClr val="window" lastClr="FFFFFF"/>
      </a:lt1>
      <a:dk2>
        <a:srgbClr val="595959"/>
      </a:dk2>
      <a:lt2>
        <a:srgbClr val="EEECE1"/>
      </a:lt2>
      <a:accent1>
        <a:srgbClr val="F4891E"/>
      </a:accent1>
      <a:accent2>
        <a:srgbClr val="7BCF27"/>
      </a:accent2>
      <a:accent3>
        <a:srgbClr val="9BBB59"/>
      </a:accent3>
      <a:accent4>
        <a:srgbClr val="00B0F0"/>
      </a:accent4>
      <a:accent5>
        <a:srgbClr val="4BACC6"/>
      </a:accent5>
      <a:accent6>
        <a:srgbClr val="F79646"/>
      </a:accent6>
      <a:hlink>
        <a:srgbClr val="00B0F0"/>
      </a:hlink>
      <a:folHlink>
        <a:srgbClr val="F4891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Office PowerPoint</Application>
  <PresentationFormat>Widescreen</PresentationFormat>
  <Paragraphs>121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Georgia</vt:lpstr>
      <vt:lpstr>Introducing PowerPoint 2011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Zeeshan</dc:creator>
  <cp:lastModifiedBy>Zeeshan</cp:lastModifiedBy>
  <cp:revision>1</cp:revision>
  <dcterms:created xsi:type="dcterms:W3CDTF">2017-06-25T01:18:17Z</dcterms:created>
  <dcterms:modified xsi:type="dcterms:W3CDTF">2017-06-25T01:19:06Z</dcterms:modified>
</cp:coreProperties>
</file>