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1"/>
  </p:notesMasterIdLst>
  <p:sldIdLst>
    <p:sldId id="2267" r:id="rId2"/>
    <p:sldId id="2769" r:id="rId3"/>
    <p:sldId id="2775" r:id="rId4"/>
    <p:sldId id="2774" r:id="rId5"/>
    <p:sldId id="2770" r:id="rId6"/>
    <p:sldId id="2773" r:id="rId7"/>
    <p:sldId id="2776" r:id="rId8"/>
    <p:sldId id="2748" r:id="rId9"/>
    <p:sldId id="2782" r:id="rId10"/>
    <p:sldId id="2778" r:id="rId11"/>
    <p:sldId id="2777" r:id="rId12"/>
    <p:sldId id="2780" r:id="rId13"/>
    <p:sldId id="2779" r:id="rId14"/>
    <p:sldId id="2751" r:id="rId15"/>
    <p:sldId id="2758" r:id="rId16"/>
    <p:sldId id="2766" r:id="rId17"/>
    <p:sldId id="2781" r:id="rId18"/>
    <p:sldId id="2783" r:id="rId19"/>
    <p:sldId id="2759" r:id="rId20"/>
    <p:sldId id="2785" r:id="rId21"/>
    <p:sldId id="2786" r:id="rId22"/>
    <p:sldId id="2762" r:id="rId23"/>
    <p:sldId id="2765" r:id="rId24"/>
    <p:sldId id="2764" r:id="rId25"/>
    <p:sldId id="2789" r:id="rId26"/>
    <p:sldId id="2788" r:id="rId27"/>
    <p:sldId id="2787" r:id="rId28"/>
    <p:sldId id="2790" r:id="rId29"/>
    <p:sldId id="2792" r:id="rId30"/>
    <p:sldId id="2791" r:id="rId31"/>
    <p:sldId id="2757" r:id="rId32"/>
    <p:sldId id="2755" r:id="rId33"/>
    <p:sldId id="2768" r:id="rId34"/>
    <p:sldId id="2793" r:id="rId35"/>
    <p:sldId id="2797" r:id="rId36"/>
    <p:sldId id="2801" r:id="rId37"/>
    <p:sldId id="2798" r:id="rId38"/>
    <p:sldId id="2800" r:id="rId39"/>
    <p:sldId id="260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EFBD2"/>
    <a:srgbClr val="132B41"/>
    <a:srgbClr val="369F9F"/>
    <a:srgbClr val="003152"/>
    <a:srgbClr val="20355B"/>
    <a:srgbClr val="246C6A"/>
    <a:srgbClr val="2E3192"/>
    <a:srgbClr val="F60884"/>
    <a:srgbClr val="9EC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52119" autoAdjust="0"/>
  </p:normalViewPr>
  <p:slideViewPr>
    <p:cSldViewPr snapToGrid="0" snapToObjects="1">
      <p:cViewPr varScale="1">
        <p:scale>
          <a:sx n="57" d="100"/>
          <a:sy n="57" d="100"/>
        </p:scale>
        <p:origin x="3096" y="72"/>
      </p:cViewPr>
      <p:guideLst>
        <p:guide orient="horz" pos="2205"/>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FD53F-F5EE-C04E-A243-19253CC3FDDF}" type="datetimeFigureOut">
              <a:rPr lang="en-US" smtClean="0"/>
              <a:t>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D53EA-F7FE-FC4A-B261-056F553162FF}" type="slidenum">
              <a:rPr lang="en-US" smtClean="0"/>
              <a:t>‹#›</a:t>
            </a:fld>
            <a:endParaRPr lang="en-US"/>
          </a:p>
        </p:txBody>
      </p:sp>
    </p:spTree>
    <p:extLst>
      <p:ext uri="{BB962C8B-B14F-4D97-AF65-F5344CB8AC3E}">
        <p14:creationId xmlns:p14="http://schemas.microsoft.com/office/powerpoint/2010/main" val="65256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MY" dirty="0"/>
              <a:t>More than 2000 bible verses on money, 500 on prayer. 40% of Jesus parables deal with money. Why? Because it is about justice</a:t>
            </a:r>
          </a:p>
        </p:txBody>
      </p:sp>
      <p:sp>
        <p:nvSpPr>
          <p:cNvPr id="4" name="Slide Number Placeholder 3"/>
          <p:cNvSpPr>
            <a:spLocks noGrp="1"/>
          </p:cNvSpPr>
          <p:nvPr>
            <p:ph type="sldNum" sz="quarter" idx="5"/>
          </p:nvPr>
        </p:nvSpPr>
        <p:spPr/>
        <p:txBody>
          <a:bodyPr/>
          <a:lstStyle/>
          <a:p>
            <a:fld id="{421D53EA-F7FE-FC4A-B261-056F553162FF}" type="slidenum">
              <a:rPr lang="en-US" smtClean="0"/>
              <a:t>1</a:t>
            </a:fld>
            <a:endParaRPr lang="en-US"/>
          </a:p>
        </p:txBody>
      </p:sp>
    </p:spTree>
    <p:extLst>
      <p:ext uri="{BB962C8B-B14F-4D97-AF65-F5344CB8AC3E}">
        <p14:creationId xmlns:p14="http://schemas.microsoft.com/office/powerpoint/2010/main" val="4171817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Give – acknowledging everything we have comes from God. From having sunlight, to having logistics, to having people, having money, having health to eat. Even our ability to work and earn money, store money. </a:t>
            </a:r>
          </a:p>
          <a:p>
            <a:r>
              <a:rPr lang="en-MY" dirty="0"/>
              <a:t>Us – it’s not just about me, it’s us as a community of believers</a:t>
            </a:r>
          </a:p>
          <a:p>
            <a:r>
              <a:rPr lang="en-MY" dirty="0"/>
              <a:t>Daily – Daily dependence. Enough for today. Not bread for tomorrow.</a:t>
            </a:r>
          </a:p>
          <a:p>
            <a:r>
              <a:rPr lang="en-MY" dirty="0"/>
              <a:t>Bread – Necessities. Things we need.</a:t>
            </a:r>
          </a:p>
        </p:txBody>
      </p:sp>
      <p:sp>
        <p:nvSpPr>
          <p:cNvPr id="4" name="Slide Number Placeholder 3"/>
          <p:cNvSpPr>
            <a:spLocks noGrp="1"/>
          </p:cNvSpPr>
          <p:nvPr>
            <p:ph type="sldNum" sz="quarter" idx="5"/>
          </p:nvPr>
        </p:nvSpPr>
        <p:spPr/>
        <p:txBody>
          <a:bodyPr/>
          <a:lstStyle/>
          <a:p>
            <a:fld id="{421D53EA-F7FE-FC4A-B261-056F553162FF}" type="slidenum">
              <a:rPr lang="en-US" smtClean="0"/>
              <a:t>21</a:t>
            </a:fld>
            <a:endParaRPr lang="en-US"/>
          </a:p>
        </p:txBody>
      </p:sp>
    </p:spTree>
    <p:extLst>
      <p:ext uri="{BB962C8B-B14F-4D97-AF65-F5344CB8AC3E}">
        <p14:creationId xmlns:p14="http://schemas.microsoft.com/office/powerpoint/2010/main" val="2826979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21D53EA-F7FE-FC4A-B261-056F553162FF}" type="slidenum">
              <a:rPr lang="en-US" smtClean="0"/>
              <a:t>25</a:t>
            </a:fld>
            <a:endParaRPr lang="en-US"/>
          </a:p>
        </p:txBody>
      </p:sp>
    </p:spTree>
    <p:extLst>
      <p:ext uri="{BB962C8B-B14F-4D97-AF65-F5344CB8AC3E}">
        <p14:creationId xmlns:p14="http://schemas.microsoft.com/office/powerpoint/2010/main" val="348005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Hitler</a:t>
            </a:r>
          </a:p>
          <a:p>
            <a:r>
              <a:rPr lang="en-MY" dirty="0"/>
              <a:t>Fleas</a:t>
            </a:r>
          </a:p>
          <a:p>
            <a:r>
              <a:rPr lang="en-MY" dirty="0"/>
              <a:t>Bible</a:t>
            </a:r>
          </a:p>
          <a:p>
            <a:r>
              <a:rPr lang="en-MY" dirty="0"/>
              <a:t>Clerical error</a:t>
            </a:r>
          </a:p>
          <a:p>
            <a:r>
              <a:rPr lang="en-GB" b="0" i="0" dirty="0">
                <a:solidFill>
                  <a:srgbClr val="2F2F2F"/>
                </a:solidFill>
                <a:effectLst/>
                <a:latin typeface="Open Sans" panose="020B0606030504020204" pitchFamily="34" charset="0"/>
              </a:rPr>
              <a:t>Corrie and Betsie found they could not sit upright on their own platform without hitting their heads on the deck above them. They lay back, struggling against nausea that swept over them from the reeking straw.</a:t>
            </a:r>
          </a:p>
          <a:p>
            <a:r>
              <a:rPr lang="en-GB" b="0" i="0" dirty="0">
                <a:solidFill>
                  <a:srgbClr val="2F2F2F"/>
                </a:solidFill>
                <a:effectLst/>
                <a:latin typeface="Open Sans" panose="020B0606030504020204" pitchFamily="34" charset="0"/>
              </a:rPr>
              <a:t>Suddenly Corrie started up, striking her head on the cross-slats above. Something had bitten her leg. “Fleas!” she cried. “Betsie, the place is swarming with them!” Descending from the platform and edging down a narrow aisle, they made their way to a patch of light. “Here! And here another one!” Corrie wailed. “Betsie, how can we live in such a place?”</a:t>
            </a:r>
          </a:p>
          <a:p>
            <a:pPr algn="l" fontAlgn="base"/>
            <a:r>
              <a:rPr lang="en-GB" b="0" i="0" dirty="0">
                <a:solidFill>
                  <a:srgbClr val="2F2F2F"/>
                </a:solidFill>
                <a:effectLst/>
                <a:latin typeface="Open Sans" panose="020B0606030504020204" pitchFamily="34" charset="0"/>
              </a:rPr>
              <a:t>“Show us. Show us how,” Betsie said matter-of-factly. It took Corrie a moment to realize that her sister was praying. “Corrie!” Betsie then exclaimed excitedly. “He’s given us the answer! Before we asked, as He always does! In the Bible this morning. Where was it? Read that part again!”</a:t>
            </a:r>
          </a:p>
          <a:p>
            <a:pPr algn="l" fontAlgn="base"/>
            <a:r>
              <a:rPr lang="en-GB" b="0" i="0" dirty="0">
                <a:solidFill>
                  <a:srgbClr val="2F2F2F"/>
                </a:solidFill>
                <a:effectLst/>
                <a:latin typeface="Open Sans" panose="020B0606030504020204" pitchFamily="34" charset="0"/>
              </a:rPr>
              <a:t>Corrie checked to make sure no guards were nearby, then drew from a pouch a small Bible she had managed to smuggle into the concentration camp. “It was in First Thessalonians,” she said, finding the passage in the feeble light. “Here it is: ‘Comfort the frightened, help the weak, be patient with everyone. See that none of you repays evil for evil, but always seek to do good to one another and to all. Rejoice always, pray constantly, give thanks in all circumstances; for this is the will of God in Christ Jesus …’ ” (1 Thessalonians 5:14-18).</a:t>
            </a:r>
          </a:p>
          <a:p>
            <a:pPr algn="l" fontAlgn="base"/>
            <a:r>
              <a:rPr lang="en-GB" b="0" i="0" dirty="0">
                <a:solidFill>
                  <a:srgbClr val="2F2F2F"/>
                </a:solidFill>
                <a:effectLst/>
                <a:latin typeface="Open Sans" panose="020B0606030504020204" pitchFamily="34" charset="0"/>
              </a:rPr>
              <a:t>“That’s it!” Betsie interrupted. “That’s His answer. ‘Give thanks in all circumstances!’ That’s what we can do. We can start right now to thank God for every single thing about this barracks!”</a:t>
            </a:r>
          </a:p>
          <a:p>
            <a:pPr algn="l" fontAlgn="base"/>
            <a:r>
              <a:rPr lang="en-GB" b="0" i="0" dirty="0">
                <a:solidFill>
                  <a:srgbClr val="2F2F2F"/>
                </a:solidFill>
                <a:effectLst/>
                <a:latin typeface="Open Sans" panose="020B0606030504020204" pitchFamily="34" charset="0"/>
              </a:rPr>
              <a:t>Corrie stared at her incredulously, then around at the dark, foul-smelling room. “Such as?” she inquired.</a:t>
            </a:r>
          </a:p>
          <a:p>
            <a:pPr algn="l" fontAlgn="base"/>
            <a:r>
              <a:rPr lang="en-GB" b="0" i="0" dirty="0">
                <a:solidFill>
                  <a:srgbClr val="2F2F2F"/>
                </a:solidFill>
                <a:effectLst/>
                <a:latin typeface="Open Sans" panose="020B0606030504020204" pitchFamily="34" charset="0"/>
              </a:rPr>
              <a:t>“Such as being assigned here together.”</a:t>
            </a:r>
          </a:p>
          <a:p>
            <a:pPr algn="l" fontAlgn="base"/>
            <a:r>
              <a:rPr lang="en-GB" b="0" i="0" dirty="0">
                <a:solidFill>
                  <a:srgbClr val="2F2F2F"/>
                </a:solidFill>
                <a:effectLst/>
                <a:latin typeface="Open Sans" panose="020B0606030504020204" pitchFamily="34" charset="0"/>
              </a:rPr>
              <a:t>Corrie bit her lip. “Oh yes, Lord Jesus!”</a:t>
            </a:r>
          </a:p>
          <a:p>
            <a:pPr algn="l" fontAlgn="base"/>
            <a:r>
              <a:rPr lang="en-GB" b="0" i="0" dirty="0">
                <a:solidFill>
                  <a:srgbClr val="2F2F2F"/>
                </a:solidFill>
                <a:effectLst/>
                <a:latin typeface="Open Sans" panose="020B0606030504020204" pitchFamily="34" charset="0"/>
              </a:rPr>
              <a:t>“Such as what you’re holding in your hands.”</a:t>
            </a:r>
          </a:p>
          <a:p>
            <a:pPr algn="l" fontAlgn="base"/>
            <a:r>
              <a:rPr lang="en-GB" b="0" i="0" dirty="0">
                <a:solidFill>
                  <a:srgbClr val="2F2F2F"/>
                </a:solidFill>
                <a:effectLst/>
                <a:latin typeface="Open Sans" panose="020B0606030504020204" pitchFamily="34" charset="0"/>
              </a:rPr>
              <a:t>Corrie looked down at the Bible. “Yes! Thank You, dear Lord, that there was no inspection when we entered here! Thank You for all the women, here in this room, who will meet You in these pages.”</a:t>
            </a:r>
          </a:p>
          <a:p>
            <a:pPr algn="l" fontAlgn="base"/>
            <a:r>
              <a:rPr lang="en-GB" b="0" i="0" dirty="0">
                <a:solidFill>
                  <a:srgbClr val="2F2F2F"/>
                </a:solidFill>
                <a:effectLst/>
                <a:latin typeface="Open Sans" panose="020B0606030504020204" pitchFamily="34" charset="0"/>
              </a:rPr>
              <a:t>“Yes,” agreed Betsie. “Thank You for the very crowding here. Since we’re packed so close, that many more will hear!” She looked at her sister expectantly and prodded, “Corrie!”</a:t>
            </a:r>
          </a:p>
          <a:p>
            <a:pPr algn="l" fontAlgn="base"/>
            <a:r>
              <a:rPr lang="en-GB" b="0" i="0" dirty="0">
                <a:solidFill>
                  <a:srgbClr val="2F2F2F"/>
                </a:solidFill>
                <a:effectLst/>
                <a:latin typeface="Open Sans" panose="020B0606030504020204" pitchFamily="34" charset="0"/>
              </a:rPr>
              <a:t>“Oh, all right. Thank You for the jammed, crammed, stuffed, packed, suffocating crowds.”</a:t>
            </a:r>
          </a:p>
          <a:p>
            <a:pPr algn="l" fontAlgn="base"/>
            <a:r>
              <a:rPr lang="en-GB" b="0" i="0" dirty="0">
                <a:solidFill>
                  <a:srgbClr val="2F2F2F"/>
                </a:solidFill>
                <a:effectLst/>
                <a:latin typeface="Open Sans" panose="020B0606030504020204" pitchFamily="34" charset="0"/>
              </a:rPr>
              <a:t>“Thank you,” Betsie continued on serenely, “for the fleas and for …”</a:t>
            </a:r>
          </a:p>
          <a:p>
            <a:pPr algn="l" fontAlgn="base"/>
            <a:r>
              <a:rPr lang="en-GB" b="0" i="0" dirty="0">
                <a:solidFill>
                  <a:srgbClr val="2F2F2F"/>
                </a:solidFill>
                <a:effectLst/>
                <a:latin typeface="Open Sans" panose="020B0606030504020204" pitchFamily="34" charset="0"/>
              </a:rPr>
              <a:t>That was too much for Corrie. She cut in on her sister: “Betsie, there’s no way even God can make me grateful for a flea.”</a:t>
            </a:r>
          </a:p>
          <a:p>
            <a:pPr algn="l" fontAlgn="base"/>
            <a:r>
              <a:rPr lang="en-GB" b="0" i="0" dirty="0">
                <a:solidFill>
                  <a:srgbClr val="2F2F2F"/>
                </a:solidFill>
                <a:effectLst/>
                <a:latin typeface="Open Sans" panose="020B0606030504020204" pitchFamily="34" charset="0"/>
              </a:rPr>
              <a:t>“ ‘Give thanks in </a:t>
            </a:r>
            <a:r>
              <a:rPr lang="en-GB" b="0" i="1" dirty="0">
                <a:solidFill>
                  <a:srgbClr val="2F2F2F"/>
                </a:solidFill>
                <a:effectLst/>
                <a:latin typeface="inherit"/>
              </a:rPr>
              <a:t>all </a:t>
            </a:r>
            <a:r>
              <a:rPr lang="en-GB" b="0" i="0" dirty="0">
                <a:solidFill>
                  <a:srgbClr val="2F2F2F"/>
                </a:solidFill>
                <a:effectLst/>
                <a:latin typeface="Open Sans" panose="020B0606030504020204" pitchFamily="34" charset="0"/>
              </a:rPr>
              <a:t>circumstances,” Betsie corrected. “It doesn’t say, ‘in pleasant circumstances.’ Fleas are part of this place where God has put us.” So they stood between the stacks of bunks and gave thanks for fleas, though on that occasion Corrie thought Betsie was surely wrong.</a:t>
            </a:r>
          </a:p>
          <a:p>
            <a:pPr algn="l" fontAlgn="base"/>
            <a:r>
              <a:rPr lang="en-GB" b="0" i="0" dirty="0">
                <a:solidFill>
                  <a:srgbClr val="2F2F2F"/>
                </a:solidFill>
                <a:effectLst/>
                <a:latin typeface="Open Sans" panose="020B0606030504020204" pitchFamily="34" charset="0"/>
              </a:rPr>
              <a:t>As the weeks passed, Betsie’s health weakened to the point that, rather than needing to go out on work duty each day, she was permitted to remain in the barracks and knit socks together with other seriously-ill prisoners. She was a lightning fast knitter and usually had her daily sock quota completed by noon. As a result, she had hours each day she could spend moving from platform to platform reading the Bible to fellow prisoners. She was able to do this undetected as the guards never seemed to venture far into the barracks.</a:t>
            </a:r>
          </a:p>
          <a:p>
            <a:endParaRPr lang="en-MY" dirty="0"/>
          </a:p>
        </p:txBody>
      </p:sp>
      <p:sp>
        <p:nvSpPr>
          <p:cNvPr id="4" name="Slide Number Placeholder 3"/>
          <p:cNvSpPr>
            <a:spLocks noGrp="1"/>
          </p:cNvSpPr>
          <p:nvPr>
            <p:ph type="sldNum" sz="quarter" idx="5"/>
          </p:nvPr>
        </p:nvSpPr>
        <p:spPr/>
        <p:txBody>
          <a:bodyPr/>
          <a:lstStyle/>
          <a:p>
            <a:fld id="{421D53EA-F7FE-FC4A-B261-056F553162FF}" type="slidenum">
              <a:rPr lang="en-US" smtClean="0"/>
              <a:t>31</a:t>
            </a:fld>
            <a:endParaRPr lang="en-US"/>
          </a:p>
        </p:txBody>
      </p:sp>
    </p:spTree>
    <p:extLst>
      <p:ext uri="{BB962C8B-B14F-4D97-AF65-F5344CB8AC3E}">
        <p14:creationId xmlns:p14="http://schemas.microsoft.com/office/powerpoint/2010/main" val="418494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No one took my father’s live. He gave it</a:t>
            </a:r>
          </a:p>
        </p:txBody>
      </p:sp>
      <p:sp>
        <p:nvSpPr>
          <p:cNvPr id="4" name="Slide Number Placeholder 3"/>
          <p:cNvSpPr>
            <a:spLocks noGrp="1"/>
          </p:cNvSpPr>
          <p:nvPr>
            <p:ph type="sldNum" sz="quarter" idx="5"/>
          </p:nvPr>
        </p:nvSpPr>
        <p:spPr/>
        <p:txBody>
          <a:bodyPr/>
          <a:lstStyle/>
          <a:p>
            <a:fld id="{421D53EA-F7FE-FC4A-B261-056F553162FF}" type="slidenum">
              <a:rPr lang="en-US" smtClean="0"/>
              <a:t>33</a:t>
            </a:fld>
            <a:endParaRPr lang="en-US"/>
          </a:p>
        </p:txBody>
      </p:sp>
    </p:spTree>
    <p:extLst>
      <p:ext uri="{BB962C8B-B14F-4D97-AF65-F5344CB8AC3E}">
        <p14:creationId xmlns:p14="http://schemas.microsoft.com/office/powerpoint/2010/main" val="396613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What he thinks about and what’s important to him</a:t>
            </a:r>
          </a:p>
        </p:txBody>
      </p:sp>
      <p:sp>
        <p:nvSpPr>
          <p:cNvPr id="4" name="Slide Number Placeholder 3"/>
          <p:cNvSpPr>
            <a:spLocks noGrp="1"/>
          </p:cNvSpPr>
          <p:nvPr>
            <p:ph type="sldNum" sz="quarter" idx="5"/>
          </p:nvPr>
        </p:nvSpPr>
        <p:spPr/>
        <p:txBody>
          <a:bodyPr/>
          <a:lstStyle/>
          <a:p>
            <a:fld id="{421D53EA-F7FE-FC4A-B261-056F553162FF}" type="slidenum">
              <a:rPr lang="en-US" smtClean="0"/>
              <a:t>7</a:t>
            </a:fld>
            <a:endParaRPr lang="en-US"/>
          </a:p>
        </p:txBody>
      </p:sp>
    </p:spTree>
    <p:extLst>
      <p:ext uri="{BB962C8B-B14F-4D97-AF65-F5344CB8AC3E}">
        <p14:creationId xmlns:p14="http://schemas.microsoft.com/office/powerpoint/2010/main" val="329990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Which can be tidily categorized according to the two most important commandments as well</a:t>
            </a:r>
          </a:p>
        </p:txBody>
      </p:sp>
      <p:sp>
        <p:nvSpPr>
          <p:cNvPr id="4" name="Slide Number Placeholder 3"/>
          <p:cNvSpPr>
            <a:spLocks noGrp="1"/>
          </p:cNvSpPr>
          <p:nvPr>
            <p:ph type="sldNum" sz="quarter" idx="5"/>
          </p:nvPr>
        </p:nvSpPr>
        <p:spPr/>
        <p:txBody>
          <a:bodyPr/>
          <a:lstStyle/>
          <a:p>
            <a:fld id="{421D53EA-F7FE-FC4A-B261-056F553162FF}" type="slidenum">
              <a:rPr lang="en-US" smtClean="0"/>
              <a:t>8</a:t>
            </a:fld>
            <a:endParaRPr lang="en-US"/>
          </a:p>
        </p:txBody>
      </p:sp>
    </p:spTree>
    <p:extLst>
      <p:ext uri="{BB962C8B-B14F-4D97-AF65-F5344CB8AC3E}">
        <p14:creationId xmlns:p14="http://schemas.microsoft.com/office/powerpoint/2010/main" val="119875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21D53EA-F7FE-FC4A-B261-056F553162FF}" type="slidenum">
              <a:rPr lang="en-US" smtClean="0"/>
              <a:t>9</a:t>
            </a:fld>
            <a:endParaRPr lang="en-US"/>
          </a:p>
        </p:txBody>
      </p:sp>
    </p:spTree>
    <p:extLst>
      <p:ext uri="{BB962C8B-B14F-4D97-AF65-F5344CB8AC3E}">
        <p14:creationId xmlns:p14="http://schemas.microsoft.com/office/powerpoint/2010/main" val="353484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Give – acknowledging everything we have comes from God. From having sunlight, to having logistics, to having people, having money, having health to eat. Even our ability to work and earn money, store money. </a:t>
            </a:r>
          </a:p>
          <a:p>
            <a:r>
              <a:rPr lang="en-MY" dirty="0"/>
              <a:t>Us – it’s not just about me, it’s us as a community of believers</a:t>
            </a:r>
          </a:p>
          <a:p>
            <a:r>
              <a:rPr lang="en-MY" dirty="0"/>
              <a:t>Daily – Daily dependence. Enough for today. Not bread for tomorrow.</a:t>
            </a:r>
          </a:p>
          <a:p>
            <a:r>
              <a:rPr lang="en-MY" dirty="0"/>
              <a:t>Bread – Necessities. Things we need.</a:t>
            </a:r>
          </a:p>
          <a:p>
            <a:endParaRPr lang="en-MY" dirty="0"/>
          </a:p>
          <a:p>
            <a:r>
              <a:rPr lang="en-MY" dirty="0"/>
              <a:t>We never have enough no matter what. Always wanting more</a:t>
            </a:r>
          </a:p>
        </p:txBody>
      </p:sp>
      <p:sp>
        <p:nvSpPr>
          <p:cNvPr id="4" name="Slide Number Placeholder 3"/>
          <p:cNvSpPr>
            <a:spLocks noGrp="1"/>
          </p:cNvSpPr>
          <p:nvPr>
            <p:ph type="sldNum" sz="quarter" idx="5"/>
          </p:nvPr>
        </p:nvSpPr>
        <p:spPr/>
        <p:txBody>
          <a:bodyPr/>
          <a:lstStyle/>
          <a:p>
            <a:fld id="{421D53EA-F7FE-FC4A-B261-056F553162FF}" type="slidenum">
              <a:rPr lang="en-US" smtClean="0"/>
              <a:t>10</a:t>
            </a:fld>
            <a:endParaRPr lang="en-US"/>
          </a:p>
        </p:txBody>
      </p:sp>
    </p:spTree>
    <p:extLst>
      <p:ext uri="{BB962C8B-B14F-4D97-AF65-F5344CB8AC3E}">
        <p14:creationId xmlns:p14="http://schemas.microsoft.com/office/powerpoint/2010/main" val="104718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How happy were you when you received your first cheque? Is it still enough now?</a:t>
            </a:r>
          </a:p>
          <a:p>
            <a:r>
              <a:rPr lang="en-MY" dirty="0"/>
              <a:t>How happy were you when got to go for the first nice restaurant? Still good enough now?</a:t>
            </a:r>
          </a:p>
          <a:p>
            <a:endParaRPr lang="en-MY" dirty="0"/>
          </a:p>
          <a:p>
            <a:r>
              <a:rPr lang="en-MY" dirty="0"/>
              <a:t>They were orphans</a:t>
            </a:r>
          </a:p>
          <a:p>
            <a:r>
              <a:rPr lang="en-MY" dirty="0"/>
              <a:t>Worried about where the next meal will come from</a:t>
            </a:r>
          </a:p>
        </p:txBody>
      </p:sp>
      <p:sp>
        <p:nvSpPr>
          <p:cNvPr id="4" name="Slide Number Placeholder 3"/>
          <p:cNvSpPr>
            <a:spLocks noGrp="1"/>
          </p:cNvSpPr>
          <p:nvPr>
            <p:ph type="sldNum" sz="quarter" idx="5"/>
          </p:nvPr>
        </p:nvSpPr>
        <p:spPr/>
        <p:txBody>
          <a:bodyPr/>
          <a:lstStyle/>
          <a:p>
            <a:fld id="{421D53EA-F7FE-FC4A-B261-056F553162FF}" type="slidenum">
              <a:rPr lang="en-US" smtClean="0"/>
              <a:t>11</a:t>
            </a:fld>
            <a:endParaRPr lang="en-US"/>
          </a:p>
        </p:txBody>
      </p:sp>
    </p:spTree>
    <p:extLst>
      <p:ext uri="{BB962C8B-B14F-4D97-AF65-F5344CB8AC3E}">
        <p14:creationId xmlns:p14="http://schemas.microsoft.com/office/powerpoint/2010/main" val="409652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21D53EA-F7FE-FC4A-B261-056F553162FF}" type="slidenum">
              <a:rPr lang="en-US" smtClean="0"/>
              <a:t>17</a:t>
            </a:fld>
            <a:endParaRPr lang="en-US"/>
          </a:p>
        </p:txBody>
      </p:sp>
    </p:spTree>
    <p:extLst>
      <p:ext uri="{BB962C8B-B14F-4D97-AF65-F5344CB8AC3E}">
        <p14:creationId xmlns:p14="http://schemas.microsoft.com/office/powerpoint/2010/main" val="158862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Give – acknowledging everything we have comes from God. From having sunlight, to having logistics, to having people, having money, having health to eat. Even our ability to work and earn money, store money. </a:t>
            </a:r>
          </a:p>
          <a:p>
            <a:r>
              <a:rPr lang="en-MY" dirty="0"/>
              <a:t>Us – it’s not just about me, it’s us as a community of believers</a:t>
            </a:r>
          </a:p>
          <a:p>
            <a:r>
              <a:rPr lang="en-MY" dirty="0"/>
              <a:t>Daily – Daily dependence. Enough for today. Not bread for tomorrow.</a:t>
            </a:r>
          </a:p>
          <a:p>
            <a:r>
              <a:rPr lang="en-MY" dirty="0"/>
              <a:t>Bread – Necessities. Things we need.</a:t>
            </a:r>
          </a:p>
        </p:txBody>
      </p:sp>
      <p:sp>
        <p:nvSpPr>
          <p:cNvPr id="4" name="Slide Number Placeholder 3"/>
          <p:cNvSpPr>
            <a:spLocks noGrp="1"/>
          </p:cNvSpPr>
          <p:nvPr>
            <p:ph type="sldNum" sz="quarter" idx="5"/>
          </p:nvPr>
        </p:nvSpPr>
        <p:spPr/>
        <p:txBody>
          <a:bodyPr/>
          <a:lstStyle/>
          <a:p>
            <a:fld id="{421D53EA-F7FE-FC4A-B261-056F553162FF}" type="slidenum">
              <a:rPr lang="en-US" smtClean="0"/>
              <a:t>18</a:t>
            </a:fld>
            <a:endParaRPr lang="en-US"/>
          </a:p>
        </p:txBody>
      </p:sp>
    </p:spTree>
    <p:extLst>
      <p:ext uri="{BB962C8B-B14F-4D97-AF65-F5344CB8AC3E}">
        <p14:creationId xmlns:p14="http://schemas.microsoft.com/office/powerpoint/2010/main" val="121103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21D53EA-F7FE-FC4A-B261-056F553162FF}" type="slidenum">
              <a:rPr lang="en-US" smtClean="0"/>
              <a:t>20</a:t>
            </a:fld>
            <a:endParaRPr lang="en-US"/>
          </a:p>
        </p:txBody>
      </p:sp>
    </p:spTree>
    <p:extLst>
      <p:ext uri="{BB962C8B-B14F-4D97-AF65-F5344CB8AC3E}">
        <p14:creationId xmlns:p14="http://schemas.microsoft.com/office/powerpoint/2010/main" val="229870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6853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9006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80806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7200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70190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62858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4899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21549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3369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2621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530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7403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3768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7860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4623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7132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8128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2/4/2024</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12663036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6FE4E7E-4F7C-B542-9702-FB66E03AD367}"/>
              </a:ext>
            </a:extLst>
          </p:cNvPr>
          <p:cNvSpPr txBox="1">
            <a:spLocks/>
          </p:cNvSpPr>
          <p:nvPr/>
        </p:nvSpPr>
        <p:spPr>
          <a:xfrm>
            <a:off x="0" y="1075156"/>
            <a:ext cx="9144000" cy="4409770"/>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sz="3600" dirty="0">
                <a:latin typeface="Calibri" panose="020F0502020204030204" pitchFamily="34" charset="0"/>
                <a:cs typeface="Calibri" panose="020F0502020204030204" pitchFamily="34" charset="0"/>
              </a:rPr>
              <a:t>The lord’s prayer : part 3</a:t>
            </a:r>
          </a:p>
          <a:p>
            <a:r>
              <a:rPr lang="en-GB" sz="2800" dirty="0">
                <a:latin typeface="Calibri" panose="020F0502020204030204" pitchFamily="34" charset="0"/>
                <a:cs typeface="Calibri" panose="020F0502020204030204" pitchFamily="34" charset="0"/>
              </a:rPr>
              <a:t>Matthew 6:9-13</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165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9CB194-2FC3-8833-4D38-2E04BF99A9E4}"/>
              </a:ext>
            </a:extLst>
          </p:cNvPr>
          <p:cNvSpPr txBox="1"/>
          <p:nvPr/>
        </p:nvSpPr>
        <p:spPr>
          <a:xfrm>
            <a:off x="369868" y="1077942"/>
            <a:ext cx="8240732" cy="954107"/>
          </a:xfrm>
          <a:prstGeom prst="rect">
            <a:avLst/>
          </a:prstGeom>
          <a:noFill/>
        </p:spPr>
        <p:txBody>
          <a:bodyPr wrap="square">
            <a:spAutoFit/>
          </a:bodyPr>
          <a:lstStyle/>
          <a:p>
            <a:r>
              <a:rPr lang="en-GB" sz="3200" b="1" baseline="30000" dirty="0"/>
              <a:t>		</a:t>
            </a:r>
            <a:r>
              <a:rPr lang="en-GB" sz="2400" b="1" baseline="30000" dirty="0"/>
              <a:t>11 </a:t>
            </a:r>
            <a:r>
              <a:rPr lang="en-GB" sz="2400" dirty="0"/>
              <a:t>Give us today our daily bread.</a:t>
            </a:r>
            <a:br>
              <a:rPr lang="en-GB" sz="3200" dirty="0"/>
            </a:br>
            <a:r>
              <a:rPr lang="en-GB" sz="3200" dirty="0"/>
              <a:t>		</a:t>
            </a:r>
            <a:endParaRPr lang="en-MY" sz="2800" dirty="0"/>
          </a:p>
        </p:txBody>
      </p:sp>
      <p:sp>
        <p:nvSpPr>
          <p:cNvPr id="3" name="TextBox 2">
            <a:extLst>
              <a:ext uri="{FF2B5EF4-FFF2-40B4-BE49-F238E27FC236}">
                <a16:creationId xmlns:a16="http://schemas.microsoft.com/office/drawing/2014/main" id="{E57A1D18-62E7-08AD-6F4F-3E35E1667F01}"/>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Lord’s Prayer (Matt 6:9-13)</a:t>
            </a:r>
          </a:p>
        </p:txBody>
      </p:sp>
      <p:grpSp>
        <p:nvGrpSpPr>
          <p:cNvPr id="14" name="Group 13">
            <a:extLst>
              <a:ext uri="{FF2B5EF4-FFF2-40B4-BE49-F238E27FC236}">
                <a16:creationId xmlns:a16="http://schemas.microsoft.com/office/drawing/2014/main" id="{03CA3DFC-D5AF-DA51-D776-FDCE6E08AD89}"/>
              </a:ext>
            </a:extLst>
          </p:cNvPr>
          <p:cNvGrpSpPr/>
          <p:nvPr/>
        </p:nvGrpSpPr>
        <p:grpSpPr>
          <a:xfrm>
            <a:off x="-87848" y="1479474"/>
            <a:ext cx="2057401" cy="1231274"/>
            <a:chOff x="63155" y="1547382"/>
            <a:chExt cx="2057401" cy="1231274"/>
          </a:xfrm>
        </p:grpSpPr>
        <p:sp>
          <p:nvSpPr>
            <p:cNvPr id="12" name="TextBox 11">
              <a:extLst>
                <a:ext uri="{FF2B5EF4-FFF2-40B4-BE49-F238E27FC236}">
                  <a16:creationId xmlns:a16="http://schemas.microsoft.com/office/drawing/2014/main" id="{AF9F4537-5F58-F64D-B130-28696C786767}"/>
                </a:ext>
              </a:extLst>
            </p:cNvPr>
            <p:cNvSpPr txBox="1"/>
            <p:nvPr/>
          </p:nvSpPr>
          <p:spPr>
            <a:xfrm>
              <a:off x="63155" y="2378546"/>
              <a:ext cx="2057401" cy="400110"/>
            </a:xfrm>
            <a:prstGeom prst="rect">
              <a:avLst/>
            </a:prstGeom>
            <a:noFill/>
          </p:spPr>
          <p:txBody>
            <a:bodyPr wrap="square">
              <a:spAutoFit/>
            </a:bodyPr>
            <a:lstStyle/>
            <a:p>
              <a:pPr algn="ctr"/>
              <a:r>
                <a:rPr lang="en-GB" sz="2000" dirty="0">
                  <a:solidFill>
                    <a:srgbClr val="FFFF00"/>
                  </a:solidFill>
                </a:rPr>
                <a:t>Dependence</a:t>
              </a:r>
            </a:p>
          </p:txBody>
        </p:sp>
        <p:sp>
          <p:nvSpPr>
            <p:cNvPr id="13" name="Arrow: Right 12">
              <a:extLst>
                <a:ext uri="{FF2B5EF4-FFF2-40B4-BE49-F238E27FC236}">
                  <a16:creationId xmlns:a16="http://schemas.microsoft.com/office/drawing/2014/main" id="{E026EE3D-E7AA-802B-4D4B-98D9146C88E0}"/>
                </a:ext>
              </a:extLst>
            </p:cNvPr>
            <p:cNvSpPr/>
            <p:nvPr/>
          </p:nvSpPr>
          <p:spPr>
            <a:xfrm rot="7961410">
              <a:off x="1320488" y="1780057"/>
              <a:ext cx="867381"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24" name="Group 23">
            <a:extLst>
              <a:ext uri="{FF2B5EF4-FFF2-40B4-BE49-F238E27FC236}">
                <a16:creationId xmlns:a16="http://schemas.microsoft.com/office/drawing/2014/main" id="{D042872D-B346-FBE9-2DF1-9A9D0CCE1CD9}"/>
              </a:ext>
            </a:extLst>
          </p:cNvPr>
          <p:cNvGrpSpPr/>
          <p:nvPr/>
        </p:nvGrpSpPr>
        <p:grpSpPr>
          <a:xfrm>
            <a:off x="1265526" y="1615327"/>
            <a:ext cx="2057401" cy="1996556"/>
            <a:chOff x="1238137" y="1536429"/>
            <a:chExt cx="2057401" cy="1996556"/>
          </a:xfrm>
        </p:grpSpPr>
        <p:sp>
          <p:nvSpPr>
            <p:cNvPr id="16" name="TextBox 15">
              <a:extLst>
                <a:ext uri="{FF2B5EF4-FFF2-40B4-BE49-F238E27FC236}">
                  <a16:creationId xmlns:a16="http://schemas.microsoft.com/office/drawing/2014/main" id="{ED4CD35D-9754-2E35-34E9-1FB6A74EB2BF}"/>
                </a:ext>
              </a:extLst>
            </p:cNvPr>
            <p:cNvSpPr txBox="1"/>
            <p:nvPr/>
          </p:nvSpPr>
          <p:spPr>
            <a:xfrm>
              <a:off x="1238137" y="2825099"/>
              <a:ext cx="2057401" cy="707886"/>
            </a:xfrm>
            <a:prstGeom prst="rect">
              <a:avLst/>
            </a:prstGeom>
            <a:noFill/>
          </p:spPr>
          <p:txBody>
            <a:bodyPr wrap="square">
              <a:spAutoFit/>
            </a:bodyPr>
            <a:lstStyle/>
            <a:p>
              <a:pPr algn="ctr"/>
              <a:r>
                <a:rPr lang="en-GB" sz="2000" dirty="0">
                  <a:solidFill>
                    <a:srgbClr val="FFFF00"/>
                  </a:solidFill>
                </a:rPr>
                <a:t>Communal</a:t>
              </a:r>
            </a:p>
            <a:p>
              <a:pPr algn="ctr"/>
              <a:r>
                <a:rPr lang="en-GB" sz="2000" dirty="0">
                  <a:solidFill>
                    <a:srgbClr val="FFFF00"/>
                  </a:solidFill>
                </a:rPr>
                <a:t>Compassion</a:t>
              </a:r>
              <a:endParaRPr lang="en-MY" sz="2000" dirty="0">
                <a:solidFill>
                  <a:srgbClr val="FFFF00"/>
                </a:solidFill>
              </a:endParaRPr>
            </a:p>
          </p:txBody>
        </p:sp>
        <p:sp>
          <p:nvSpPr>
            <p:cNvPr id="17" name="Arrow: Right 16">
              <a:extLst>
                <a:ext uri="{FF2B5EF4-FFF2-40B4-BE49-F238E27FC236}">
                  <a16:creationId xmlns:a16="http://schemas.microsoft.com/office/drawing/2014/main" id="{CC66C676-98E2-9B75-80E7-B27C57BB5F52}"/>
                </a:ext>
              </a:extLst>
            </p:cNvPr>
            <p:cNvSpPr/>
            <p:nvPr/>
          </p:nvSpPr>
          <p:spPr>
            <a:xfrm rot="6126512">
              <a:off x="1782902" y="1977236"/>
              <a:ext cx="1283646"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23" name="Group 22">
            <a:extLst>
              <a:ext uri="{FF2B5EF4-FFF2-40B4-BE49-F238E27FC236}">
                <a16:creationId xmlns:a16="http://schemas.microsoft.com/office/drawing/2014/main" id="{C7EFB140-96D5-D83A-8D03-432687E62DD3}"/>
              </a:ext>
            </a:extLst>
          </p:cNvPr>
          <p:cNvGrpSpPr/>
          <p:nvPr/>
        </p:nvGrpSpPr>
        <p:grpSpPr>
          <a:xfrm>
            <a:off x="3676584" y="1632049"/>
            <a:ext cx="2057401" cy="1798361"/>
            <a:chOff x="3676584" y="1554996"/>
            <a:chExt cx="2057401" cy="1798361"/>
          </a:xfrm>
        </p:grpSpPr>
        <p:sp>
          <p:nvSpPr>
            <p:cNvPr id="18" name="Arrow: Right 17">
              <a:extLst>
                <a:ext uri="{FF2B5EF4-FFF2-40B4-BE49-F238E27FC236}">
                  <a16:creationId xmlns:a16="http://schemas.microsoft.com/office/drawing/2014/main" id="{106C1263-D885-2842-6390-812CA09B2EFC}"/>
                </a:ext>
              </a:extLst>
            </p:cNvPr>
            <p:cNvSpPr/>
            <p:nvPr/>
          </p:nvSpPr>
          <p:spPr>
            <a:xfrm rot="5400000">
              <a:off x="4070751" y="1893331"/>
              <a:ext cx="1078701"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TextBox 18">
              <a:extLst>
                <a:ext uri="{FF2B5EF4-FFF2-40B4-BE49-F238E27FC236}">
                  <a16:creationId xmlns:a16="http://schemas.microsoft.com/office/drawing/2014/main" id="{593FB0DD-6E62-95D8-74E7-89E43E9FC7D9}"/>
                </a:ext>
              </a:extLst>
            </p:cNvPr>
            <p:cNvSpPr txBox="1"/>
            <p:nvPr/>
          </p:nvSpPr>
          <p:spPr>
            <a:xfrm>
              <a:off x="3676584" y="2645471"/>
              <a:ext cx="2057401" cy="707886"/>
            </a:xfrm>
            <a:prstGeom prst="rect">
              <a:avLst/>
            </a:prstGeom>
            <a:noFill/>
          </p:spPr>
          <p:txBody>
            <a:bodyPr wrap="square">
              <a:spAutoFit/>
            </a:bodyPr>
            <a:lstStyle/>
            <a:p>
              <a:pPr algn="ctr"/>
              <a:r>
                <a:rPr lang="en-GB" sz="2000" dirty="0" err="1">
                  <a:solidFill>
                    <a:srgbClr val="FFFF00"/>
                  </a:solidFill>
                </a:rPr>
                <a:t>Epiousios</a:t>
              </a:r>
              <a:r>
                <a:rPr lang="en-GB" sz="2000" dirty="0">
                  <a:solidFill>
                    <a:srgbClr val="FFFF00"/>
                  </a:solidFill>
                </a:rPr>
                <a:t> (Daily ration)</a:t>
              </a:r>
              <a:endParaRPr lang="en-MY" sz="2000" dirty="0">
                <a:solidFill>
                  <a:srgbClr val="FFFF00"/>
                </a:solidFill>
              </a:endParaRPr>
            </a:p>
          </p:txBody>
        </p:sp>
      </p:grpSp>
      <p:grpSp>
        <p:nvGrpSpPr>
          <p:cNvPr id="22" name="Group 21">
            <a:extLst>
              <a:ext uri="{FF2B5EF4-FFF2-40B4-BE49-F238E27FC236}">
                <a16:creationId xmlns:a16="http://schemas.microsoft.com/office/drawing/2014/main" id="{B3EF47EB-3D66-5E70-F7D7-EE7D2EAD60C0}"/>
              </a:ext>
            </a:extLst>
          </p:cNvPr>
          <p:cNvGrpSpPr/>
          <p:nvPr/>
        </p:nvGrpSpPr>
        <p:grpSpPr>
          <a:xfrm>
            <a:off x="5401542" y="1582243"/>
            <a:ext cx="2057401" cy="1369980"/>
            <a:chOff x="5401542" y="1582243"/>
            <a:chExt cx="2057401" cy="1369980"/>
          </a:xfrm>
        </p:grpSpPr>
        <p:sp>
          <p:nvSpPr>
            <p:cNvPr id="20" name="Arrow: Right 19">
              <a:extLst>
                <a:ext uri="{FF2B5EF4-FFF2-40B4-BE49-F238E27FC236}">
                  <a16:creationId xmlns:a16="http://schemas.microsoft.com/office/drawing/2014/main" id="{7A9609CA-9B6B-0011-281A-667A72A287DF}"/>
                </a:ext>
              </a:extLst>
            </p:cNvPr>
            <p:cNvSpPr/>
            <p:nvPr/>
          </p:nvSpPr>
          <p:spPr>
            <a:xfrm rot="3811087">
              <a:off x="5521716" y="1798885"/>
              <a:ext cx="835315"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TextBox 20">
              <a:extLst>
                <a:ext uri="{FF2B5EF4-FFF2-40B4-BE49-F238E27FC236}">
                  <a16:creationId xmlns:a16="http://schemas.microsoft.com/office/drawing/2014/main" id="{28661EED-C1E1-9F5B-F9F9-60C88FB1755E}"/>
                </a:ext>
              </a:extLst>
            </p:cNvPr>
            <p:cNvSpPr txBox="1"/>
            <p:nvPr/>
          </p:nvSpPr>
          <p:spPr>
            <a:xfrm>
              <a:off x="5401542" y="2552113"/>
              <a:ext cx="2057401" cy="400110"/>
            </a:xfrm>
            <a:prstGeom prst="rect">
              <a:avLst/>
            </a:prstGeom>
            <a:noFill/>
          </p:spPr>
          <p:txBody>
            <a:bodyPr wrap="square">
              <a:spAutoFit/>
            </a:bodyPr>
            <a:lstStyle/>
            <a:p>
              <a:pPr algn="ctr"/>
              <a:r>
                <a:rPr lang="en-GB" sz="2000" dirty="0">
                  <a:solidFill>
                    <a:srgbClr val="FFFF00"/>
                  </a:solidFill>
                </a:rPr>
                <a:t>Necessities</a:t>
              </a:r>
              <a:endParaRPr lang="en-MY" sz="2000" dirty="0">
                <a:solidFill>
                  <a:srgbClr val="FFFF00"/>
                </a:solidFill>
              </a:endParaRPr>
            </a:p>
          </p:txBody>
        </p:sp>
      </p:grpSp>
      <p:grpSp>
        <p:nvGrpSpPr>
          <p:cNvPr id="28" name="Group 27">
            <a:extLst>
              <a:ext uri="{FF2B5EF4-FFF2-40B4-BE49-F238E27FC236}">
                <a16:creationId xmlns:a16="http://schemas.microsoft.com/office/drawing/2014/main" id="{1B5D46F2-6194-02B0-C9CC-676F551C78ED}"/>
              </a:ext>
            </a:extLst>
          </p:cNvPr>
          <p:cNvGrpSpPr/>
          <p:nvPr/>
        </p:nvGrpSpPr>
        <p:grpSpPr>
          <a:xfrm>
            <a:off x="2432833" y="1640370"/>
            <a:ext cx="2057401" cy="1268842"/>
            <a:chOff x="2432833" y="1640370"/>
            <a:chExt cx="2057401" cy="1268842"/>
          </a:xfrm>
        </p:grpSpPr>
        <p:sp>
          <p:nvSpPr>
            <p:cNvPr id="26" name="TextBox 25">
              <a:extLst>
                <a:ext uri="{FF2B5EF4-FFF2-40B4-BE49-F238E27FC236}">
                  <a16:creationId xmlns:a16="http://schemas.microsoft.com/office/drawing/2014/main" id="{A7F963C9-06E9-A8F7-C5CE-77BA1D764FC4}"/>
                </a:ext>
              </a:extLst>
            </p:cNvPr>
            <p:cNvSpPr txBox="1"/>
            <p:nvPr/>
          </p:nvSpPr>
          <p:spPr>
            <a:xfrm>
              <a:off x="2432833" y="2509102"/>
              <a:ext cx="2057401" cy="400110"/>
            </a:xfrm>
            <a:prstGeom prst="rect">
              <a:avLst/>
            </a:prstGeom>
            <a:noFill/>
          </p:spPr>
          <p:txBody>
            <a:bodyPr wrap="square">
              <a:spAutoFit/>
            </a:bodyPr>
            <a:lstStyle/>
            <a:p>
              <a:pPr algn="ctr"/>
              <a:r>
                <a:rPr lang="en-GB" sz="2000" dirty="0">
                  <a:solidFill>
                    <a:srgbClr val="FFFF00"/>
                  </a:solidFill>
                </a:rPr>
                <a:t>Gratitude</a:t>
              </a:r>
              <a:endParaRPr lang="en-MY" sz="2000" dirty="0">
                <a:solidFill>
                  <a:srgbClr val="FFFF00"/>
                </a:solidFill>
              </a:endParaRPr>
            </a:p>
          </p:txBody>
        </p:sp>
        <p:sp>
          <p:nvSpPr>
            <p:cNvPr id="27" name="Arrow: Right 26">
              <a:extLst>
                <a:ext uri="{FF2B5EF4-FFF2-40B4-BE49-F238E27FC236}">
                  <a16:creationId xmlns:a16="http://schemas.microsoft.com/office/drawing/2014/main" id="{5C8A8600-D564-05B0-C395-8B538D0EB58F}"/>
                </a:ext>
              </a:extLst>
            </p:cNvPr>
            <p:cNvSpPr/>
            <p:nvPr/>
          </p:nvSpPr>
          <p:spPr>
            <a:xfrm rot="4780772">
              <a:off x="2901624" y="1881455"/>
              <a:ext cx="884201"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pic>
        <p:nvPicPr>
          <p:cNvPr id="30" name="Picture 29">
            <a:extLst>
              <a:ext uri="{FF2B5EF4-FFF2-40B4-BE49-F238E27FC236}">
                <a16:creationId xmlns:a16="http://schemas.microsoft.com/office/drawing/2014/main" id="{D10D46FF-4B7D-7D12-452F-5A3B129B70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5854" y="3798808"/>
            <a:ext cx="834885" cy="2512174"/>
          </a:xfrm>
          <a:prstGeom prst="rect">
            <a:avLst/>
          </a:prstGeom>
        </p:spPr>
      </p:pic>
      <p:pic>
        <p:nvPicPr>
          <p:cNvPr id="32" name="Picture 31">
            <a:extLst>
              <a:ext uri="{FF2B5EF4-FFF2-40B4-BE49-F238E27FC236}">
                <a16:creationId xmlns:a16="http://schemas.microsoft.com/office/drawing/2014/main" id="{05290C12-E28B-D802-1189-C7EF8AB0797F}"/>
              </a:ext>
            </a:extLst>
          </p:cNvPr>
          <p:cNvPicPr>
            <a:picLocks noChangeAspect="1"/>
          </p:cNvPicPr>
          <p:nvPr/>
        </p:nvPicPr>
        <p:blipFill>
          <a:blip r:embed="rId4"/>
          <a:stretch>
            <a:fillRect/>
          </a:stretch>
        </p:blipFill>
        <p:spPr>
          <a:xfrm>
            <a:off x="3564397" y="3845757"/>
            <a:ext cx="922617" cy="2386078"/>
          </a:xfrm>
          <a:prstGeom prst="rect">
            <a:avLst/>
          </a:prstGeom>
        </p:spPr>
      </p:pic>
      <p:pic>
        <p:nvPicPr>
          <p:cNvPr id="34" name="Picture 33">
            <a:extLst>
              <a:ext uri="{FF2B5EF4-FFF2-40B4-BE49-F238E27FC236}">
                <a16:creationId xmlns:a16="http://schemas.microsoft.com/office/drawing/2014/main" id="{10F94C81-2B22-22EF-215A-F66024B97A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779" y="3845757"/>
            <a:ext cx="698188" cy="2512173"/>
          </a:xfrm>
          <a:prstGeom prst="rect">
            <a:avLst/>
          </a:prstGeom>
        </p:spPr>
      </p:pic>
      <p:pic>
        <p:nvPicPr>
          <p:cNvPr id="38" name="Picture 37">
            <a:extLst>
              <a:ext uri="{FF2B5EF4-FFF2-40B4-BE49-F238E27FC236}">
                <a16:creationId xmlns:a16="http://schemas.microsoft.com/office/drawing/2014/main" id="{9636EDF9-FB9F-08F7-D45D-48A8A993BE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01755" y="3782709"/>
            <a:ext cx="678466" cy="2512174"/>
          </a:xfrm>
          <a:prstGeom prst="rect">
            <a:avLst/>
          </a:prstGeom>
        </p:spPr>
      </p:pic>
      <p:pic>
        <p:nvPicPr>
          <p:cNvPr id="40" name="Picture 39">
            <a:extLst>
              <a:ext uri="{FF2B5EF4-FFF2-40B4-BE49-F238E27FC236}">
                <a16:creationId xmlns:a16="http://schemas.microsoft.com/office/drawing/2014/main" id="{0B792B1A-D402-D549-07E0-959CDBD897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8409" y="3798808"/>
            <a:ext cx="744348" cy="2512174"/>
          </a:xfrm>
          <a:prstGeom prst="rect">
            <a:avLst/>
          </a:prstGeom>
        </p:spPr>
      </p:pic>
      <p:pic>
        <p:nvPicPr>
          <p:cNvPr id="21508" name="Picture 4" descr="红金新年门联年年有余字体设计图片免费下载_PNG素材_编号1m9i7d7m2_图精灵">
            <a:extLst>
              <a:ext uri="{FF2B5EF4-FFF2-40B4-BE49-F238E27FC236}">
                <a16:creationId xmlns:a16="http://schemas.microsoft.com/office/drawing/2014/main" id="{9C5E92AA-8992-BEDB-C764-8C76D4C4D89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701352" y="3798808"/>
            <a:ext cx="995425" cy="267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0"/>
                                  </p:stCondLst>
                                  <p:childTnLst>
                                    <p:set>
                                      <p:cBhvr>
                                        <p:cTn id="34" dur="1" fill="hold">
                                          <p:stCondLst>
                                            <p:cond delay="0"/>
                                          </p:stCondLst>
                                        </p:cTn>
                                        <p:tgtEl>
                                          <p:spTgt spid="21508"/>
                                        </p:tgtEl>
                                        <p:attrNameLst>
                                          <p:attrName>style.visibility</p:attrName>
                                        </p:attrNameLst>
                                      </p:cBhvr>
                                      <p:to>
                                        <p:strVal val="visible"/>
                                      </p:to>
                                    </p:set>
                                    <p:animEffect transition="in" filter="fade">
                                      <p:cBhvr>
                                        <p:cTn id="35" dur="500"/>
                                        <p:tgtEl>
                                          <p:spTgt spid="2150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descr="Orphans during Korean War | Yonhap News Agency">
            <a:extLst>
              <a:ext uri="{FF2B5EF4-FFF2-40B4-BE49-F238E27FC236}">
                <a16:creationId xmlns:a16="http://schemas.microsoft.com/office/drawing/2014/main" id="{1F3601B3-0C99-407E-8A0C-9CA39B365F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74174"/>
            <a:ext cx="8229600" cy="62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55324-712C-8B1B-F6F2-23157E7EA04C}"/>
              </a:ext>
            </a:extLst>
          </p:cNvPr>
          <p:cNvSpPr txBox="1"/>
          <p:nvPr/>
        </p:nvSpPr>
        <p:spPr>
          <a:xfrm>
            <a:off x="177978" y="197269"/>
            <a:ext cx="874031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Our heavenly daddy knows what we need</a:t>
            </a:r>
          </a:p>
        </p:txBody>
      </p:sp>
      <p:sp>
        <p:nvSpPr>
          <p:cNvPr id="3" name="TextBox 2">
            <a:extLst>
              <a:ext uri="{FF2B5EF4-FFF2-40B4-BE49-F238E27FC236}">
                <a16:creationId xmlns:a16="http://schemas.microsoft.com/office/drawing/2014/main" id="{4DDD787F-2FA1-E576-00D4-EF7C965FCFF6}"/>
              </a:ext>
            </a:extLst>
          </p:cNvPr>
          <p:cNvSpPr txBox="1"/>
          <p:nvPr/>
        </p:nvSpPr>
        <p:spPr>
          <a:xfrm>
            <a:off x="433971" y="1055957"/>
            <a:ext cx="8034169" cy="2308324"/>
          </a:xfrm>
          <a:prstGeom prst="rect">
            <a:avLst/>
          </a:prstGeom>
          <a:noFill/>
        </p:spPr>
        <p:txBody>
          <a:bodyPr wrap="square" rtlCol="0">
            <a:spAutoFit/>
          </a:bodyPr>
          <a:lstStyle/>
          <a:p>
            <a:pPr algn="just"/>
            <a:r>
              <a:rPr lang="en-GB" sz="2400" dirty="0"/>
              <a:t>Matthew 6:31 So do not worry, saying, ‘What shall we eat?’ or ‘What shall we drink?’ or ‘What shall we wear?’ 32 For the pagans run after all these things, </a:t>
            </a:r>
            <a:r>
              <a:rPr lang="en-GB" sz="2400" dirty="0">
                <a:solidFill>
                  <a:srgbClr val="FFFF00"/>
                </a:solidFill>
              </a:rPr>
              <a:t>and your heavenly Father knows that you need them. </a:t>
            </a:r>
            <a:r>
              <a:rPr lang="en-GB" sz="2400" dirty="0"/>
              <a:t>33 But seek first his kingdom and his righteousness, and all these things will be given to you as well. </a:t>
            </a:r>
            <a:endParaRPr lang="en-MY" sz="2400" dirty="0"/>
          </a:p>
        </p:txBody>
      </p:sp>
    </p:spTree>
    <p:extLst>
      <p:ext uri="{BB962C8B-B14F-4D97-AF65-F5344CB8AC3E}">
        <p14:creationId xmlns:p14="http://schemas.microsoft.com/office/powerpoint/2010/main" val="144298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63939-F670-9205-7EC5-AEA0C839EB53}"/>
              </a:ext>
            </a:extLst>
          </p:cNvPr>
          <p:cNvSpPr txBox="1"/>
          <p:nvPr/>
        </p:nvSpPr>
        <p:spPr>
          <a:xfrm>
            <a:off x="67158" y="57054"/>
            <a:ext cx="9076842"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MY"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even get the </a:t>
            </a:r>
            <a:r>
              <a:rPr kumimoji="0" lang="en-MY" altLang="zh-CN"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necessities that we do not know we should ask for </a:t>
            </a:r>
            <a:endPar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4186BE55-50DE-343E-834A-7367558617E0}"/>
              </a:ext>
            </a:extLst>
          </p:cNvPr>
          <p:cNvSpPr txBox="1"/>
          <p:nvPr/>
        </p:nvSpPr>
        <p:spPr>
          <a:xfrm>
            <a:off x="433971" y="1328315"/>
            <a:ext cx="8034169" cy="4893647"/>
          </a:xfrm>
          <a:prstGeom prst="rect">
            <a:avLst/>
          </a:prstGeom>
          <a:noFill/>
        </p:spPr>
        <p:txBody>
          <a:bodyPr wrap="square" rtlCol="0">
            <a:spAutoFit/>
          </a:bodyPr>
          <a:lstStyle/>
          <a:p>
            <a:pPr marL="457200" indent="-457200">
              <a:buAutoNum type="arabicPeriod"/>
            </a:pPr>
            <a:r>
              <a:rPr lang="en-GB" sz="2400" dirty="0"/>
              <a:t>Moses is called to free God’s people by talking to a burning bush.</a:t>
            </a:r>
          </a:p>
          <a:p>
            <a:pPr marL="457200" indent="-457200">
              <a:buAutoNum type="arabicPeriod"/>
            </a:pPr>
            <a:r>
              <a:rPr lang="en-GB" sz="2400" dirty="0"/>
              <a:t>10 plagues</a:t>
            </a:r>
          </a:p>
          <a:p>
            <a:pPr marL="457200" indent="-457200">
              <a:buAutoNum type="arabicPeriod"/>
            </a:pPr>
            <a:r>
              <a:rPr lang="en-GB" sz="2400" dirty="0"/>
              <a:t>Pillar of cloud and a pillar of fire.</a:t>
            </a:r>
          </a:p>
          <a:p>
            <a:pPr marL="457200" indent="-457200">
              <a:buAutoNum type="arabicPeriod"/>
            </a:pPr>
            <a:r>
              <a:rPr lang="en-GB" sz="2400" dirty="0"/>
              <a:t>Red Sea parted and the people walk through on dry ground. </a:t>
            </a:r>
          </a:p>
          <a:p>
            <a:pPr marL="457200" indent="-457200">
              <a:buAutoNum type="arabicPeriod"/>
            </a:pPr>
            <a:r>
              <a:rPr lang="en-GB" sz="2400" dirty="0"/>
              <a:t>Pharaoh’s army drowned.</a:t>
            </a:r>
          </a:p>
          <a:p>
            <a:pPr marL="457200" indent="-457200">
              <a:buAutoNum type="arabicPeriod"/>
            </a:pPr>
            <a:r>
              <a:rPr lang="en-GB" sz="2400" dirty="0"/>
              <a:t>Water from a rock</a:t>
            </a:r>
          </a:p>
          <a:p>
            <a:pPr marL="457200" indent="-457200">
              <a:buAutoNum type="arabicPeriod"/>
            </a:pPr>
            <a:r>
              <a:rPr lang="en-GB" sz="2400" dirty="0"/>
              <a:t>Food called manna falling from the sky</a:t>
            </a:r>
          </a:p>
          <a:p>
            <a:pPr marL="457200" indent="-457200">
              <a:buAutoNum type="arabicPeriod"/>
            </a:pPr>
            <a:r>
              <a:rPr lang="en-GB" sz="2400" dirty="0"/>
              <a:t>Manna able to store for sabbath</a:t>
            </a:r>
          </a:p>
          <a:p>
            <a:pPr marL="457200" indent="-457200">
              <a:buAutoNum type="arabicPeriod"/>
            </a:pPr>
            <a:r>
              <a:rPr lang="en-GB" sz="2400" dirty="0"/>
              <a:t>In their first battle, the Israelites prevail because Moses kept his hands in the air.</a:t>
            </a:r>
          </a:p>
          <a:p>
            <a:endParaRPr lang="en-MY" sz="2400" dirty="0"/>
          </a:p>
        </p:txBody>
      </p:sp>
      <p:sp>
        <p:nvSpPr>
          <p:cNvPr id="8" name="TextBox 7">
            <a:extLst>
              <a:ext uri="{FF2B5EF4-FFF2-40B4-BE49-F238E27FC236}">
                <a16:creationId xmlns:a16="http://schemas.microsoft.com/office/drawing/2014/main" id="{6CEE410D-E063-444C-800A-B082E69FDB18}"/>
              </a:ext>
            </a:extLst>
          </p:cNvPr>
          <p:cNvSpPr txBox="1"/>
          <p:nvPr/>
        </p:nvSpPr>
        <p:spPr>
          <a:xfrm>
            <a:off x="433971" y="5806463"/>
            <a:ext cx="7954655" cy="830997"/>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10"/>
              <a:tabLst/>
              <a:defRPr/>
            </a:pPr>
            <a:r>
              <a:rPr kumimoji="0" lang="en-US" altLang="zh-CN" sz="2400" b="0" i="0" u="none" strike="noStrike" kern="1200" cap="none" spc="0" normalizeH="0" baseline="0" noProof="0" dirty="0">
                <a:ln>
                  <a:noFill/>
                </a:ln>
                <a:solidFill>
                  <a:prstClr val="white"/>
                </a:solidFill>
                <a:effectLst/>
                <a:uLnTx/>
                <a:uFillTx/>
                <a:latin typeface="Rockwell" panose="02060603020205020403"/>
                <a:ea typeface="+mn-ea"/>
                <a:cs typeface="+mn-cs"/>
              </a:rPr>
              <a:t>Jericho walls fell when</a:t>
            </a:r>
            <a:r>
              <a:rPr kumimoji="0" lang="en-US" altLang="zh-CN" sz="2400" b="0" i="0" u="none" strike="noStrike" kern="1200" cap="none" spc="0" normalizeH="0" noProof="0" dirty="0">
                <a:ln>
                  <a:noFill/>
                </a:ln>
                <a:solidFill>
                  <a:prstClr val="white"/>
                </a:solidFill>
                <a:effectLst/>
                <a:uLnTx/>
                <a:uFillTx/>
                <a:latin typeface="Rockwell" panose="02060603020205020403"/>
                <a:ea typeface="+mn-ea"/>
                <a:cs typeface="+mn-cs"/>
              </a:rPr>
              <a:t> the Israelites shouted on the 7</a:t>
            </a:r>
            <a:r>
              <a:rPr kumimoji="0" lang="en-US" altLang="zh-CN" sz="2400" b="0" i="0" u="none" strike="noStrike" kern="1200" cap="none" spc="0" normalizeH="0" baseline="30000" noProof="0" dirty="0">
                <a:ln>
                  <a:noFill/>
                </a:ln>
                <a:solidFill>
                  <a:prstClr val="white"/>
                </a:solidFill>
                <a:effectLst/>
                <a:uLnTx/>
                <a:uFillTx/>
                <a:latin typeface="Rockwell" panose="02060603020205020403"/>
                <a:ea typeface="+mn-ea"/>
                <a:cs typeface="+mn-cs"/>
              </a:rPr>
              <a:t>th</a:t>
            </a:r>
            <a:r>
              <a:rPr kumimoji="0" lang="en-US" altLang="zh-CN" sz="2400" b="0" i="0" u="none" strike="noStrike" kern="1200" cap="none" spc="0" normalizeH="0" noProof="0" dirty="0">
                <a:ln>
                  <a:noFill/>
                </a:ln>
                <a:solidFill>
                  <a:prstClr val="white"/>
                </a:solidFill>
                <a:effectLst/>
                <a:uLnTx/>
                <a:uFillTx/>
                <a:latin typeface="Rockwell" panose="02060603020205020403"/>
                <a:ea typeface="+mn-ea"/>
                <a:cs typeface="+mn-cs"/>
              </a:rPr>
              <a:t> day</a:t>
            </a:r>
            <a:endParaRPr kumimoji="0" lang="en-GB" sz="2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225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55324-712C-8B1B-F6F2-23157E7EA04C}"/>
              </a:ext>
            </a:extLst>
          </p:cNvPr>
          <p:cNvSpPr txBox="1"/>
          <p:nvPr/>
        </p:nvSpPr>
        <p:spPr>
          <a:xfrm>
            <a:off x="177978" y="197269"/>
            <a:ext cx="874031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 we passively rely on God for necessities? </a:t>
            </a:r>
          </a:p>
        </p:txBody>
      </p:sp>
      <p:sp>
        <p:nvSpPr>
          <p:cNvPr id="3" name="TextBox 2">
            <a:extLst>
              <a:ext uri="{FF2B5EF4-FFF2-40B4-BE49-F238E27FC236}">
                <a16:creationId xmlns:a16="http://schemas.microsoft.com/office/drawing/2014/main" id="{4DDD787F-2FA1-E576-00D4-EF7C965FCFF6}"/>
              </a:ext>
            </a:extLst>
          </p:cNvPr>
          <p:cNvSpPr txBox="1"/>
          <p:nvPr/>
        </p:nvSpPr>
        <p:spPr>
          <a:xfrm>
            <a:off x="433971" y="1055957"/>
            <a:ext cx="8034169" cy="3785652"/>
          </a:xfrm>
          <a:prstGeom prst="rect">
            <a:avLst/>
          </a:prstGeom>
          <a:noFill/>
        </p:spPr>
        <p:txBody>
          <a:bodyPr wrap="square" rtlCol="0">
            <a:spAutoFit/>
          </a:bodyPr>
          <a:lstStyle/>
          <a:p>
            <a:pPr algn="just"/>
            <a:r>
              <a:rPr lang="en-GB" sz="2400" dirty="0"/>
              <a:t>Joshua 5:10 On the evening of the fourteenth day of the month, while camped at Gilgal on the plains of Jericho, the Israelites celebrated the Passover. 11 The day after the Passover, that very day, they ate some of the produce of the land: unleavened bread and roasted grain. 12 </a:t>
            </a:r>
            <a:r>
              <a:rPr lang="en-GB" sz="2400" dirty="0">
                <a:solidFill>
                  <a:srgbClr val="FFFF00"/>
                </a:solidFill>
              </a:rPr>
              <a:t>The manna stopped the day after they ate this food from the land; there was no longer any manna for the Israelites, but that year they ate the produce of Canaan.</a:t>
            </a:r>
          </a:p>
          <a:p>
            <a:pPr algn="just"/>
            <a:endParaRPr lang="en-MY" sz="2400" dirty="0"/>
          </a:p>
        </p:txBody>
      </p:sp>
    </p:spTree>
    <p:extLst>
      <p:ext uri="{BB962C8B-B14F-4D97-AF65-F5344CB8AC3E}">
        <p14:creationId xmlns:p14="http://schemas.microsoft.com/office/powerpoint/2010/main" val="302171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928850-79A8-C114-B006-F216FF2152D9}"/>
              </a:ext>
            </a:extLst>
          </p:cNvPr>
          <p:cNvSpPr txBox="1"/>
          <p:nvPr/>
        </p:nvSpPr>
        <p:spPr>
          <a:xfrm>
            <a:off x="369868" y="720489"/>
            <a:ext cx="7972746" cy="1785104"/>
          </a:xfrm>
          <a:prstGeom prst="rect">
            <a:avLst/>
          </a:prstGeom>
          <a:noFill/>
        </p:spPr>
        <p:txBody>
          <a:bodyPr wrap="square">
            <a:spAutoFit/>
          </a:bodyPr>
          <a:lstStyle/>
          <a:p>
            <a:r>
              <a:rPr lang="en-MY" sz="2200" dirty="0"/>
              <a:t>Job 29: 14 </a:t>
            </a:r>
            <a:r>
              <a:rPr lang="en-GB" sz="2200" dirty="0"/>
              <a:t>I put on righteousness as my clothing; justice was my robe and my turban. 15 I was eyes to the blind and feet to the lame. 16 I was a father to the needy; I took up the case of the stranger. 17 I broke the fangs of the wicked and snatched the victims from their teeth.</a:t>
            </a:r>
            <a:endParaRPr lang="en-MY" sz="2200" dirty="0"/>
          </a:p>
        </p:txBody>
      </p:sp>
      <p:sp>
        <p:nvSpPr>
          <p:cNvPr id="3" name="TextBox 2">
            <a:extLst>
              <a:ext uri="{FF2B5EF4-FFF2-40B4-BE49-F238E27FC236}">
                <a16:creationId xmlns:a16="http://schemas.microsoft.com/office/drawing/2014/main" id="{4F8FC665-4D1C-FDCB-521A-58432F6BEC99}"/>
              </a:ext>
            </a:extLst>
          </p:cNvPr>
          <p:cNvSpPr txBox="1"/>
          <p:nvPr/>
        </p:nvSpPr>
        <p:spPr>
          <a:xfrm>
            <a:off x="177978" y="197269"/>
            <a:ext cx="874031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also have obligation to others</a:t>
            </a:r>
          </a:p>
        </p:txBody>
      </p:sp>
      <p:pic>
        <p:nvPicPr>
          <p:cNvPr id="4" name="Picture 2" descr="Man Mystic Mission… | God &amp; I">
            <a:extLst>
              <a:ext uri="{FF2B5EF4-FFF2-40B4-BE49-F238E27FC236}">
                <a16:creationId xmlns:a16="http://schemas.microsoft.com/office/drawing/2014/main" id="{69D6BE65-DBB9-52AF-0447-12D007CE74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868" y="2583670"/>
            <a:ext cx="4411426" cy="29286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ood brings us together">
            <a:extLst>
              <a:ext uri="{FF2B5EF4-FFF2-40B4-BE49-F238E27FC236}">
                <a16:creationId xmlns:a16="http://schemas.microsoft.com/office/drawing/2014/main" id="{3A893337-F27F-1137-56F2-BD52DF7F06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2539" y="4048018"/>
            <a:ext cx="4845978" cy="254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22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3A45D-7AC4-4300-71CB-CAED67BE89B7}"/>
              </a:ext>
            </a:extLst>
          </p:cNvPr>
          <p:cNvSpPr txBox="1"/>
          <p:nvPr/>
        </p:nvSpPr>
        <p:spPr>
          <a:xfrm>
            <a:off x="474869" y="1192114"/>
            <a:ext cx="8370957" cy="2308324"/>
          </a:xfrm>
          <a:prstGeom prst="rect">
            <a:avLst/>
          </a:prstGeom>
          <a:noFill/>
        </p:spPr>
        <p:txBody>
          <a:bodyPr wrap="square">
            <a:spAutoFit/>
          </a:bodyPr>
          <a:lstStyle/>
          <a:p>
            <a:r>
              <a:rPr lang="en-GB" sz="2400" b="1" i="0" baseline="30000" dirty="0">
                <a:effectLst/>
                <a:latin typeface="system-ui"/>
              </a:rPr>
              <a:t>Acts 4:33 </a:t>
            </a:r>
            <a:r>
              <a:rPr lang="en-GB" sz="2400" b="0" i="0" dirty="0">
                <a:effectLst/>
                <a:latin typeface="system-ui"/>
              </a:rPr>
              <a:t>With great power the apostles continued to testify to the resurrection of the Lord Jesus. And God’s grace was so powerfully at work in them all </a:t>
            </a:r>
            <a:r>
              <a:rPr lang="en-GB" sz="2400" b="1" i="0" baseline="30000" dirty="0">
                <a:effectLst/>
                <a:latin typeface="system-ui"/>
              </a:rPr>
              <a:t>34 </a:t>
            </a:r>
            <a:r>
              <a:rPr lang="en-GB" sz="2400" b="0" i="0" dirty="0">
                <a:effectLst/>
                <a:latin typeface="system-ui"/>
              </a:rPr>
              <a:t>that there were no needy persons among them. For from time to time those who owned land or houses sold them, brought the money from the sales </a:t>
            </a:r>
            <a:r>
              <a:rPr lang="en-GB" sz="2400" b="1" i="0" baseline="30000" dirty="0">
                <a:effectLst/>
                <a:latin typeface="system-ui"/>
              </a:rPr>
              <a:t>35 </a:t>
            </a:r>
            <a:r>
              <a:rPr lang="en-GB" sz="2400" b="0" i="0" dirty="0">
                <a:effectLst/>
                <a:latin typeface="system-ui"/>
              </a:rPr>
              <a:t>and put it at the apostles’ feet, and it was distributed to anyone who had need.</a:t>
            </a:r>
            <a:endParaRPr lang="en-MY" sz="2400" dirty="0"/>
          </a:p>
        </p:txBody>
      </p:sp>
      <p:sp>
        <p:nvSpPr>
          <p:cNvPr id="2" name="TextBox 1">
            <a:extLst>
              <a:ext uri="{FF2B5EF4-FFF2-40B4-BE49-F238E27FC236}">
                <a16:creationId xmlns:a16="http://schemas.microsoft.com/office/drawing/2014/main" id="{D02BFA30-C1DF-AF67-2022-1B4D83A13A82}"/>
              </a:ext>
            </a:extLst>
          </p:cNvPr>
          <p:cNvSpPr txBox="1"/>
          <p:nvPr/>
        </p:nvSpPr>
        <p:spPr>
          <a:xfrm>
            <a:off x="177978" y="197269"/>
            <a:ext cx="874031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Calibri" panose="020F0502020204030204" pitchFamily="34" charset="0"/>
                <a:cs typeface="Calibri" panose="020F0502020204030204" pitchFamily="34" charset="0"/>
              </a:rPr>
              <a:t>No needy persons among the early church</a:t>
            </a:r>
            <a:endPar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5283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458AE-79DD-EA10-F7C5-857B2F88485C}"/>
              </a:ext>
            </a:extLst>
          </p:cNvPr>
          <p:cNvSpPr txBox="1"/>
          <p:nvPr/>
        </p:nvSpPr>
        <p:spPr>
          <a:xfrm>
            <a:off x="811658" y="2391565"/>
            <a:ext cx="7520683" cy="1569660"/>
          </a:xfrm>
          <a:prstGeom prst="rect">
            <a:avLst/>
          </a:prstGeom>
          <a:noFill/>
        </p:spPr>
        <p:txBody>
          <a:bodyPr wrap="square" rtlCol="0">
            <a:spAutoFit/>
          </a:bodyPr>
          <a:lstStyle/>
          <a:p>
            <a:pPr marL="457200" indent="-457200">
              <a:buAutoNum type="arabicPeriod"/>
            </a:pPr>
            <a:r>
              <a:rPr lang="en-MY" sz="2400" dirty="0"/>
              <a:t>God’s provision</a:t>
            </a:r>
          </a:p>
          <a:p>
            <a:pPr marL="457200" indent="-457200">
              <a:buFontTx/>
              <a:buAutoNum type="arabicPeriod"/>
            </a:pPr>
            <a:r>
              <a:rPr lang="en-MY" sz="2400" dirty="0"/>
              <a:t>God’s pardon</a:t>
            </a:r>
          </a:p>
          <a:p>
            <a:pPr marL="457200" indent="-457200">
              <a:buAutoNum type="arabicPeriod"/>
            </a:pPr>
            <a:endParaRPr lang="en-MY" sz="2400" dirty="0"/>
          </a:p>
          <a:p>
            <a:endParaRPr lang="en-MY" sz="2400" dirty="0"/>
          </a:p>
        </p:txBody>
      </p:sp>
      <p:sp>
        <p:nvSpPr>
          <p:cNvPr id="4" name="Title 3">
            <a:extLst>
              <a:ext uri="{FF2B5EF4-FFF2-40B4-BE49-F238E27FC236}">
                <a16:creationId xmlns:a16="http://schemas.microsoft.com/office/drawing/2014/main" id="{582DC1F1-3194-7AC2-9302-8B598087DE9C}"/>
              </a:ext>
            </a:extLst>
          </p:cNvPr>
          <p:cNvSpPr txBox="1">
            <a:spLocks/>
          </p:cNvSpPr>
          <p:nvPr/>
        </p:nvSpPr>
        <p:spPr>
          <a:xfrm>
            <a:off x="0" y="612818"/>
            <a:ext cx="9144000" cy="4409770"/>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sz="3200" dirty="0">
                <a:latin typeface="Calibri" panose="020F0502020204030204" pitchFamily="34" charset="0"/>
                <a:cs typeface="Calibri" panose="020F0502020204030204" pitchFamily="34" charset="0"/>
              </a:rPr>
              <a:t>The lord’s prayer (part 3)</a:t>
            </a:r>
          </a:p>
          <a:p>
            <a:endParaRPr lang="en-GB" sz="20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Matthew 6:9-13</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23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9CB194-2FC3-8833-4D38-2E04BF99A9E4}"/>
              </a:ext>
            </a:extLst>
          </p:cNvPr>
          <p:cNvSpPr txBox="1"/>
          <p:nvPr/>
        </p:nvSpPr>
        <p:spPr>
          <a:xfrm>
            <a:off x="89452" y="1142045"/>
            <a:ext cx="9054548" cy="1077218"/>
          </a:xfrm>
          <a:prstGeom prst="rect">
            <a:avLst/>
          </a:prstGeom>
          <a:noFill/>
        </p:spPr>
        <p:txBody>
          <a:bodyPr wrap="square">
            <a:spAutoFit/>
          </a:bodyPr>
          <a:lstStyle/>
          <a:p>
            <a:r>
              <a:rPr lang="en-GB" sz="2400" dirty="0"/>
              <a:t>And forgive us our debts,</a:t>
            </a:r>
            <a:r>
              <a:rPr lang="en-GB" sz="3200" dirty="0"/>
              <a:t> </a:t>
            </a:r>
            <a:r>
              <a:rPr lang="en-GB" sz="2400" dirty="0"/>
              <a:t>as we also have forgiven our debtors. </a:t>
            </a:r>
            <a:r>
              <a:rPr lang="en-GB" sz="3200" dirty="0"/>
              <a:t>		</a:t>
            </a:r>
            <a:endParaRPr lang="en-MY" sz="2800" dirty="0"/>
          </a:p>
        </p:txBody>
      </p:sp>
      <p:sp>
        <p:nvSpPr>
          <p:cNvPr id="3" name="TextBox 2">
            <a:extLst>
              <a:ext uri="{FF2B5EF4-FFF2-40B4-BE49-F238E27FC236}">
                <a16:creationId xmlns:a16="http://schemas.microsoft.com/office/drawing/2014/main" id="{E57A1D18-62E7-08AD-6F4F-3E35E1667F01}"/>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Lord’s Prayer (Matt 6:9-13)</a:t>
            </a:r>
          </a:p>
        </p:txBody>
      </p:sp>
      <p:grpSp>
        <p:nvGrpSpPr>
          <p:cNvPr id="14" name="Group 13">
            <a:extLst>
              <a:ext uri="{FF2B5EF4-FFF2-40B4-BE49-F238E27FC236}">
                <a16:creationId xmlns:a16="http://schemas.microsoft.com/office/drawing/2014/main" id="{03CA3DFC-D5AF-DA51-D776-FDCE6E08AD89}"/>
              </a:ext>
            </a:extLst>
          </p:cNvPr>
          <p:cNvGrpSpPr/>
          <p:nvPr/>
        </p:nvGrpSpPr>
        <p:grpSpPr>
          <a:xfrm>
            <a:off x="89452" y="1778505"/>
            <a:ext cx="2057401" cy="1650495"/>
            <a:chOff x="508812" y="1614911"/>
            <a:chExt cx="2057401" cy="1650495"/>
          </a:xfrm>
        </p:grpSpPr>
        <p:sp>
          <p:nvSpPr>
            <p:cNvPr id="12" name="TextBox 11">
              <a:extLst>
                <a:ext uri="{FF2B5EF4-FFF2-40B4-BE49-F238E27FC236}">
                  <a16:creationId xmlns:a16="http://schemas.microsoft.com/office/drawing/2014/main" id="{AF9F4537-5F58-F64D-B130-28696C786767}"/>
                </a:ext>
              </a:extLst>
            </p:cNvPr>
            <p:cNvSpPr txBox="1"/>
            <p:nvPr/>
          </p:nvSpPr>
          <p:spPr>
            <a:xfrm>
              <a:off x="508812" y="2557520"/>
              <a:ext cx="2057401" cy="707886"/>
            </a:xfrm>
            <a:prstGeom prst="rect">
              <a:avLst/>
            </a:prstGeom>
            <a:noFill/>
          </p:spPr>
          <p:txBody>
            <a:bodyPr wrap="square">
              <a:spAutoFit/>
            </a:bodyPr>
            <a:lstStyle/>
            <a:p>
              <a:pPr algn="ctr"/>
              <a:r>
                <a:rPr lang="en-GB" sz="2000" dirty="0">
                  <a:solidFill>
                    <a:srgbClr val="FFFF00"/>
                  </a:solidFill>
                </a:rPr>
                <a:t>Restoration of relationships</a:t>
              </a:r>
            </a:p>
          </p:txBody>
        </p:sp>
        <p:sp>
          <p:nvSpPr>
            <p:cNvPr id="13" name="Arrow: Right 12">
              <a:extLst>
                <a:ext uri="{FF2B5EF4-FFF2-40B4-BE49-F238E27FC236}">
                  <a16:creationId xmlns:a16="http://schemas.microsoft.com/office/drawing/2014/main" id="{E026EE3D-E7AA-802B-4D4B-98D9146C88E0}"/>
                </a:ext>
              </a:extLst>
            </p:cNvPr>
            <p:cNvSpPr/>
            <p:nvPr/>
          </p:nvSpPr>
          <p:spPr>
            <a:xfrm rot="5621357">
              <a:off x="1231429" y="1847586"/>
              <a:ext cx="867381"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24" name="Group 23">
            <a:extLst>
              <a:ext uri="{FF2B5EF4-FFF2-40B4-BE49-F238E27FC236}">
                <a16:creationId xmlns:a16="http://schemas.microsoft.com/office/drawing/2014/main" id="{D042872D-B346-FBE9-2DF1-9A9D0CCE1CD9}"/>
              </a:ext>
            </a:extLst>
          </p:cNvPr>
          <p:cNvGrpSpPr/>
          <p:nvPr/>
        </p:nvGrpSpPr>
        <p:grpSpPr>
          <a:xfrm>
            <a:off x="3034408" y="1708664"/>
            <a:ext cx="2057401" cy="2555805"/>
            <a:chOff x="2234490" y="1406506"/>
            <a:chExt cx="2057401" cy="2555805"/>
          </a:xfrm>
        </p:grpSpPr>
        <p:sp>
          <p:nvSpPr>
            <p:cNvPr id="16" name="TextBox 15">
              <a:extLst>
                <a:ext uri="{FF2B5EF4-FFF2-40B4-BE49-F238E27FC236}">
                  <a16:creationId xmlns:a16="http://schemas.microsoft.com/office/drawing/2014/main" id="{ED4CD35D-9754-2E35-34E9-1FB6A74EB2BF}"/>
                </a:ext>
              </a:extLst>
            </p:cNvPr>
            <p:cNvSpPr txBox="1"/>
            <p:nvPr/>
          </p:nvSpPr>
          <p:spPr>
            <a:xfrm>
              <a:off x="2234490" y="2638872"/>
              <a:ext cx="2057401" cy="1323439"/>
            </a:xfrm>
            <a:prstGeom prst="rect">
              <a:avLst/>
            </a:prstGeom>
            <a:noFill/>
          </p:spPr>
          <p:txBody>
            <a:bodyPr wrap="square">
              <a:spAutoFit/>
            </a:bodyPr>
            <a:lstStyle/>
            <a:p>
              <a:pPr algn="ctr"/>
              <a:r>
                <a:rPr lang="en-GB" sz="2000" dirty="0">
                  <a:solidFill>
                    <a:srgbClr val="FFFF00"/>
                  </a:solidFill>
                </a:rPr>
                <a:t>Sins of commission &amp; omission (Obligations)</a:t>
              </a:r>
              <a:endParaRPr lang="en-MY" sz="2000" dirty="0">
                <a:solidFill>
                  <a:srgbClr val="FFFF00"/>
                </a:solidFill>
              </a:endParaRPr>
            </a:p>
          </p:txBody>
        </p:sp>
        <p:sp>
          <p:nvSpPr>
            <p:cNvPr id="17" name="Arrow: Right 16">
              <a:extLst>
                <a:ext uri="{FF2B5EF4-FFF2-40B4-BE49-F238E27FC236}">
                  <a16:creationId xmlns:a16="http://schemas.microsoft.com/office/drawing/2014/main" id="{CC66C676-98E2-9B75-80E7-B27C57BB5F52}"/>
                </a:ext>
              </a:extLst>
            </p:cNvPr>
            <p:cNvSpPr/>
            <p:nvPr/>
          </p:nvSpPr>
          <p:spPr>
            <a:xfrm rot="4046623">
              <a:off x="2180549" y="1847313"/>
              <a:ext cx="1283646"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23" name="Group 22">
            <a:extLst>
              <a:ext uri="{FF2B5EF4-FFF2-40B4-BE49-F238E27FC236}">
                <a16:creationId xmlns:a16="http://schemas.microsoft.com/office/drawing/2014/main" id="{C7EFB140-96D5-D83A-8D03-432687E62DD3}"/>
              </a:ext>
            </a:extLst>
          </p:cNvPr>
          <p:cNvGrpSpPr/>
          <p:nvPr/>
        </p:nvGrpSpPr>
        <p:grpSpPr>
          <a:xfrm>
            <a:off x="5830228" y="1729042"/>
            <a:ext cx="2057401" cy="2106138"/>
            <a:chOff x="3676584" y="1554996"/>
            <a:chExt cx="2057401" cy="2106138"/>
          </a:xfrm>
        </p:grpSpPr>
        <p:sp>
          <p:nvSpPr>
            <p:cNvPr id="18" name="Arrow: Right 17">
              <a:extLst>
                <a:ext uri="{FF2B5EF4-FFF2-40B4-BE49-F238E27FC236}">
                  <a16:creationId xmlns:a16="http://schemas.microsoft.com/office/drawing/2014/main" id="{106C1263-D885-2842-6390-812CA09B2EFC}"/>
                </a:ext>
              </a:extLst>
            </p:cNvPr>
            <p:cNvSpPr/>
            <p:nvPr/>
          </p:nvSpPr>
          <p:spPr>
            <a:xfrm rot="5400000">
              <a:off x="4070751" y="1893331"/>
              <a:ext cx="1078701"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TextBox 18">
              <a:extLst>
                <a:ext uri="{FF2B5EF4-FFF2-40B4-BE49-F238E27FC236}">
                  <a16:creationId xmlns:a16="http://schemas.microsoft.com/office/drawing/2014/main" id="{593FB0DD-6E62-95D8-74E7-89E43E9FC7D9}"/>
                </a:ext>
              </a:extLst>
            </p:cNvPr>
            <p:cNvSpPr txBox="1"/>
            <p:nvPr/>
          </p:nvSpPr>
          <p:spPr>
            <a:xfrm>
              <a:off x="3676584" y="2645471"/>
              <a:ext cx="2057401" cy="1015663"/>
            </a:xfrm>
            <a:prstGeom prst="rect">
              <a:avLst/>
            </a:prstGeom>
            <a:noFill/>
          </p:spPr>
          <p:txBody>
            <a:bodyPr wrap="square">
              <a:spAutoFit/>
            </a:bodyPr>
            <a:lstStyle/>
            <a:p>
              <a:pPr algn="ctr"/>
              <a:r>
                <a:rPr lang="en-GB" sz="2000" dirty="0">
                  <a:solidFill>
                    <a:srgbClr val="FFFF00"/>
                  </a:solidFill>
                </a:rPr>
                <a:t>Pray and </a:t>
              </a:r>
              <a:r>
                <a:rPr lang="en-GB" sz="2000" dirty="0" err="1">
                  <a:solidFill>
                    <a:srgbClr val="FFFF00"/>
                  </a:solidFill>
                </a:rPr>
                <a:t>emphatise</a:t>
              </a:r>
              <a:r>
                <a:rPr lang="en-GB" sz="2000" dirty="0">
                  <a:solidFill>
                    <a:srgbClr val="FFFF00"/>
                  </a:solidFill>
                </a:rPr>
                <a:t> with others</a:t>
              </a:r>
              <a:endParaRPr lang="en-MY" sz="2000" dirty="0">
                <a:solidFill>
                  <a:srgbClr val="FFFF00"/>
                </a:solidFill>
              </a:endParaRPr>
            </a:p>
          </p:txBody>
        </p:sp>
      </p:grpSp>
      <p:grpSp>
        <p:nvGrpSpPr>
          <p:cNvPr id="22" name="Group 21">
            <a:extLst>
              <a:ext uri="{FF2B5EF4-FFF2-40B4-BE49-F238E27FC236}">
                <a16:creationId xmlns:a16="http://schemas.microsoft.com/office/drawing/2014/main" id="{B3EF47EB-3D66-5E70-F7D7-EE7D2EAD60C0}"/>
              </a:ext>
            </a:extLst>
          </p:cNvPr>
          <p:cNvGrpSpPr/>
          <p:nvPr/>
        </p:nvGrpSpPr>
        <p:grpSpPr>
          <a:xfrm>
            <a:off x="7399100" y="1680654"/>
            <a:ext cx="2057401" cy="1585049"/>
            <a:chOff x="5341699" y="1224155"/>
            <a:chExt cx="2057401" cy="1585049"/>
          </a:xfrm>
        </p:grpSpPr>
        <p:sp>
          <p:nvSpPr>
            <p:cNvPr id="20" name="Arrow: Right 19">
              <a:extLst>
                <a:ext uri="{FF2B5EF4-FFF2-40B4-BE49-F238E27FC236}">
                  <a16:creationId xmlns:a16="http://schemas.microsoft.com/office/drawing/2014/main" id="{7A9609CA-9B6B-0011-281A-667A72A287DF}"/>
                </a:ext>
              </a:extLst>
            </p:cNvPr>
            <p:cNvSpPr/>
            <p:nvPr/>
          </p:nvSpPr>
          <p:spPr>
            <a:xfrm rot="5400000">
              <a:off x="6012584" y="1440797"/>
              <a:ext cx="835315"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TextBox 20">
              <a:extLst>
                <a:ext uri="{FF2B5EF4-FFF2-40B4-BE49-F238E27FC236}">
                  <a16:creationId xmlns:a16="http://schemas.microsoft.com/office/drawing/2014/main" id="{28661EED-C1E1-9F5B-F9F9-60C88FB1755E}"/>
                </a:ext>
              </a:extLst>
            </p:cNvPr>
            <p:cNvSpPr txBox="1"/>
            <p:nvPr/>
          </p:nvSpPr>
          <p:spPr>
            <a:xfrm>
              <a:off x="5341699" y="2101318"/>
              <a:ext cx="2057401" cy="707886"/>
            </a:xfrm>
            <a:prstGeom prst="rect">
              <a:avLst/>
            </a:prstGeom>
            <a:noFill/>
          </p:spPr>
          <p:txBody>
            <a:bodyPr wrap="square">
              <a:spAutoFit/>
            </a:bodyPr>
            <a:lstStyle/>
            <a:p>
              <a:pPr algn="ctr"/>
              <a:r>
                <a:rPr lang="en-GB" sz="2000" dirty="0">
                  <a:solidFill>
                    <a:srgbClr val="FFFF00"/>
                  </a:solidFill>
                </a:rPr>
                <a:t>Those who wrong us</a:t>
              </a:r>
              <a:endParaRPr lang="en-MY" sz="2000" dirty="0">
                <a:solidFill>
                  <a:srgbClr val="FFFF00"/>
                </a:solidFill>
              </a:endParaRPr>
            </a:p>
          </p:txBody>
        </p:sp>
      </p:grpSp>
      <p:grpSp>
        <p:nvGrpSpPr>
          <p:cNvPr id="28" name="Group 27">
            <a:extLst>
              <a:ext uri="{FF2B5EF4-FFF2-40B4-BE49-F238E27FC236}">
                <a16:creationId xmlns:a16="http://schemas.microsoft.com/office/drawing/2014/main" id="{1B5D46F2-6194-02B0-C9CC-676F551C78ED}"/>
              </a:ext>
            </a:extLst>
          </p:cNvPr>
          <p:cNvGrpSpPr/>
          <p:nvPr/>
        </p:nvGrpSpPr>
        <p:grpSpPr>
          <a:xfrm>
            <a:off x="1344776" y="1739132"/>
            <a:ext cx="2057401" cy="2244407"/>
            <a:chOff x="2432833" y="1640370"/>
            <a:chExt cx="2057401" cy="1057199"/>
          </a:xfrm>
        </p:grpSpPr>
        <p:sp>
          <p:nvSpPr>
            <p:cNvPr id="26" name="TextBox 25">
              <a:extLst>
                <a:ext uri="{FF2B5EF4-FFF2-40B4-BE49-F238E27FC236}">
                  <a16:creationId xmlns:a16="http://schemas.microsoft.com/office/drawing/2014/main" id="{A7F963C9-06E9-A8F7-C5CE-77BA1D764FC4}"/>
                </a:ext>
              </a:extLst>
            </p:cNvPr>
            <p:cNvSpPr txBox="1"/>
            <p:nvPr/>
          </p:nvSpPr>
          <p:spPr>
            <a:xfrm>
              <a:off x="2432833" y="2509102"/>
              <a:ext cx="2057401" cy="188467"/>
            </a:xfrm>
            <a:prstGeom prst="rect">
              <a:avLst/>
            </a:prstGeom>
            <a:noFill/>
          </p:spPr>
          <p:txBody>
            <a:bodyPr wrap="square">
              <a:spAutoFit/>
            </a:bodyPr>
            <a:lstStyle/>
            <a:p>
              <a:pPr algn="ctr"/>
              <a:r>
                <a:rPr lang="en-GB" sz="2000" dirty="0">
                  <a:solidFill>
                    <a:srgbClr val="FFFF00"/>
                  </a:solidFill>
                </a:rPr>
                <a:t>All have sinned</a:t>
              </a:r>
              <a:endParaRPr lang="en-MY" sz="2000" dirty="0">
                <a:solidFill>
                  <a:srgbClr val="FFFF00"/>
                </a:solidFill>
              </a:endParaRPr>
            </a:p>
          </p:txBody>
        </p:sp>
        <p:sp>
          <p:nvSpPr>
            <p:cNvPr id="27" name="Arrow: Right 26">
              <a:extLst>
                <a:ext uri="{FF2B5EF4-FFF2-40B4-BE49-F238E27FC236}">
                  <a16:creationId xmlns:a16="http://schemas.microsoft.com/office/drawing/2014/main" id="{5C8A8600-D564-05B0-C395-8B538D0EB58F}"/>
                </a:ext>
              </a:extLst>
            </p:cNvPr>
            <p:cNvSpPr/>
            <p:nvPr/>
          </p:nvSpPr>
          <p:spPr>
            <a:xfrm rot="4780772">
              <a:off x="2901624" y="1881455"/>
              <a:ext cx="884201"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4" name="Group 3">
            <a:extLst>
              <a:ext uri="{FF2B5EF4-FFF2-40B4-BE49-F238E27FC236}">
                <a16:creationId xmlns:a16="http://schemas.microsoft.com/office/drawing/2014/main" id="{6FF0C56C-3F11-040F-CC9F-497720576830}"/>
              </a:ext>
            </a:extLst>
          </p:cNvPr>
          <p:cNvGrpSpPr/>
          <p:nvPr/>
        </p:nvGrpSpPr>
        <p:grpSpPr>
          <a:xfrm>
            <a:off x="4337778" y="1831715"/>
            <a:ext cx="2057401" cy="3305841"/>
            <a:chOff x="636418" y="1685162"/>
            <a:chExt cx="2057401" cy="3305841"/>
          </a:xfrm>
        </p:grpSpPr>
        <p:sp>
          <p:nvSpPr>
            <p:cNvPr id="5" name="TextBox 4">
              <a:extLst>
                <a:ext uri="{FF2B5EF4-FFF2-40B4-BE49-F238E27FC236}">
                  <a16:creationId xmlns:a16="http://schemas.microsoft.com/office/drawing/2014/main" id="{0951E580-E878-3CD4-1E64-6665A0D7AA57}"/>
                </a:ext>
              </a:extLst>
            </p:cNvPr>
            <p:cNvSpPr txBox="1"/>
            <p:nvPr/>
          </p:nvSpPr>
          <p:spPr>
            <a:xfrm>
              <a:off x="636418" y="4283117"/>
              <a:ext cx="2057401" cy="707886"/>
            </a:xfrm>
            <a:prstGeom prst="rect">
              <a:avLst/>
            </a:prstGeom>
            <a:noFill/>
          </p:spPr>
          <p:txBody>
            <a:bodyPr wrap="square">
              <a:spAutoFit/>
            </a:bodyPr>
            <a:lstStyle/>
            <a:p>
              <a:pPr algn="ctr"/>
              <a:r>
                <a:rPr lang="en-GB" sz="2000" dirty="0">
                  <a:solidFill>
                    <a:srgbClr val="FFFF00"/>
                  </a:solidFill>
                </a:rPr>
                <a:t>Extend grace to others</a:t>
              </a:r>
            </a:p>
          </p:txBody>
        </p:sp>
        <p:sp>
          <p:nvSpPr>
            <p:cNvPr id="6" name="Arrow: Right 5">
              <a:extLst>
                <a:ext uri="{FF2B5EF4-FFF2-40B4-BE49-F238E27FC236}">
                  <a16:creationId xmlns:a16="http://schemas.microsoft.com/office/drawing/2014/main" id="{AFD9AE0C-061B-202D-3ED6-EB91417A9D03}"/>
                </a:ext>
              </a:extLst>
            </p:cNvPr>
            <p:cNvSpPr/>
            <p:nvPr/>
          </p:nvSpPr>
          <p:spPr>
            <a:xfrm rot="5400000">
              <a:off x="341939" y="2783124"/>
              <a:ext cx="2597955"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pic>
        <p:nvPicPr>
          <p:cNvPr id="7" name="Picture 2" descr="PDRM Traffic Offence Summons Rates - BikesRepublic.com">
            <a:extLst>
              <a:ext uri="{FF2B5EF4-FFF2-40B4-BE49-F238E27FC236}">
                <a16:creationId xmlns:a16="http://schemas.microsoft.com/office/drawing/2014/main" id="{433314CB-43F2-4C97-B510-4ED4D09F94E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09610" y="2098312"/>
            <a:ext cx="4241800" cy="393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he science of forgiveness: “When you don't forgive you release all the  chemicals of the stress response” | Salon.com">
            <a:extLst>
              <a:ext uri="{FF2B5EF4-FFF2-40B4-BE49-F238E27FC236}">
                <a16:creationId xmlns:a16="http://schemas.microsoft.com/office/drawing/2014/main" id="{AFC07E47-3144-7CF9-C35A-A73303E7A8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4391" y="2588533"/>
            <a:ext cx="4533278" cy="30111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diagram of a cross between two circles&#10;&#10;Description automatically generated">
            <a:extLst>
              <a:ext uri="{FF2B5EF4-FFF2-40B4-BE49-F238E27FC236}">
                <a16:creationId xmlns:a16="http://schemas.microsoft.com/office/drawing/2014/main" id="{12A5A244-6CF3-D107-D63C-EE0087EF6632}"/>
              </a:ext>
            </a:extLst>
          </p:cNvPr>
          <p:cNvPicPr>
            <a:picLocks noChangeAspect="1"/>
          </p:cNvPicPr>
          <p:nvPr/>
        </p:nvPicPr>
        <p:blipFill>
          <a:blip r:embed="rId5"/>
          <a:stretch>
            <a:fillRect/>
          </a:stretch>
        </p:blipFill>
        <p:spPr>
          <a:xfrm>
            <a:off x="-1" y="-57054"/>
            <a:ext cx="9144000" cy="6858000"/>
          </a:xfrm>
          <a:prstGeom prst="rect">
            <a:avLst/>
          </a:prstGeom>
        </p:spPr>
      </p:pic>
    </p:spTree>
    <p:extLst>
      <p:ext uri="{BB962C8B-B14F-4D97-AF65-F5344CB8AC3E}">
        <p14:creationId xmlns:p14="http://schemas.microsoft.com/office/powerpoint/2010/main" val="74122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6D7E5B34-5F2F-B591-3C2B-D2460DEAF8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2000" y="3357562"/>
            <a:ext cx="4572000" cy="3500438"/>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No photo description available.">
            <a:extLst>
              <a:ext uri="{FF2B5EF4-FFF2-40B4-BE49-F238E27FC236}">
                <a16:creationId xmlns:a16="http://schemas.microsoft.com/office/drawing/2014/main" id="{9520ACDD-3861-3708-EB18-C3DE3AE7A5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397977"/>
            <a:ext cx="4572000" cy="3428999"/>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Family members with three generations Royalty Free Vector">
            <a:extLst>
              <a:ext uri="{FF2B5EF4-FFF2-40B4-BE49-F238E27FC236}">
                <a16:creationId xmlns:a16="http://schemas.microsoft.com/office/drawing/2014/main" id="{3F84A996-4397-3DA6-5A93-15214AA199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Free Photo | Casually dressed young asian colleagues brainstorming together  in office">
            <a:extLst>
              <a:ext uri="{FF2B5EF4-FFF2-40B4-BE49-F238E27FC236}">
                <a16:creationId xmlns:a16="http://schemas.microsoft.com/office/drawing/2014/main" id="{FAFE9958-1CD0-272D-7305-B1B4B512CD0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72001" y="-1"/>
            <a:ext cx="4571999" cy="339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3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fade">
                                      <p:cBhvr>
                                        <p:cTn id="7" dur="500"/>
                                        <p:tgtEl>
                                          <p:spTgt spid="297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fade">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fade">
                                      <p:cBhvr>
                                        <p:cTn id="1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9CB194-2FC3-8833-4D38-2E04BF99A9E4}"/>
              </a:ext>
            </a:extLst>
          </p:cNvPr>
          <p:cNvSpPr txBox="1"/>
          <p:nvPr/>
        </p:nvSpPr>
        <p:spPr>
          <a:xfrm>
            <a:off x="369868" y="1166842"/>
            <a:ext cx="8240732" cy="5016758"/>
          </a:xfrm>
          <a:prstGeom prst="rect">
            <a:avLst/>
          </a:prstGeom>
          <a:noFill/>
        </p:spPr>
        <p:txBody>
          <a:bodyPr wrap="square">
            <a:spAutoFit/>
          </a:bodyPr>
          <a:lstStyle/>
          <a:p>
            <a:r>
              <a:rPr lang="en-GB" sz="2400" dirty="0"/>
              <a:t>“Our Father in heaven,</a:t>
            </a:r>
          </a:p>
          <a:p>
            <a:br>
              <a:rPr lang="en-GB" sz="3200" dirty="0"/>
            </a:br>
            <a:r>
              <a:rPr lang="en-GB" sz="3200" dirty="0"/>
              <a:t>		</a:t>
            </a:r>
            <a:r>
              <a:rPr lang="en-GB" sz="2400" dirty="0"/>
              <a:t>hallowed be your name,</a:t>
            </a:r>
            <a:br>
              <a:rPr lang="en-GB" sz="3200" dirty="0"/>
            </a:br>
            <a:r>
              <a:rPr lang="en-GB" sz="3200" dirty="0"/>
              <a:t>		</a:t>
            </a:r>
            <a:r>
              <a:rPr lang="en-GB" sz="2400" b="1" baseline="30000" dirty="0"/>
              <a:t>10 </a:t>
            </a:r>
            <a:r>
              <a:rPr lang="en-GB" sz="2400" dirty="0"/>
              <a:t>your kingdom come,</a:t>
            </a:r>
            <a:br>
              <a:rPr lang="en-GB" sz="3200" dirty="0"/>
            </a:br>
            <a:r>
              <a:rPr lang="en-GB" sz="3200" dirty="0"/>
              <a:t>		</a:t>
            </a:r>
            <a:r>
              <a:rPr lang="en-GB" sz="2400" dirty="0"/>
              <a:t>your will be done,</a:t>
            </a:r>
            <a:r>
              <a:rPr lang="en-GB" sz="3200" dirty="0"/>
              <a:t> </a:t>
            </a:r>
            <a:r>
              <a:rPr lang="en-GB" sz="2400" dirty="0"/>
              <a:t>on earth as it is in heaven.</a:t>
            </a:r>
            <a:br>
              <a:rPr lang="en-GB" sz="3200" dirty="0"/>
            </a:br>
            <a:endParaRPr lang="en-GB" sz="3200" dirty="0"/>
          </a:p>
          <a:p>
            <a:r>
              <a:rPr lang="en-GB" sz="3200" b="1" baseline="30000" dirty="0"/>
              <a:t>		</a:t>
            </a:r>
            <a:r>
              <a:rPr lang="en-GB" sz="2400" b="1" baseline="30000" dirty="0"/>
              <a:t>11 </a:t>
            </a:r>
            <a:r>
              <a:rPr lang="en-GB" sz="2400" dirty="0"/>
              <a:t>Give us today our daily bread.</a:t>
            </a:r>
            <a:br>
              <a:rPr lang="en-GB" sz="3200" dirty="0"/>
            </a:br>
            <a:r>
              <a:rPr lang="en-GB" sz="3200" dirty="0"/>
              <a:t>		</a:t>
            </a:r>
            <a:r>
              <a:rPr lang="en-GB" sz="2400" b="1" baseline="30000" dirty="0"/>
              <a:t>12 </a:t>
            </a:r>
            <a:r>
              <a:rPr lang="en-GB" sz="2400" dirty="0"/>
              <a:t>And forgive us our debts,</a:t>
            </a:r>
            <a:r>
              <a:rPr lang="en-GB" sz="3200" dirty="0"/>
              <a:t> </a:t>
            </a:r>
            <a:r>
              <a:rPr lang="en-GB" sz="2400" dirty="0"/>
              <a:t>as we also have 				forgiven our 	debtors.</a:t>
            </a:r>
            <a:br>
              <a:rPr lang="en-GB" sz="3200" dirty="0"/>
            </a:br>
            <a:r>
              <a:rPr lang="en-GB" sz="3200" dirty="0"/>
              <a:t>		</a:t>
            </a:r>
            <a:r>
              <a:rPr lang="en-GB" sz="2400" b="1" baseline="30000" dirty="0"/>
              <a:t>13 </a:t>
            </a:r>
            <a:r>
              <a:rPr lang="en-GB" sz="2400" dirty="0"/>
              <a:t>And lead us not into temptation,</a:t>
            </a:r>
            <a:r>
              <a:rPr lang="en-GB" sz="2400" baseline="30000" dirty="0"/>
              <a:t> </a:t>
            </a:r>
            <a:r>
              <a:rPr lang="en-GB" sz="2400" dirty="0"/>
              <a:t>but deliver us 			from the evil one.’</a:t>
            </a:r>
            <a:endParaRPr lang="en-MY" sz="2800" dirty="0"/>
          </a:p>
        </p:txBody>
      </p:sp>
      <p:sp>
        <p:nvSpPr>
          <p:cNvPr id="3" name="TextBox 2">
            <a:extLst>
              <a:ext uri="{FF2B5EF4-FFF2-40B4-BE49-F238E27FC236}">
                <a16:creationId xmlns:a16="http://schemas.microsoft.com/office/drawing/2014/main" id="{E57A1D18-62E7-08AD-6F4F-3E35E1667F01}"/>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Lord’s Prayer </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(Matt 6:9-13)</a:t>
            </a:r>
            <a:endPar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FD504394-BEEA-EE82-9552-2DA598CC52AE}"/>
              </a:ext>
            </a:extLst>
          </p:cNvPr>
          <p:cNvSpPr txBox="1"/>
          <p:nvPr/>
        </p:nvSpPr>
        <p:spPr>
          <a:xfrm>
            <a:off x="101600" y="2470267"/>
            <a:ext cx="1331932" cy="830997"/>
          </a:xfrm>
          <a:prstGeom prst="rect">
            <a:avLst/>
          </a:prstGeom>
          <a:noFill/>
        </p:spPr>
        <p:txBody>
          <a:bodyPr wrap="square" rtlCol="0">
            <a:spAutoFit/>
          </a:bodyPr>
          <a:lstStyle/>
          <a:p>
            <a:r>
              <a:rPr lang="en-MY" sz="2400" dirty="0">
                <a:solidFill>
                  <a:srgbClr val="FFFF00"/>
                </a:solidFill>
              </a:rPr>
              <a:t>Petition</a:t>
            </a:r>
          </a:p>
          <a:p>
            <a:r>
              <a:rPr lang="en-MY" sz="2400" dirty="0">
                <a:solidFill>
                  <a:srgbClr val="FFFF00"/>
                </a:solidFill>
              </a:rPr>
              <a:t>(God)</a:t>
            </a:r>
          </a:p>
        </p:txBody>
      </p:sp>
      <p:sp>
        <p:nvSpPr>
          <p:cNvPr id="5" name="TextBox 4">
            <a:extLst>
              <a:ext uri="{FF2B5EF4-FFF2-40B4-BE49-F238E27FC236}">
                <a16:creationId xmlns:a16="http://schemas.microsoft.com/office/drawing/2014/main" id="{77959940-11DA-61AD-1E37-EB01050A72F3}"/>
              </a:ext>
            </a:extLst>
          </p:cNvPr>
          <p:cNvSpPr txBox="1"/>
          <p:nvPr/>
        </p:nvSpPr>
        <p:spPr>
          <a:xfrm>
            <a:off x="101600" y="4556648"/>
            <a:ext cx="1331932" cy="830997"/>
          </a:xfrm>
          <a:prstGeom prst="rect">
            <a:avLst/>
          </a:prstGeom>
          <a:noFill/>
        </p:spPr>
        <p:txBody>
          <a:bodyPr wrap="square" rtlCol="0">
            <a:spAutoFit/>
          </a:bodyPr>
          <a:lstStyle/>
          <a:p>
            <a:r>
              <a:rPr lang="en-MY" sz="2400" dirty="0">
                <a:solidFill>
                  <a:srgbClr val="FFFF00"/>
                </a:solidFill>
              </a:rPr>
              <a:t>Petition</a:t>
            </a:r>
          </a:p>
          <a:p>
            <a:r>
              <a:rPr lang="en-MY" sz="2400" dirty="0">
                <a:solidFill>
                  <a:srgbClr val="FFFF00"/>
                </a:solidFill>
              </a:rPr>
              <a:t>(Us)</a:t>
            </a:r>
          </a:p>
        </p:txBody>
      </p:sp>
      <p:grpSp>
        <p:nvGrpSpPr>
          <p:cNvPr id="11" name="Group 10">
            <a:extLst>
              <a:ext uri="{FF2B5EF4-FFF2-40B4-BE49-F238E27FC236}">
                <a16:creationId xmlns:a16="http://schemas.microsoft.com/office/drawing/2014/main" id="{EC86FA6F-D411-9F52-3AE9-C844450C49D5}"/>
              </a:ext>
            </a:extLst>
          </p:cNvPr>
          <p:cNvGrpSpPr/>
          <p:nvPr/>
        </p:nvGrpSpPr>
        <p:grpSpPr>
          <a:xfrm>
            <a:off x="152400" y="721148"/>
            <a:ext cx="3911600" cy="1054100"/>
            <a:chOff x="152400" y="721148"/>
            <a:chExt cx="3911600" cy="1054100"/>
          </a:xfrm>
        </p:grpSpPr>
        <p:sp>
          <p:nvSpPr>
            <p:cNvPr id="6" name="TextBox 5">
              <a:extLst>
                <a:ext uri="{FF2B5EF4-FFF2-40B4-BE49-F238E27FC236}">
                  <a16:creationId xmlns:a16="http://schemas.microsoft.com/office/drawing/2014/main" id="{F0689335-CDAA-520A-4CE9-F37C38493317}"/>
                </a:ext>
              </a:extLst>
            </p:cNvPr>
            <p:cNvSpPr txBox="1"/>
            <p:nvPr/>
          </p:nvSpPr>
          <p:spPr>
            <a:xfrm>
              <a:off x="152400" y="833281"/>
              <a:ext cx="3911600" cy="461665"/>
            </a:xfrm>
            <a:prstGeom prst="rect">
              <a:avLst/>
            </a:prstGeom>
            <a:noFill/>
          </p:spPr>
          <p:txBody>
            <a:bodyPr wrap="square" rtlCol="0">
              <a:spAutoFit/>
            </a:bodyPr>
            <a:lstStyle/>
            <a:p>
              <a:r>
                <a:rPr lang="en-MY" sz="2400" dirty="0">
                  <a:solidFill>
                    <a:srgbClr val="FFFF00"/>
                  </a:solidFill>
                </a:rPr>
                <a:t>Our Foundation</a:t>
              </a:r>
            </a:p>
          </p:txBody>
        </p:sp>
        <p:sp>
          <p:nvSpPr>
            <p:cNvPr id="7" name="Rectangle 6">
              <a:extLst>
                <a:ext uri="{FF2B5EF4-FFF2-40B4-BE49-F238E27FC236}">
                  <a16:creationId xmlns:a16="http://schemas.microsoft.com/office/drawing/2014/main" id="{F0B42071-A1C1-E730-C52D-A74A7A5FC635}"/>
                </a:ext>
              </a:extLst>
            </p:cNvPr>
            <p:cNvSpPr/>
            <p:nvPr/>
          </p:nvSpPr>
          <p:spPr>
            <a:xfrm>
              <a:off x="152400" y="721148"/>
              <a:ext cx="3911600" cy="105410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9" name="Rectangle 8">
            <a:extLst>
              <a:ext uri="{FF2B5EF4-FFF2-40B4-BE49-F238E27FC236}">
                <a16:creationId xmlns:a16="http://schemas.microsoft.com/office/drawing/2014/main" id="{4B01969D-6A9F-ADE1-5E83-24AD95DFE2CF}"/>
              </a:ext>
            </a:extLst>
          </p:cNvPr>
          <p:cNvSpPr/>
          <p:nvPr/>
        </p:nvSpPr>
        <p:spPr>
          <a:xfrm>
            <a:off x="101599" y="2023279"/>
            <a:ext cx="8018461" cy="1737413"/>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7CE0EEF8-76C1-435D-BD9F-3BEFA0819B53}"/>
              </a:ext>
            </a:extLst>
          </p:cNvPr>
          <p:cNvSpPr/>
          <p:nvPr/>
        </p:nvSpPr>
        <p:spPr>
          <a:xfrm>
            <a:off x="101600" y="3953745"/>
            <a:ext cx="8018461" cy="2229855"/>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0788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458AE-79DD-EA10-F7C5-857B2F88485C}"/>
              </a:ext>
            </a:extLst>
          </p:cNvPr>
          <p:cNvSpPr txBox="1"/>
          <p:nvPr/>
        </p:nvSpPr>
        <p:spPr>
          <a:xfrm>
            <a:off x="811658" y="2391565"/>
            <a:ext cx="7520683" cy="1938992"/>
          </a:xfrm>
          <a:prstGeom prst="rect">
            <a:avLst/>
          </a:prstGeom>
          <a:noFill/>
        </p:spPr>
        <p:txBody>
          <a:bodyPr wrap="square" rtlCol="0">
            <a:spAutoFit/>
          </a:bodyPr>
          <a:lstStyle/>
          <a:p>
            <a:pPr marL="457200" indent="-457200">
              <a:buAutoNum type="arabicPeriod"/>
            </a:pPr>
            <a:r>
              <a:rPr lang="en-MY" sz="2400" dirty="0"/>
              <a:t>God’s provision</a:t>
            </a:r>
          </a:p>
          <a:p>
            <a:pPr marL="457200" indent="-457200">
              <a:buFontTx/>
              <a:buAutoNum type="arabicPeriod"/>
            </a:pPr>
            <a:r>
              <a:rPr lang="en-MY" sz="2400" dirty="0"/>
              <a:t>God’s pardon</a:t>
            </a:r>
          </a:p>
          <a:p>
            <a:pPr marL="457200" indent="-457200">
              <a:buFontTx/>
              <a:buAutoNum type="arabicPeriod"/>
            </a:pPr>
            <a:r>
              <a:rPr lang="en-MY" sz="2400" dirty="0"/>
              <a:t>God’s protection</a:t>
            </a:r>
          </a:p>
          <a:p>
            <a:pPr marL="457200" indent="-457200">
              <a:buAutoNum type="arabicPeriod"/>
            </a:pPr>
            <a:endParaRPr lang="en-MY" sz="2400" dirty="0"/>
          </a:p>
          <a:p>
            <a:endParaRPr lang="en-MY" sz="2400" dirty="0"/>
          </a:p>
        </p:txBody>
      </p:sp>
      <p:sp>
        <p:nvSpPr>
          <p:cNvPr id="4" name="Title 3">
            <a:extLst>
              <a:ext uri="{FF2B5EF4-FFF2-40B4-BE49-F238E27FC236}">
                <a16:creationId xmlns:a16="http://schemas.microsoft.com/office/drawing/2014/main" id="{582DC1F1-3194-7AC2-9302-8B598087DE9C}"/>
              </a:ext>
            </a:extLst>
          </p:cNvPr>
          <p:cNvSpPr txBox="1">
            <a:spLocks/>
          </p:cNvSpPr>
          <p:nvPr/>
        </p:nvSpPr>
        <p:spPr>
          <a:xfrm>
            <a:off x="0" y="612818"/>
            <a:ext cx="9144000" cy="4409770"/>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sz="3200" dirty="0">
                <a:latin typeface="Calibri" panose="020F0502020204030204" pitchFamily="34" charset="0"/>
                <a:cs typeface="Calibri" panose="020F0502020204030204" pitchFamily="34" charset="0"/>
              </a:rPr>
              <a:t>The lord’s prayer (part 3)</a:t>
            </a:r>
          </a:p>
          <a:p>
            <a:endParaRPr lang="en-GB" sz="20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Matthew 6:9-13</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6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9CB194-2FC3-8833-4D38-2E04BF99A9E4}"/>
              </a:ext>
            </a:extLst>
          </p:cNvPr>
          <p:cNvSpPr txBox="1"/>
          <p:nvPr/>
        </p:nvSpPr>
        <p:spPr>
          <a:xfrm>
            <a:off x="89452" y="1142045"/>
            <a:ext cx="9163878" cy="954107"/>
          </a:xfrm>
          <a:prstGeom prst="rect">
            <a:avLst/>
          </a:prstGeom>
          <a:noFill/>
        </p:spPr>
        <p:txBody>
          <a:bodyPr wrap="square">
            <a:spAutoFit/>
          </a:bodyPr>
          <a:lstStyle/>
          <a:p>
            <a:r>
              <a:rPr lang="en-GB" sz="2400" dirty="0"/>
              <a:t>And lead us not into temptation, but deliver us from the evil one.</a:t>
            </a:r>
            <a:r>
              <a:rPr lang="en-GB" sz="3200" dirty="0"/>
              <a:t>		</a:t>
            </a:r>
            <a:endParaRPr lang="en-MY" sz="2800" dirty="0"/>
          </a:p>
        </p:txBody>
      </p:sp>
      <p:sp>
        <p:nvSpPr>
          <p:cNvPr id="3" name="TextBox 2">
            <a:extLst>
              <a:ext uri="{FF2B5EF4-FFF2-40B4-BE49-F238E27FC236}">
                <a16:creationId xmlns:a16="http://schemas.microsoft.com/office/drawing/2014/main" id="{E57A1D18-62E7-08AD-6F4F-3E35E1667F01}"/>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Lord’s Prayer (Matt 6:9-13)</a:t>
            </a:r>
          </a:p>
        </p:txBody>
      </p:sp>
      <p:grpSp>
        <p:nvGrpSpPr>
          <p:cNvPr id="14" name="Group 13">
            <a:extLst>
              <a:ext uri="{FF2B5EF4-FFF2-40B4-BE49-F238E27FC236}">
                <a16:creationId xmlns:a16="http://schemas.microsoft.com/office/drawing/2014/main" id="{03CA3DFC-D5AF-DA51-D776-FDCE6E08AD89}"/>
              </a:ext>
            </a:extLst>
          </p:cNvPr>
          <p:cNvGrpSpPr/>
          <p:nvPr/>
        </p:nvGrpSpPr>
        <p:grpSpPr>
          <a:xfrm>
            <a:off x="192571" y="1663528"/>
            <a:ext cx="2057401" cy="1631770"/>
            <a:chOff x="508812" y="1633636"/>
            <a:chExt cx="2057401" cy="1631770"/>
          </a:xfrm>
        </p:grpSpPr>
        <p:sp>
          <p:nvSpPr>
            <p:cNvPr id="12" name="TextBox 11">
              <a:extLst>
                <a:ext uri="{FF2B5EF4-FFF2-40B4-BE49-F238E27FC236}">
                  <a16:creationId xmlns:a16="http://schemas.microsoft.com/office/drawing/2014/main" id="{AF9F4537-5F58-F64D-B130-28696C786767}"/>
                </a:ext>
              </a:extLst>
            </p:cNvPr>
            <p:cNvSpPr txBox="1"/>
            <p:nvPr/>
          </p:nvSpPr>
          <p:spPr>
            <a:xfrm>
              <a:off x="508812" y="2557520"/>
              <a:ext cx="2057401" cy="707886"/>
            </a:xfrm>
            <a:prstGeom prst="rect">
              <a:avLst/>
            </a:prstGeom>
            <a:noFill/>
          </p:spPr>
          <p:txBody>
            <a:bodyPr wrap="square">
              <a:spAutoFit/>
            </a:bodyPr>
            <a:lstStyle/>
            <a:p>
              <a:pPr algn="ctr"/>
              <a:r>
                <a:rPr lang="en-GB" sz="2000" dirty="0">
                  <a:solidFill>
                    <a:srgbClr val="FFFF00"/>
                  </a:solidFill>
                </a:rPr>
                <a:t>Negative request</a:t>
              </a:r>
            </a:p>
          </p:txBody>
        </p:sp>
        <p:sp>
          <p:nvSpPr>
            <p:cNvPr id="13" name="Arrow: Right 12">
              <a:extLst>
                <a:ext uri="{FF2B5EF4-FFF2-40B4-BE49-F238E27FC236}">
                  <a16:creationId xmlns:a16="http://schemas.microsoft.com/office/drawing/2014/main" id="{E026EE3D-E7AA-802B-4D4B-98D9146C88E0}"/>
                </a:ext>
              </a:extLst>
            </p:cNvPr>
            <p:cNvSpPr/>
            <p:nvPr/>
          </p:nvSpPr>
          <p:spPr>
            <a:xfrm rot="6624264">
              <a:off x="1354677" y="1866311"/>
              <a:ext cx="867381"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24" name="Group 23">
            <a:extLst>
              <a:ext uri="{FF2B5EF4-FFF2-40B4-BE49-F238E27FC236}">
                <a16:creationId xmlns:a16="http://schemas.microsoft.com/office/drawing/2014/main" id="{D042872D-B346-FBE9-2DF1-9A9D0CCE1CD9}"/>
              </a:ext>
            </a:extLst>
          </p:cNvPr>
          <p:cNvGrpSpPr/>
          <p:nvPr/>
        </p:nvGrpSpPr>
        <p:grpSpPr>
          <a:xfrm>
            <a:off x="2682118" y="1671464"/>
            <a:ext cx="2057401" cy="2046176"/>
            <a:chOff x="1882200" y="1369306"/>
            <a:chExt cx="2057401" cy="2046176"/>
          </a:xfrm>
        </p:grpSpPr>
        <p:sp>
          <p:nvSpPr>
            <p:cNvPr id="16" name="TextBox 15">
              <a:extLst>
                <a:ext uri="{FF2B5EF4-FFF2-40B4-BE49-F238E27FC236}">
                  <a16:creationId xmlns:a16="http://schemas.microsoft.com/office/drawing/2014/main" id="{ED4CD35D-9754-2E35-34E9-1FB6A74EB2BF}"/>
                </a:ext>
              </a:extLst>
            </p:cNvPr>
            <p:cNvSpPr txBox="1"/>
            <p:nvPr/>
          </p:nvSpPr>
          <p:spPr>
            <a:xfrm>
              <a:off x="1882200" y="2707596"/>
              <a:ext cx="2057401" cy="707886"/>
            </a:xfrm>
            <a:prstGeom prst="rect">
              <a:avLst/>
            </a:prstGeom>
            <a:noFill/>
          </p:spPr>
          <p:txBody>
            <a:bodyPr wrap="square">
              <a:spAutoFit/>
            </a:bodyPr>
            <a:lstStyle/>
            <a:p>
              <a:pPr algn="ctr"/>
              <a:r>
                <a:rPr lang="en-GB" sz="2000" dirty="0">
                  <a:solidFill>
                    <a:srgbClr val="FFFF00"/>
                  </a:solidFill>
                </a:rPr>
                <a:t>Recognize we are weak</a:t>
              </a:r>
              <a:endParaRPr lang="en-MY" sz="2000" dirty="0">
                <a:solidFill>
                  <a:srgbClr val="FFFF00"/>
                </a:solidFill>
              </a:endParaRPr>
            </a:p>
          </p:txBody>
        </p:sp>
        <p:sp>
          <p:nvSpPr>
            <p:cNvPr id="17" name="Arrow: Right 16">
              <a:extLst>
                <a:ext uri="{FF2B5EF4-FFF2-40B4-BE49-F238E27FC236}">
                  <a16:creationId xmlns:a16="http://schemas.microsoft.com/office/drawing/2014/main" id="{CC66C676-98E2-9B75-80E7-B27C57BB5F52}"/>
                </a:ext>
              </a:extLst>
            </p:cNvPr>
            <p:cNvSpPr/>
            <p:nvPr/>
          </p:nvSpPr>
          <p:spPr>
            <a:xfrm rot="5400000">
              <a:off x="2269077" y="1810113"/>
              <a:ext cx="1283646"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22" name="Group 21">
            <a:extLst>
              <a:ext uri="{FF2B5EF4-FFF2-40B4-BE49-F238E27FC236}">
                <a16:creationId xmlns:a16="http://schemas.microsoft.com/office/drawing/2014/main" id="{B3EF47EB-3D66-5E70-F7D7-EE7D2EAD60C0}"/>
              </a:ext>
            </a:extLst>
          </p:cNvPr>
          <p:cNvGrpSpPr/>
          <p:nvPr/>
        </p:nvGrpSpPr>
        <p:grpSpPr>
          <a:xfrm>
            <a:off x="7133407" y="1680654"/>
            <a:ext cx="2057401" cy="1585049"/>
            <a:chOff x="5341699" y="1224155"/>
            <a:chExt cx="2057401" cy="1585049"/>
          </a:xfrm>
        </p:grpSpPr>
        <p:sp>
          <p:nvSpPr>
            <p:cNvPr id="20" name="Arrow: Right 19">
              <a:extLst>
                <a:ext uri="{FF2B5EF4-FFF2-40B4-BE49-F238E27FC236}">
                  <a16:creationId xmlns:a16="http://schemas.microsoft.com/office/drawing/2014/main" id="{7A9609CA-9B6B-0011-281A-667A72A287DF}"/>
                </a:ext>
              </a:extLst>
            </p:cNvPr>
            <p:cNvSpPr/>
            <p:nvPr/>
          </p:nvSpPr>
          <p:spPr>
            <a:xfrm rot="5400000">
              <a:off x="6012584" y="1440797"/>
              <a:ext cx="835315"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TextBox 20">
              <a:extLst>
                <a:ext uri="{FF2B5EF4-FFF2-40B4-BE49-F238E27FC236}">
                  <a16:creationId xmlns:a16="http://schemas.microsoft.com/office/drawing/2014/main" id="{28661EED-C1E1-9F5B-F9F9-60C88FB1755E}"/>
                </a:ext>
              </a:extLst>
            </p:cNvPr>
            <p:cNvSpPr txBox="1"/>
            <p:nvPr/>
          </p:nvSpPr>
          <p:spPr>
            <a:xfrm>
              <a:off x="5341699" y="2101318"/>
              <a:ext cx="2057401" cy="707886"/>
            </a:xfrm>
            <a:prstGeom prst="rect">
              <a:avLst/>
            </a:prstGeom>
            <a:noFill/>
          </p:spPr>
          <p:txBody>
            <a:bodyPr wrap="square">
              <a:spAutoFit/>
            </a:bodyPr>
            <a:lstStyle/>
            <a:p>
              <a:pPr algn="ctr"/>
              <a:r>
                <a:rPr lang="en-GB" sz="2000" dirty="0">
                  <a:solidFill>
                    <a:srgbClr val="FFFF00"/>
                  </a:solidFill>
                </a:rPr>
                <a:t>We are in constant attack</a:t>
              </a:r>
              <a:endParaRPr lang="en-MY" sz="2000" dirty="0">
                <a:solidFill>
                  <a:srgbClr val="FFFF00"/>
                </a:solidFill>
              </a:endParaRPr>
            </a:p>
          </p:txBody>
        </p:sp>
      </p:grpSp>
      <p:grpSp>
        <p:nvGrpSpPr>
          <p:cNvPr id="4" name="Group 3">
            <a:extLst>
              <a:ext uri="{FF2B5EF4-FFF2-40B4-BE49-F238E27FC236}">
                <a16:creationId xmlns:a16="http://schemas.microsoft.com/office/drawing/2014/main" id="{6FF0C56C-3F11-040F-CC9F-497720576830}"/>
              </a:ext>
            </a:extLst>
          </p:cNvPr>
          <p:cNvGrpSpPr/>
          <p:nvPr/>
        </p:nvGrpSpPr>
        <p:grpSpPr>
          <a:xfrm>
            <a:off x="5033306" y="1672085"/>
            <a:ext cx="2057401" cy="2338769"/>
            <a:chOff x="636418" y="1685162"/>
            <a:chExt cx="2057401" cy="3725599"/>
          </a:xfrm>
        </p:grpSpPr>
        <p:sp>
          <p:nvSpPr>
            <p:cNvPr id="5" name="TextBox 4">
              <a:extLst>
                <a:ext uri="{FF2B5EF4-FFF2-40B4-BE49-F238E27FC236}">
                  <a16:creationId xmlns:a16="http://schemas.microsoft.com/office/drawing/2014/main" id="{0951E580-E878-3CD4-1E64-6665A0D7AA57}"/>
                </a:ext>
              </a:extLst>
            </p:cNvPr>
            <p:cNvSpPr txBox="1"/>
            <p:nvPr/>
          </p:nvSpPr>
          <p:spPr>
            <a:xfrm>
              <a:off x="636418" y="4283117"/>
              <a:ext cx="2057401" cy="1127644"/>
            </a:xfrm>
            <a:prstGeom prst="rect">
              <a:avLst/>
            </a:prstGeom>
            <a:noFill/>
          </p:spPr>
          <p:txBody>
            <a:bodyPr wrap="square">
              <a:spAutoFit/>
            </a:bodyPr>
            <a:lstStyle/>
            <a:p>
              <a:pPr algn="ctr"/>
              <a:r>
                <a:rPr lang="en-GB" sz="2000" dirty="0">
                  <a:solidFill>
                    <a:srgbClr val="FFFF00"/>
                  </a:solidFill>
                </a:rPr>
                <a:t>God’s mercy and protection</a:t>
              </a:r>
            </a:p>
          </p:txBody>
        </p:sp>
        <p:sp>
          <p:nvSpPr>
            <p:cNvPr id="6" name="Arrow: Right 5">
              <a:extLst>
                <a:ext uri="{FF2B5EF4-FFF2-40B4-BE49-F238E27FC236}">
                  <a16:creationId xmlns:a16="http://schemas.microsoft.com/office/drawing/2014/main" id="{AFD9AE0C-061B-202D-3ED6-EB91417A9D03}"/>
                </a:ext>
              </a:extLst>
            </p:cNvPr>
            <p:cNvSpPr/>
            <p:nvPr/>
          </p:nvSpPr>
          <p:spPr>
            <a:xfrm rot="5400000">
              <a:off x="341939" y="2783124"/>
              <a:ext cx="2597955" cy="402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1" name="TextBox 10">
            <a:extLst>
              <a:ext uri="{FF2B5EF4-FFF2-40B4-BE49-F238E27FC236}">
                <a16:creationId xmlns:a16="http://schemas.microsoft.com/office/drawing/2014/main" id="{455C3C2B-17FD-5300-AC91-85C550FD273E}"/>
              </a:ext>
            </a:extLst>
          </p:cNvPr>
          <p:cNvSpPr txBox="1"/>
          <p:nvPr/>
        </p:nvSpPr>
        <p:spPr>
          <a:xfrm>
            <a:off x="384766" y="4295020"/>
            <a:ext cx="8102876" cy="2308324"/>
          </a:xfrm>
          <a:prstGeom prst="rect">
            <a:avLst/>
          </a:prstGeom>
          <a:solidFill>
            <a:schemeClr val="tx2">
              <a:lumMod val="10000"/>
            </a:schemeClr>
          </a:solidFill>
        </p:spPr>
        <p:txBody>
          <a:bodyPr wrap="square">
            <a:spAutoFit/>
          </a:bodyPr>
          <a:lstStyle/>
          <a:p>
            <a:r>
              <a:rPr lang="en-GB" sz="2400" b="1" i="0" baseline="30000" dirty="0">
                <a:effectLst/>
                <a:latin typeface="system-ui"/>
              </a:rPr>
              <a:t>James 1:13 </a:t>
            </a:r>
            <a:r>
              <a:rPr lang="en-GB" sz="2400" b="0" i="0" dirty="0">
                <a:effectLst/>
                <a:latin typeface="system-ui"/>
              </a:rPr>
              <a:t>When tempted, no one should say, “God is tempting me.” For God cannot be tempted by evil, nor does he tempt anyone; </a:t>
            </a:r>
            <a:r>
              <a:rPr lang="en-GB" sz="2400" b="1" i="0" baseline="30000" dirty="0">
                <a:effectLst/>
                <a:latin typeface="system-ui"/>
              </a:rPr>
              <a:t>14 </a:t>
            </a:r>
            <a:r>
              <a:rPr lang="en-GB" sz="2400" b="0" i="0" dirty="0">
                <a:effectLst/>
                <a:latin typeface="system-ui"/>
              </a:rPr>
              <a:t>but each person is tempted when they are dragged away by their own evil desire and enticed. </a:t>
            </a:r>
            <a:r>
              <a:rPr lang="en-GB" sz="2400" b="1" i="0" baseline="30000" dirty="0">
                <a:effectLst/>
                <a:latin typeface="system-ui"/>
              </a:rPr>
              <a:t>15 </a:t>
            </a:r>
            <a:r>
              <a:rPr lang="en-GB" sz="2400" b="0" i="0" dirty="0">
                <a:effectLst/>
                <a:latin typeface="system-ui"/>
              </a:rPr>
              <a:t>Then, after desire has conceived, it gives birth to sin; and sin, when it is full-grown, gives birth to death.</a:t>
            </a:r>
            <a:endParaRPr lang="en-MY" sz="2400" dirty="0"/>
          </a:p>
        </p:txBody>
      </p:sp>
    </p:spTree>
    <p:extLst>
      <p:ext uri="{BB962C8B-B14F-4D97-AF65-F5344CB8AC3E}">
        <p14:creationId xmlns:p14="http://schemas.microsoft.com/office/powerpoint/2010/main" val="29433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F714B5-F654-F6FC-9D7B-B8087485DDE8}"/>
              </a:ext>
            </a:extLst>
          </p:cNvPr>
          <p:cNvPicPr>
            <a:picLocks noChangeAspect="1"/>
          </p:cNvPicPr>
          <p:nvPr/>
        </p:nvPicPr>
        <p:blipFill>
          <a:blip r:embed="rId2"/>
          <a:stretch>
            <a:fillRect/>
          </a:stretch>
        </p:blipFill>
        <p:spPr>
          <a:xfrm>
            <a:off x="403183" y="703384"/>
            <a:ext cx="8468090" cy="2417503"/>
          </a:xfrm>
          <a:prstGeom prst="rect">
            <a:avLst/>
          </a:prstGeom>
        </p:spPr>
      </p:pic>
      <p:pic>
        <p:nvPicPr>
          <p:cNvPr id="8" name="Picture 7">
            <a:extLst>
              <a:ext uri="{FF2B5EF4-FFF2-40B4-BE49-F238E27FC236}">
                <a16:creationId xmlns:a16="http://schemas.microsoft.com/office/drawing/2014/main" id="{5F997A11-6554-5C9C-4746-91C36787C8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3182" y="3081131"/>
            <a:ext cx="8222310" cy="3719815"/>
          </a:xfrm>
          <a:prstGeom prst="rect">
            <a:avLst/>
          </a:prstGeom>
        </p:spPr>
      </p:pic>
      <p:sp>
        <p:nvSpPr>
          <p:cNvPr id="9" name="TextBox 8">
            <a:extLst>
              <a:ext uri="{FF2B5EF4-FFF2-40B4-BE49-F238E27FC236}">
                <a16:creationId xmlns:a16="http://schemas.microsoft.com/office/drawing/2014/main" id="{A90B3695-D7B5-8217-FA53-30B013BE5ACE}"/>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Temptation is everywhere</a:t>
            </a:r>
          </a:p>
        </p:txBody>
      </p:sp>
      <p:sp>
        <p:nvSpPr>
          <p:cNvPr id="10" name="Rectangle 9">
            <a:extLst>
              <a:ext uri="{FF2B5EF4-FFF2-40B4-BE49-F238E27FC236}">
                <a16:creationId xmlns:a16="http://schemas.microsoft.com/office/drawing/2014/main" id="{B4970E82-4A0B-D09A-381E-F02679739F3D}"/>
              </a:ext>
            </a:extLst>
          </p:cNvPr>
          <p:cNvSpPr/>
          <p:nvPr/>
        </p:nvSpPr>
        <p:spPr>
          <a:xfrm>
            <a:off x="650233" y="860027"/>
            <a:ext cx="2003515" cy="4718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Y"/>
          </a:p>
        </p:txBody>
      </p:sp>
      <p:sp>
        <p:nvSpPr>
          <p:cNvPr id="11" name="Rectangle 10">
            <a:extLst>
              <a:ext uri="{FF2B5EF4-FFF2-40B4-BE49-F238E27FC236}">
                <a16:creationId xmlns:a16="http://schemas.microsoft.com/office/drawing/2014/main" id="{2A82B2D7-F817-5B8B-CCD6-B9E401F666E8}"/>
              </a:ext>
            </a:extLst>
          </p:cNvPr>
          <p:cNvSpPr/>
          <p:nvPr/>
        </p:nvSpPr>
        <p:spPr>
          <a:xfrm>
            <a:off x="518509" y="3120887"/>
            <a:ext cx="1449440" cy="23590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Y"/>
          </a:p>
        </p:txBody>
      </p:sp>
      <p:sp>
        <p:nvSpPr>
          <p:cNvPr id="12" name="Rectangle 11">
            <a:extLst>
              <a:ext uri="{FF2B5EF4-FFF2-40B4-BE49-F238E27FC236}">
                <a16:creationId xmlns:a16="http://schemas.microsoft.com/office/drawing/2014/main" id="{410236DD-3614-C232-AA49-08E0742D1531}"/>
              </a:ext>
            </a:extLst>
          </p:cNvPr>
          <p:cNvSpPr/>
          <p:nvPr/>
        </p:nvSpPr>
        <p:spPr>
          <a:xfrm>
            <a:off x="518509" y="5616586"/>
            <a:ext cx="1449440" cy="23590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328361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ffet serving up diversity | The Star">
            <a:extLst>
              <a:ext uri="{FF2B5EF4-FFF2-40B4-BE49-F238E27FC236}">
                <a16:creationId xmlns:a16="http://schemas.microsoft.com/office/drawing/2014/main" id="{E1112EAE-E1CE-2714-F577-2CDD931690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2589"/>
            <a:ext cx="4573191" cy="304641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antherNation | 5 Binge Worthy Netflix Series to Watch Over Songkran Break">
            <a:extLst>
              <a:ext uri="{FF2B5EF4-FFF2-40B4-BE49-F238E27FC236}">
                <a16:creationId xmlns:a16="http://schemas.microsoft.com/office/drawing/2014/main" id="{B6D95B6E-7FC9-7290-454B-B26300AB8D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0808" y="376704"/>
            <a:ext cx="4573191" cy="3088809"/>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NSTAGRAM ENVY DAN TIPS SEDERHANA UNTUK MENGATASINYA">
            <a:extLst>
              <a:ext uri="{FF2B5EF4-FFF2-40B4-BE49-F238E27FC236}">
                <a16:creationId xmlns:a16="http://schemas.microsoft.com/office/drawing/2014/main" id="{60153FA0-933D-FFEF-E95F-89371C634F9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3465513"/>
            <a:ext cx="4573191" cy="3392487"/>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ave You Heard The Latest? Study Shows Gossip Is Good For You">
            <a:extLst>
              <a:ext uri="{FF2B5EF4-FFF2-40B4-BE49-F238E27FC236}">
                <a16:creationId xmlns:a16="http://schemas.microsoft.com/office/drawing/2014/main" id="{85313F6B-9DCC-E188-E7FA-AC4F0B069B8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71999" y="3502025"/>
            <a:ext cx="4571999" cy="335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82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fade">
                                      <p:cBhvr>
                                        <p:cTn id="12" dur="500"/>
                                        <p:tgtEl>
                                          <p:spTgt spid="143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fade">
                                      <p:cBhvr>
                                        <p:cTn id="17"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922C18C2-C1BD-CA63-A70F-226EF58DF09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75251" y="1900046"/>
            <a:ext cx="7593495" cy="4306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A408708-3D0F-4D6D-4DDC-D921626E432F}"/>
              </a:ext>
            </a:extLst>
          </p:cNvPr>
          <p:cNvSpPr txBox="1"/>
          <p:nvPr/>
        </p:nvSpPr>
        <p:spPr>
          <a:xfrm>
            <a:off x="493367" y="159658"/>
            <a:ext cx="8157265" cy="830997"/>
          </a:xfrm>
          <a:prstGeom prst="rect">
            <a:avLst/>
          </a:prstGeom>
          <a:noFill/>
        </p:spPr>
        <p:txBody>
          <a:bodyPr wrap="square">
            <a:spAutoFit/>
          </a:bodyPr>
          <a:lstStyle/>
          <a:p>
            <a:r>
              <a:rPr lang="en-GB" sz="2400" dirty="0">
                <a:latin typeface="Roboto" panose="02000000000000000000" pitchFamily="2" charset="0"/>
              </a:rPr>
              <a:t>Sin leads to death</a:t>
            </a:r>
          </a:p>
          <a:p>
            <a:endParaRPr lang="en-GB" sz="2400" b="0" dirty="0">
              <a:effectLst/>
              <a:latin typeface="Roboto" panose="02000000000000000000" pitchFamily="2" charset="0"/>
            </a:endParaRPr>
          </a:p>
        </p:txBody>
      </p:sp>
      <p:sp>
        <p:nvSpPr>
          <p:cNvPr id="6" name="TextBox 5">
            <a:extLst>
              <a:ext uri="{FF2B5EF4-FFF2-40B4-BE49-F238E27FC236}">
                <a16:creationId xmlns:a16="http://schemas.microsoft.com/office/drawing/2014/main" id="{C9177B44-B899-B5BC-4EDC-044FBF155285}"/>
              </a:ext>
            </a:extLst>
          </p:cNvPr>
          <p:cNvSpPr txBox="1"/>
          <p:nvPr/>
        </p:nvSpPr>
        <p:spPr>
          <a:xfrm>
            <a:off x="493367" y="651666"/>
            <a:ext cx="8531363" cy="830997"/>
          </a:xfrm>
          <a:prstGeom prst="rect">
            <a:avLst/>
          </a:prstGeom>
          <a:noFill/>
        </p:spPr>
        <p:txBody>
          <a:bodyPr wrap="square">
            <a:spAutoFit/>
          </a:bodyPr>
          <a:lstStyle/>
          <a:p>
            <a:r>
              <a:rPr kumimoji="0" lang="en-GB" sz="2400" b="0" i="0" u="none" strike="noStrike" kern="1200" cap="none" spc="0" normalizeH="0" baseline="0" noProof="0" dirty="0">
                <a:ln>
                  <a:noFill/>
                </a:ln>
                <a:solidFill>
                  <a:prstClr val="white"/>
                </a:solidFill>
                <a:effectLst/>
                <a:uLnTx/>
                <a:uFillTx/>
                <a:latin typeface="system-ui"/>
                <a:ea typeface="+mn-ea"/>
                <a:cs typeface="+mn-cs"/>
              </a:rPr>
              <a:t>James 1:15 Then, after desire has conceived, it gives birth to sin; and sin, when it is full-grown, gives birth to death.</a:t>
            </a:r>
            <a:endParaRPr lang="en-MY" dirty="0"/>
          </a:p>
        </p:txBody>
      </p:sp>
    </p:spTree>
    <p:extLst>
      <p:ext uri="{BB962C8B-B14F-4D97-AF65-F5344CB8AC3E}">
        <p14:creationId xmlns:p14="http://schemas.microsoft.com/office/powerpoint/2010/main" val="2538433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458AE-79DD-EA10-F7C5-857B2F88485C}"/>
              </a:ext>
            </a:extLst>
          </p:cNvPr>
          <p:cNvSpPr txBox="1"/>
          <p:nvPr/>
        </p:nvSpPr>
        <p:spPr>
          <a:xfrm>
            <a:off x="811658" y="2391565"/>
            <a:ext cx="7520683" cy="1938992"/>
          </a:xfrm>
          <a:prstGeom prst="rect">
            <a:avLst/>
          </a:prstGeom>
          <a:noFill/>
        </p:spPr>
        <p:txBody>
          <a:bodyPr wrap="square" rtlCol="0">
            <a:spAutoFit/>
          </a:bodyPr>
          <a:lstStyle/>
          <a:p>
            <a:pPr marL="457200" indent="-457200">
              <a:buAutoNum type="arabicPeriod"/>
            </a:pPr>
            <a:r>
              <a:rPr lang="en-MY" sz="2400" dirty="0"/>
              <a:t>God’s provision</a:t>
            </a:r>
          </a:p>
          <a:p>
            <a:pPr marL="457200" indent="-457200">
              <a:buFontTx/>
              <a:buAutoNum type="arabicPeriod"/>
            </a:pPr>
            <a:r>
              <a:rPr lang="en-MY" sz="2400" dirty="0"/>
              <a:t>God’s pardon</a:t>
            </a:r>
          </a:p>
          <a:p>
            <a:pPr marL="457200" indent="-457200">
              <a:buFontTx/>
              <a:buAutoNum type="arabicPeriod"/>
            </a:pPr>
            <a:r>
              <a:rPr lang="en-MY" sz="2400" dirty="0"/>
              <a:t>God’s protection</a:t>
            </a:r>
          </a:p>
          <a:p>
            <a:pPr marL="457200" indent="-457200">
              <a:buAutoNum type="arabicPeriod"/>
            </a:pPr>
            <a:endParaRPr lang="en-MY" sz="2400" dirty="0"/>
          </a:p>
          <a:p>
            <a:endParaRPr lang="en-MY" sz="2400" dirty="0"/>
          </a:p>
        </p:txBody>
      </p:sp>
      <p:sp>
        <p:nvSpPr>
          <p:cNvPr id="4" name="Title 3">
            <a:extLst>
              <a:ext uri="{FF2B5EF4-FFF2-40B4-BE49-F238E27FC236}">
                <a16:creationId xmlns:a16="http://schemas.microsoft.com/office/drawing/2014/main" id="{582DC1F1-3194-7AC2-9302-8B598087DE9C}"/>
              </a:ext>
            </a:extLst>
          </p:cNvPr>
          <p:cNvSpPr txBox="1">
            <a:spLocks/>
          </p:cNvSpPr>
          <p:nvPr/>
        </p:nvSpPr>
        <p:spPr>
          <a:xfrm>
            <a:off x="0" y="612818"/>
            <a:ext cx="9144000" cy="4409770"/>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sz="3200" dirty="0">
                <a:latin typeface="Calibri" panose="020F0502020204030204" pitchFamily="34" charset="0"/>
                <a:cs typeface="Calibri" panose="020F0502020204030204" pitchFamily="34" charset="0"/>
              </a:rPr>
              <a:t>The lord’s prayer (part 3)</a:t>
            </a:r>
          </a:p>
          <a:p>
            <a:endParaRPr lang="en-GB" sz="20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Matthew 6:9-13</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21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9CB194-2FC3-8833-4D38-2E04BF99A9E4}"/>
              </a:ext>
            </a:extLst>
          </p:cNvPr>
          <p:cNvSpPr txBox="1"/>
          <p:nvPr/>
        </p:nvSpPr>
        <p:spPr>
          <a:xfrm>
            <a:off x="369868" y="1166842"/>
            <a:ext cx="8240732" cy="5016758"/>
          </a:xfrm>
          <a:prstGeom prst="rect">
            <a:avLst/>
          </a:prstGeom>
          <a:noFill/>
        </p:spPr>
        <p:txBody>
          <a:bodyPr wrap="square">
            <a:spAutoFit/>
          </a:bodyPr>
          <a:lstStyle/>
          <a:p>
            <a:r>
              <a:rPr lang="en-GB" sz="2400" dirty="0"/>
              <a:t>“Our Father in heaven,</a:t>
            </a:r>
          </a:p>
          <a:p>
            <a:br>
              <a:rPr lang="en-GB" sz="3200" dirty="0"/>
            </a:br>
            <a:r>
              <a:rPr lang="en-GB" sz="3200" dirty="0"/>
              <a:t>		</a:t>
            </a:r>
            <a:r>
              <a:rPr lang="en-GB" sz="2400" dirty="0"/>
              <a:t>hallowed be your name,</a:t>
            </a:r>
            <a:br>
              <a:rPr lang="en-GB" sz="3200" dirty="0"/>
            </a:br>
            <a:r>
              <a:rPr lang="en-GB" sz="3200" dirty="0"/>
              <a:t>		</a:t>
            </a:r>
            <a:r>
              <a:rPr lang="en-GB" sz="2400" b="1" baseline="30000" dirty="0"/>
              <a:t>10 </a:t>
            </a:r>
            <a:r>
              <a:rPr lang="en-GB" sz="2400" dirty="0"/>
              <a:t>your kingdom come,</a:t>
            </a:r>
            <a:br>
              <a:rPr lang="en-GB" sz="3200" dirty="0"/>
            </a:br>
            <a:r>
              <a:rPr lang="en-GB" sz="3200" dirty="0"/>
              <a:t>		</a:t>
            </a:r>
            <a:r>
              <a:rPr lang="en-GB" sz="2400" dirty="0"/>
              <a:t>your will be done,</a:t>
            </a:r>
            <a:r>
              <a:rPr lang="en-GB" sz="3200" dirty="0"/>
              <a:t> </a:t>
            </a:r>
            <a:r>
              <a:rPr lang="en-GB" sz="2400" dirty="0"/>
              <a:t>on earth as it is in heaven.</a:t>
            </a:r>
            <a:br>
              <a:rPr lang="en-GB" sz="3200" dirty="0"/>
            </a:br>
            <a:endParaRPr lang="en-GB" sz="3200" dirty="0"/>
          </a:p>
          <a:p>
            <a:r>
              <a:rPr lang="en-GB" sz="3200" b="1" baseline="30000" dirty="0"/>
              <a:t>		</a:t>
            </a:r>
            <a:r>
              <a:rPr lang="en-GB" sz="2400" b="1" baseline="30000" dirty="0"/>
              <a:t>11 </a:t>
            </a:r>
            <a:r>
              <a:rPr lang="en-GB" sz="2400" dirty="0"/>
              <a:t>Give us today our daily bread.</a:t>
            </a:r>
            <a:br>
              <a:rPr lang="en-GB" sz="3200" dirty="0"/>
            </a:br>
            <a:r>
              <a:rPr lang="en-GB" sz="3200" dirty="0"/>
              <a:t>		</a:t>
            </a:r>
            <a:r>
              <a:rPr lang="en-GB" sz="2400" b="1" baseline="30000" dirty="0"/>
              <a:t>12 </a:t>
            </a:r>
            <a:r>
              <a:rPr lang="en-GB" sz="2400" dirty="0"/>
              <a:t>And forgive us our debts,</a:t>
            </a:r>
            <a:r>
              <a:rPr lang="en-GB" sz="3200" dirty="0"/>
              <a:t> </a:t>
            </a:r>
            <a:r>
              <a:rPr lang="en-GB" sz="2400" dirty="0"/>
              <a:t>as we also have 				forgiven our 	debtors.</a:t>
            </a:r>
            <a:br>
              <a:rPr lang="en-GB" sz="3200" dirty="0"/>
            </a:br>
            <a:r>
              <a:rPr lang="en-GB" sz="3200" dirty="0"/>
              <a:t>		</a:t>
            </a:r>
            <a:r>
              <a:rPr lang="en-GB" sz="2400" b="1" baseline="30000" dirty="0"/>
              <a:t>13 </a:t>
            </a:r>
            <a:r>
              <a:rPr lang="en-GB" sz="2400" dirty="0"/>
              <a:t>And lead us not into temptation,</a:t>
            </a:r>
            <a:r>
              <a:rPr lang="en-GB" sz="2400" baseline="30000" dirty="0"/>
              <a:t> </a:t>
            </a:r>
            <a:r>
              <a:rPr lang="en-GB" sz="2400" dirty="0"/>
              <a:t>but deliver us 			from the evil one.’</a:t>
            </a:r>
            <a:endParaRPr lang="en-MY" sz="2800" dirty="0"/>
          </a:p>
        </p:txBody>
      </p:sp>
      <p:sp>
        <p:nvSpPr>
          <p:cNvPr id="3" name="TextBox 2">
            <a:extLst>
              <a:ext uri="{FF2B5EF4-FFF2-40B4-BE49-F238E27FC236}">
                <a16:creationId xmlns:a16="http://schemas.microsoft.com/office/drawing/2014/main" id="{E57A1D18-62E7-08AD-6F4F-3E35E1667F01}"/>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Lord’s Prayer </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(Matt 6:9-13)</a:t>
            </a:r>
            <a:endPar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FD504394-BEEA-EE82-9552-2DA598CC52AE}"/>
              </a:ext>
            </a:extLst>
          </p:cNvPr>
          <p:cNvSpPr txBox="1"/>
          <p:nvPr/>
        </p:nvSpPr>
        <p:spPr>
          <a:xfrm>
            <a:off x="101600" y="2470267"/>
            <a:ext cx="1331932" cy="830997"/>
          </a:xfrm>
          <a:prstGeom prst="rect">
            <a:avLst/>
          </a:prstGeom>
          <a:noFill/>
        </p:spPr>
        <p:txBody>
          <a:bodyPr wrap="square" rtlCol="0">
            <a:spAutoFit/>
          </a:bodyPr>
          <a:lstStyle/>
          <a:p>
            <a:r>
              <a:rPr lang="en-MY" sz="2400" dirty="0">
                <a:solidFill>
                  <a:srgbClr val="FFFF00"/>
                </a:solidFill>
              </a:rPr>
              <a:t>Petition</a:t>
            </a:r>
          </a:p>
          <a:p>
            <a:r>
              <a:rPr lang="en-MY" sz="2400" dirty="0">
                <a:solidFill>
                  <a:srgbClr val="FFFF00"/>
                </a:solidFill>
              </a:rPr>
              <a:t>(God)</a:t>
            </a:r>
          </a:p>
        </p:txBody>
      </p:sp>
      <p:sp>
        <p:nvSpPr>
          <p:cNvPr id="5" name="TextBox 4">
            <a:extLst>
              <a:ext uri="{FF2B5EF4-FFF2-40B4-BE49-F238E27FC236}">
                <a16:creationId xmlns:a16="http://schemas.microsoft.com/office/drawing/2014/main" id="{77959940-11DA-61AD-1E37-EB01050A72F3}"/>
              </a:ext>
            </a:extLst>
          </p:cNvPr>
          <p:cNvSpPr txBox="1"/>
          <p:nvPr/>
        </p:nvSpPr>
        <p:spPr>
          <a:xfrm>
            <a:off x="101600" y="4556648"/>
            <a:ext cx="1331932" cy="830997"/>
          </a:xfrm>
          <a:prstGeom prst="rect">
            <a:avLst/>
          </a:prstGeom>
          <a:noFill/>
        </p:spPr>
        <p:txBody>
          <a:bodyPr wrap="square" rtlCol="0">
            <a:spAutoFit/>
          </a:bodyPr>
          <a:lstStyle/>
          <a:p>
            <a:r>
              <a:rPr lang="en-MY" sz="2400" dirty="0">
                <a:solidFill>
                  <a:srgbClr val="FFFF00"/>
                </a:solidFill>
              </a:rPr>
              <a:t>Petition</a:t>
            </a:r>
          </a:p>
          <a:p>
            <a:r>
              <a:rPr lang="en-MY" sz="2400" dirty="0">
                <a:solidFill>
                  <a:srgbClr val="FFFF00"/>
                </a:solidFill>
              </a:rPr>
              <a:t>(Us)</a:t>
            </a:r>
          </a:p>
        </p:txBody>
      </p:sp>
      <p:grpSp>
        <p:nvGrpSpPr>
          <p:cNvPr id="11" name="Group 10">
            <a:extLst>
              <a:ext uri="{FF2B5EF4-FFF2-40B4-BE49-F238E27FC236}">
                <a16:creationId xmlns:a16="http://schemas.microsoft.com/office/drawing/2014/main" id="{EC86FA6F-D411-9F52-3AE9-C844450C49D5}"/>
              </a:ext>
            </a:extLst>
          </p:cNvPr>
          <p:cNvGrpSpPr/>
          <p:nvPr/>
        </p:nvGrpSpPr>
        <p:grpSpPr>
          <a:xfrm>
            <a:off x="152400" y="721148"/>
            <a:ext cx="3911600" cy="1054100"/>
            <a:chOff x="152400" y="721148"/>
            <a:chExt cx="3911600" cy="1054100"/>
          </a:xfrm>
        </p:grpSpPr>
        <p:sp>
          <p:nvSpPr>
            <p:cNvPr id="6" name="TextBox 5">
              <a:extLst>
                <a:ext uri="{FF2B5EF4-FFF2-40B4-BE49-F238E27FC236}">
                  <a16:creationId xmlns:a16="http://schemas.microsoft.com/office/drawing/2014/main" id="{F0689335-CDAA-520A-4CE9-F37C38493317}"/>
                </a:ext>
              </a:extLst>
            </p:cNvPr>
            <p:cNvSpPr txBox="1"/>
            <p:nvPr/>
          </p:nvSpPr>
          <p:spPr>
            <a:xfrm>
              <a:off x="152400" y="833281"/>
              <a:ext cx="3911600" cy="461665"/>
            </a:xfrm>
            <a:prstGeom prst="rect">
              <a:avLst/>
            </a:prstGeom>
            <a:noFill/>
          </p:spPr>
          <p:txBody>
            <a:bodyPr wrap="square" rtlCol="0">
              <a:spAutoFit/>
            </a:bodyPr>
            <a:lstStyle/>
            <a:p>
              <a:r>
                <a:rPr lang="en-MY" sz="2400" dirty="0">
                  <a:solidFill>
                    <a:srgbClr val="FFFF00"/>
                  </a:solidFill>
                </a:rPr>
                <a:t>Our Foundation</a:t>
              </a:r>
            </a:p>
          </p:txBody>
        </p:sp>
        <p:sp>
          <p:nvSpPr>
            <p:cNvPr id="7" name="Rectangle 6">
              <a:extLst>
                <a:ext uri="{FF2B5EF4-FFF2-40B4-BE49-F238E27FC236}">
                  <a16:creationId xmlns:a16="http://schemas.microsoft.com/office/drawing/2014/main" id="{F0B42071-A1C1-E730-C52D-A74A7A5FC635}"/>
                </a:ext>
              </a:extLst>
            </p:cNvPr>
            <p:cNvSpPr/>
            <p:nvPr/>
          </p:nvSpPr>
          <p:spPr>
            <a:xfrm>
              <a:off x="152400" y="721148"/>
              <a:ext cx="3911600" cy="105410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9" name="Rectangle 8">
            <a:extLst>
              <a:ext uri="{FF2B5EF4-FFF2-40B4-BE49-F238E27FC236}">
                <a16:creationId xmlns:a16="http://schemas.microsoft.com/office/drawing/2014/main" id="{4B01969D-6A9F-ADE1-5E83-24AD95DFE2CF}"/>
              </a:ext>
            </a:extLst>
          </p:cNvPr>
          <p:cNvSpPr/>
          <p:nvPr/>
        </p:nvSpPr>
        <p:spPr>
          <a:xfrm>
            <a:off x="101599" y="2023279"/>
            <a:ext cx="8018461" cy="1737413"/>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7CE0EEF8-76C1-435D-BD9F-3BEFA0819B53}"/>
              </a:ext>
            </a:extLst>
          </p:cNvPr>
          <p:cNvSpPr/>
          <p:nvPr/>
        </p:nvSpPr>
        <p:spPr>
          <a:xfrm>
            <a:off x="101600" y="3953745"/>
            <a:ext cx="8018461" cy="2229855"/>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00286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CE4A94-3BB2-43BB-B437-922E11733791}"/>
              </a:ext>
            </a:extLst>
          </p:cNvPr>
          <p:cNvSpPr/>
          <p:nvPr/>
        </p:nvSpPr>
        <p:spPr>
          <a:xfrm>
            <a:off x="1155700" y="2100263"/>
            <a:ext cx="3848100" cy="3848100"/>
          </a:xfrm>
          <a:prstGeom prst="ellipse">
            <a:avLst/>
          </a:prstGeom>
          <a:solidFill>
            <a:srgbClr val="C0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MY" sz="2800" dirty="0"/>
              <a:t>OUR WORLD      </a:t>
            </a:r>
          </a:p>
        </p:txBody>
      </p:sp>
      <p:sp>
        <p:nvSpPr>
          <p:cNvPr id="3" name="Oval 2">
            <a:extLst>
              <a:ext uri="{FF2B5EF4-FFF2-40B4-BE49-F238E27FC236}">
                <a16:creationId xmlns:a16="http://schemas.microsoft.com/office/drawing/2014/main" id="{650FC709-0089-B5CF-F551-1AA85FBC21BF}"/>
              </a:ext>
            </a:extLst>
          </p:cNvPr>
          <p:cNvSpPr/>
          <p:nvPr/>
        </p:nvSpPr>
        <p:spPr>
          <a:xfrm>
            <a:off x="4127500" y="2100263"/>
            <a:ext cx="3848100" cy="3848100"/>
          </a:xfrm>
          <a:prstGeom prst="ellipse">
            <a:avLst/>
          </a:prstGeom>
          <a:solidFill>
            <a:schemeClr val="tx2">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r"/>
            <a:r>
              <a:rPr lang="en-MY" sz="2800" dirty="0"/>
              <a:t>      HEAVEN</a:t>
            </a:r>
          </a:p>
          <a:p>
            <a:pPr algn="r"/>
            <a:r>
              <a:rPr lang="en-MY" sz="2000" dirty="0"/>
              <a:t>God’s Kingdom</a:t>
            </a:r>
          </a:p>
        </p:txBody>
      </p:sp>
      <p:sp>
        <p:nvSpPr>
          <p:cNvPr id="9" name="Arrow: Left 8">
            <a:extLst>
              <a:ext uri="{FF2B5EF4-FFF2-40B4-BE49-F238E27FC236}">
                <a16:creationId xmlns:a16="http://schemas.microsoft.com/office/drawing/2014/main" id="{93F06301-A0AD-C1B3-8CA4-09D52DB48D7B}"/>
              </a:ext>
            </a:extLst>
          </p:cNvPr>
          <p:cNvSpPr/>
          <p:nvPr/>
        </p:nvSpPr>
        <p:spPr>
          <a:xfrm>
            <a:off x="2417492" y="6113628"/>
            <a:ext cx="2419346" cy="508000"/>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hord 4">
            <a:extLst>
              <a:ext uri="{FF2B5EF4-FFF2-40B4-BE49-F238E27FC236}">
                <a16:creationId xmlns:a16="http://schemas.microsoft.com/office/drawing/2014/main" id="{84679128-533C-64C2-D04B-0B7FA66750B1}"/>
              </a:ext>
            </a:extLst>
          </p:cNvPr>
          <p:cNvSpPr/>
          <p:nvPr/>
        </p:nvSpPr>
        <p:spPr>
          <a:xfrm>
            <a:off x="4019547" y="2817394"/>
            <a:ext cx="1231899" cy="2417545"/>
          </a:xfrm>
          <a:prstGeom prst="chord">
            <a:avLst>
              <a:gd name="adj1" fmla="val 5619679"/>
              <a:gd name="adj2" fmla="val 15908128"/>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solidFill>
                <a:srgbClr val="FFFF00"/>
              </a:solidFill>
            </a:endParaRPr>
          </a:p>
        </p:txBody>
      </p:sp>
      <p:sp>
        <p:nvSpPr>
          <p:cNvPr id="6" name="Chord 5">
            <a:extLst>
              <a:ext uri="{FF2B5EF4-FFF2-40B4-BE49-F238E27FC236}">
                <a16:creationId xmlns:a16="http://schemas.microsoft.com/office/drawing/2014/main" id="{A3D87FFA-1E79-E6C7-8E8B-A1BE78732EAA}"/>
              </a:ext>
            </a:extLst>
          </p:cNvPr>
          <p:cNvSpPr/>
          <p:nvPr/>
        </p:nvSpPr>
        <p:spPr>
          <a:xfrm rot="10800000">
            <a:off x="3841748" y="2817395"/>
            <a:ext cx="1231899" cy="2417544"/>
          </a:xfrm>
          <a:prstGeom prst="chord">
            <a:avLst>
              <a:gd name="adj1" fmla="val 5619679"/>
              <a:gd name="adj2" fmla="val 15908128"/>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solidFill>
                <a:srgbClr val="FFFF00"/>
              </a:solidFill>
            </a:endParaRPr>
          </a:p>
        </p:txBody>
      </p:sp>
      <p:sp>
        <p:nvSpPr>
          <p:cNvPr id="10" name="TextBox 9">
            <a:extLst>
              <a:ext uri="{FF2B5EF4-FFF2-40B4-BE49-F238E27FC236}">
                <a16:creationId xmlns:a16="http://schemas.microsoft.com/office/drawing/2014/main" id="{C59DA4B0-82FF-1209-4490-9462FEEB2934}"/>
              </a:ext>
            </a:extLst>
          </p:cNvPr>
          <p:cNvSpPr txBox="1"/>
          <p:nvPr/>
        </p:nvSpPr>
        <p:spPr>
          <a:xfrm>
            <a:off x="4070348" y="3738890"/>
            <a:ext cx="1231899" cy="461665"/>
          </a:xfrm>
          <a:prstGeom prst="rect">
            <a:avLst/>
          </a:prstGeom>
          <a:noFill/>
        </p:spPr>
        <p:txBody>
          <a:bodyPr wrap="square" rtlCol="0">
            <a:spAutoFit/>
          </a:bodyPr>
          <a:lstStyle/>
          <a:p>
            <a:r>
              <a:rPr lang="en-MY" sz="2400" dirty="0">
                <a:solidFill>
                  <a:schemeClr val="bg1"/>
                </a:solidFill>
              </a:rPr>
              <a:t>JESUS</a:t>
            </a:r>
          </a:p>
        </p:txBody>
      </p:sp>
      <p:sp>
        <p:nvSpPr>
          <p:cNvPr id="11" name="TextBox 10">
            <a:extLst>
              <a:ext uri="{FF2B5EF4-FFF2-40B4-BE49-F238E27FC236}">
                <a16:creationId xmlns:a16="http://schemas.microsoft.com/office/drawing/2014/main" id="{6711AC58-5047-7C1F-4D17-96842F4740E6}"/>
              </a:ext>
            </a:extLst>
          </p:cNvPr>
          <p:cNvSpPr txBox="1"/>
          <p:nvPr/>
        </p:nvSpPr>
        <p:spPr>
          <a:xfrm>
            <a:off x="89452" y="969870"/>
            <a:ext cx="8743394" cy="861774"/>
          </a:xfrm>
          <a:prstGeom prst="rect">
            <a:avLst/>
          </a:prstGeom>
          <a:noFill/>
        </p:spPr>
        <p:txBody>
          <a:bodyPr wrap="square" rtlCol="0">
            <a:spAutoFit/>
          </a:bodyPr>
          <a:lstStyle/>
          <a:p>
            <a:r>
              <a:rPr lang="en-GB" sz="2500" dirty="0">
                <a:latin typeface="system-ui"/>
              </a:rPr>
              <a:t>John 10:10 The thief comes only to steal and kill and destroy; </a:t>
            </a:r>
          </a:p>
          <a:p>
            <a:r>
              <a:rPr lang="en-GB" sz="2500" dirty="0">
                <a:latin typeface="system-ui"/>
              </a:rPr>
              <a:t>I have come that they may have life, and have it to the full.</a:t>
            </a:r>
            <a:endParaRPr lang="en-MY" sz="2500" dirty="0"/>
          </a:p>
        </p:txBody>
      </p:sp>
      <p:grpSp>
        <p:nvGrpSpPr>
          <p:cNvPr id="19" name="Group 18">
            <a:extLst>
              <a:ext uri="{FF2B5EF4-FFF2-40B4-BE49-F238E27FC236}">
                <a16:creationId xmlns:a16="http://schemas.microsoft.com/office/drawing/2014/main" id="{BFE4C591-5487-72AB-2630-94F9620EE5B9}"/>
              </a:ext>
            </a:extLst>
          </p:cNvPr>
          <p:cNvGrpSpPr/>
          <p:nvPr/>
        </p:nvGrpSpPr>
        <p:grpSpPr>
          <a:xfrm>
            <a:off x="2782679" y="2401100"/>
            <a:ext cx="1995224" cy="3327370"/>
            <a:chOff x="2782679" y="1842300"/>
            <a:chExt cx="1995224" cy="3327370"/>
          </a:xfrm>
        </p:grpSpPr>
        <p:sp>
          <p:nvSpPr>
            <p:cNvPr id="12" name="Arrow: Left 11">
              <a:extLst>
                <a:ext uri="{FF2B5EF4-FFF2-40B4-BE49-F238E27FC236}">
                  <a16:creationId xmlns:a16="http://schemas.microsoft.com/office/drawing/2014/main" id="{BC79624C-1D57-4131-C85B-BC5006FCC58B}"/>
                </a:ext>
              </a:extLst>
            </p:cNvPr>
            <p:cNvSpPr/>
            <p:nvPr/>
          </p:nvSpPr>
          <p:spPr>
            <a:xfrm rot="1363960">
              <a:off x="3720630" y="2145279"/>
              <a:ext cx="1057273" cy="508000"/>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Arrow: Left 12">
              <a:extLst>
                <a:ext uri="{FF2B5EF4-FFF2-40B4-BE49-F238E27FC236}">
                  <a16:creationId xmlns:a16="http://schemas.microsoft.com/office/drawing/2014/main" id="{A7473774-FC46-F966-CCE3-880F7A09FA14}"/>
                </a:ext>
              </a:extLst>
            </p:cNvPr>
            <p:cNvSpPr/>
            <p:nvPr/>
          </p:nvSpPr>
          <p:spPr>
            <a:xfrm rot="19599211">
              <a:off x="3605211" y="4224039"/>
              <a:ext cx="1057273" cy="508000"/>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Arrow: Left 13">
              <a:extLst>
                <a:ext uri="{FF2B5EF4-FFF2-40B4-BE49-F238E27FC236}">
                  <a16:creationId xmlns:a16="http://schemas.microsoft.com/office/drawing/2014/main" id="{5AC0C1B7-6F31-56B4-777B-779CD44A8746}"/>
                </a:ext>
              </a:extLst>
            </p:cNvPr>
            <p:cNvSpPr/>
            <p:nvPr/>
          </p:nvSpPr>
          <p:spPr>
            <a:xfrm>
              <a:off x="3471457" y="3641755"/>
              <a:ext cx="1057273" cy="508000"/>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Arrow: Left 14">
              <a:extLst>
                <a:ext uri="{FF2B5EF4-FFF2-40B4-BE49-F238E27FC236}">
                  <a16:creationId xmlns:a16="http://schemas.microsoft.com/office/drawing/2014/main" id="{51312942-8402-13F6-D35A-185D56AAB3F8}"/>
                </a:ext>
              </a:extLst>
            </p:cNvPr>
            <p:cNvSpPr/>
            <p:nvPr/>
          </p:nvSpPr>
          <p:spPr>
            <a:xfrm rot="1363960">
              <a:off x="3440109" y="2718372"/>
              <a:ext cx="1057273" cy="508000"/>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9458" name="Picture 2" descr="Yellow Stick Man Clip Art at Clker.com - vector clip art online, royalty  free &amp; public domain">
              <a:extLst>
                <a:ext uri="{FF2B5EF4-FFF2-40B4-BE49-F238E27FC236}">
                  <a16:creationId xmlns:a16="http://schemas.microsoft.com/office/drawing/2014/main" id="{4F048EC9-4459-593F-0A7F-6599A797B432}"/>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37066" y1="10825" x2="40154" y2="10825"/>
                          <a14:foregroundMark x1="38610" y1="24742" x2="38610" y2="23711"/>
                          <a14:foregroundMark x1="37066" y1="12887" x2="38224" y2="19072"/>
                        </a14:backgroundRemoval>
                      </a14:imgEffect>
                    </a14:imgLayer>
                  </a14:imgProps>
                </a:ext>
                <a:ext uri="{28A0092B-C50C-407E-A947-70E740481C1C}">
                  <a14:useLocalDpi xmlns:a14="http://schemas.microsoft.com/office/drawing/2010/main"/>
                </a:ext>
              </a:extLst>
            </a:blip>
            <a:srcRect/>
            <a:stretch>
              <a:fillRect/>
            </a:stretch>
          </p:blipFill>
          <p:spPr bwMode="auto">
            <a:xfrm>
              <a:off x="3190235" y="1842300"/>
              <a:ext cx="952967" cy="7138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Yellow Stick Man Clip Art at Clker.com - vector clip art online, royalty  free &amp; public domain">
              <a:extLst>
                <a:ext uri="{FF2B5EF4-FFF2-40B4-BE49-F238E27FC236}">
                  <a16:creationId xmlns:a16="http://schemas.microsoft.com/office/drawing/2014/main" id="{E5E7798B-0DC8-4E22-6F72-2A13AB9B1910}"/>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37066" y1="10825" x2="40154" y2="10825"/>
                          <a14:foregroundMark x1="38610" y1="24742" x2="38610" y2="23711"/>
                          <a14:foregroundMark x1="37066" y1="12887" x2="38224" y2="19072"/>
                        </a14:backgroundRemoval>
                      </a14:imgEffect>
                    </a14:imgLayer>
                  </a14:imgProps>
                </a:ext>
                <a:ext uri="{28A0092B-C50C-407E-A947-70E740481C1C}">
                  <a14:useLocalDpi xmlns:a14="http://schemas.microsoft.com/office/drawing/2010/main"/>
                </a:ext>
              </a:extLst>
            </a:blip>
            <a:srcRect/>
            <a:stretch>
              <a:fillRect/>
            </a:stretch>
          </p:blipFill>
          <p:spPr bwMode="auto">
            <a:xfrm>
              <a:off x="2782679" y="2423099"/>
              <a:ext cx="952967" cy="7138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Yellow Stick Man Clip Art at Clker.com - vector clip art online, royalty  free &amp; public domain">
              <a:extLst>
                <a:ext uri="{FF2B5EF4-FFF2-40B4-BE49-F238E27FC236}">
                  <a16:creationId xmlns:a16="http://schemas.microsoft.com/office/drawing/2014/main" id="{C157314A-87AC-17B9-B542-A9A463805E7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37066" y1="10825" x2="40154" y2="10825"/>
                          <a14:foregroundMark x1="38610" y1="24742" x2="38610" y2="23711"/>
                          <a14:foregroundMark x1="37066" y1="12887" x2="38224" y2="19072"/>
                        </a14:backgroundRemoval>
                      </a14:imgEffect>
                    </a14:imgLayer>
                  </a14:imgProps>
                </a:ext>
                <a:ext uri="{28A0092B-C50C-407E-A947-70E740481C1C}">
                  <a14:useLocalDpi xmlns:a14="http://schemas.microsoft.com/office/drawing/2010/main"/>
                </a:ext>
              </a:extLst>
            </a:blip>
            <a:srcRect/>
            <a:stretch>
              <a:fillRect/>
            </a:stretch>
          </p:blipFill>
          <p:spPr bwMode="auto">
            <a:xfrm>
              <a:off x="2880235" y="3792852"/>
              <a:ext cx="952967" cy="7138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Yellow Stick Man Clip Art at Clker.com - vector clip art online, royalty  free &amp; public domain">
              <a:extLst>
                <a:ext uri="{FF2B5EF4-FFF2-40B4-BE49-F238E27FC236}">
                  <a16:creationId xmlns:a16="http://schemas.microsoft.com/office/drawing/2014/main" id="{2EBC5BDC-8A4A-F955-A57A-2BEC67D01E74}"/>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37066" y1="10825" x2="40154" y2="10825"/>
                          <a14:foregroundMark x1="38610" y1="24742" x2="38610" y2="23711"/>
                          <a14:foregroundMark x1="37066" y1="12887" x2="38224" y2="19072"/>
                        </a14:backgroundRemoval>
                      </a14:imgEffect>
                    </a14:imgLayer>
                  </a14:imgProps>
                </a:ext>
                <a:ext uri="{28A0092B-C50C-407E-A947-70E740481C1C}">
                  <a14:useLocalDpi xmlns:a14="http://schemas.microsoft.com/office/drawing/2010/main"/>
                </a:ext>
              </a:extLst>
            </a:blip>
            <a:srcRect/>
            <a:stretch>
              <a:fillRect/>
            </a:stretch>
          </p:blipFill>
          <p:spPr bwMode="auto">
            <a:xfrm>
              <a:off x="3004288" y="4455865"/>
              <a:ext cx="952967" cy="7138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049F961-F27C-209C-12EA-E6B89DBA7B10}"/>
              </a:ext>
            </a:extLst>
          </p:cNvPr>
          <p:cNvGrpSpPr/>
          <p:nvPr/>
        </p:nvGrpSpPr>
        <p:grpSpPr>
          <a:xfrm>
            <a:off x="2321329" y="2608485"/>
            <a:ext cx="844813" cy="2947972"/>
            <a:chOff x="224436" y="1933380"/>
            <a:chExt cx="844813" cy="2947972"/>
          </a:xfrm>
        </p:grpSpPr>
        <p:sp>
          <p:nvSpPr>
            <p:cNvPr id="20" name="Arrow: Left 19">
              <a:extLst>
                <a:ext uri="{FF2B5EF4-FFF2-40B4-BE49-F238E27FC236}">
                  <a16:creationId xmlns:a16="http://schemas.microsoft.com/office/drawing/2014/main" id="{992DB824-411B-58D3-1F42-C7A191A66738}"/>
                </a:ext>
              </a:extLst>
            </p:cNvPr>
            <p:cNvSpPr/>
            <p:nvPr/>
          </p:nvSpPr>
          <p:spPr>
            <a:xfrm>
              <a:off x="560622" y="4733893"/>
              <a:ext cx="461560" cy="147459"/>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Arrow: Left 20">
              <a:extLst>
                <a:ext uri="{FF2B5EF4-FFF2-40B4-BE49-F238E27FC236}">
                  <a16:creationId xmlns:a16="http://schemas.microsoft.com/office/drawing/2014/main" id="{28AF4620-BA8B-3ED2-750D-0E4BF2B43D62}"/>
                </a:ext>
              </a:extLst>
            </p:cNvPr>
            <p:cNvSpPr/>
            <p:nvPr/>
          </p:nvSpPr>
          <p:spPr>
            <a:xfrm>
              <a:off x="351257" y="3965722"/>
              <a:ext cx="461560" cy="147459"/>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Arrow: Left 21">
              <a:extLst>
                <a:ext uri="{FF2B5EF4-FFF2-40B4-BE49-F238E27FC236}">
                  <a16:creationId xmlns:a16="http://schemas.microsoft.com/office/drawing/2014/main" id="{DADC59C0-2C1E-76D5-E8F1-4F8046715497}"/>
                </a:ext>
              </a:extLst>
            </p:cNvPr>
            <p:cNvSpPr/>
            <p:nvPr/>
          </p:nvSpPr>
          <p:spPr>
            <a:xfrm>
              <a:off x="224436" y="2606134"/>
              <a:ext cx="461560" cy="147459"/>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Arrow: Left 22">
              <a:extLst>
                <a:ext uri="{FF2B5EF4-FFF2-40B4-BE49-F238E27FC236}">
                  <a16:creationId xmlns:a16="http://schemas.microsoft.com/office/drawing/2014/main" id="{85D1BF15-40E3-0D3D-421A-AB8840757998}"/>
                </a:ext>
              </a:extLst>
            </p:cNvPr>
            <p:cNvSpPr/>
            <p:nvPr/>
          </p:nvSpPr>
          <p:spPr>
            <a:xfrm>
              <a:off x="607689" y="1933380"/>
              <a:ext cx="461560" cy="147459"/>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34" name="TextBox 33">
            <a:extLst>
              <a:ext uri="{FF2B5EF4-FFF2-40B4-BE49-F238E27FC236}">
                <a16:creationId xmlns:a16="http://schemas.microsoft.com/office/drawing/2014/main" id="{D9BD980F-F074-8492-4812-109D6296313D}"/>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God’s plan for us</a:t>
            </a:r>
          </a:p>
        </p:txBody>
      </p:sp>
    </p:spTree>
    <p:extLst>
      <p:ext uri="{BB962C8B-B14F-4D97-AF65-F5344CB8AC3E}">
        <p14:creationId xmlns:p14="http://schemas.microsoft.com/office/powerpoint/2010/main" val="119446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4" name="Picture 12" descr="Strict Ferrari Rules You Should Never Break if You Want a New Ferrari">
            <a:extLst>
              <a:ext uri="{FF2B5EF4-FFF2-40B4-BE49-F238E27FC236}">
                <a16:creationId xmlns:a16="http://schemas.microsoft.com/office/drawing/2014/main" id="{9A692484-02BA-35F1-1314-4157FE39D3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0412"/>
            <a:ext cx="4796879" cy="31970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794455-3094-A150-6EDE-2B043587F421}"/>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What is our daily </a:t>
            </a:r>
            <a:r>
              <a:rPr lang="en-GB" sz="3600" dirty="0">
                <a:solidFill>
                  <a:prstClr val="white"/>
                </a:solidFill>
                <a:latin typeface="Calibri" panose="020F0502020204030204" pitchFamily="34" charset="0"/>
                <a:cs typeface="Calibri" panose="020F0502020204030204" pitchFamily="34" charset="0"/>
              </a:rPr>
              <a:t>b</a:t>
            </a: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read?</a:t>
            </a:r>
          </a:p>
        </p:txBody>
      </p:sp>
      <p:pic>
        <p:nvPicPr>
          <p:cNvPr id="33800" name="Picture 8" descr="Perodua Myvi - Wikipedia">
            <a:extLst>
              <a:ext uri="{FF2B5EF4-FFF2-40B4-BE49-F238E27FC236}">
                <a16:creationId xmlns:a16="http://schemas.microsoft.com/office/drawing/2014/main" id="{471663B3-1A59-0C1F-1147-5FCE4EC88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7286" y="2173443"/>
            <a:ext cx="4863154" cy="2808978"/>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Bicycle - Wikipedia">
            <a:extLst>
              <a:ext uri="{FF2B5EF4-FFF2-40B4-BE49-F238E27FC236}">
                <a16:creationId xmlns:a16="http://schemas.microsoft.com/office/drawing/2014/main" id="{20606EA4-A6AE-759E-0104-AA531D2E20C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2670" y="3554045"/>
            <a:ext cx="4681330" cy="312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1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fade">
                                      <p:cBhvr>
                                        <p:cTn id="7" dur="500"/>
                                        <p:tgtEl>
                                          <p:spTgt spid="338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fade">
                                      <p:cBhvr>
                                        <p:cTn id="12"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How do I know if I have fleas or bed bugs? - Prokill UK">
            <a:extLst>
              <a:ext uri="{FF2B5EF4-FFF2-40B4-BE49-F238E27FC236}">
                <a16:creationId xmlns:a16="http://schemas.microsoft.com/office/drawing/2014/main" id="{C7DA405D-F2F3-52C9-C511-D0AEB659D1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80103"/>
            <a:ext cx="4200952" cy="31491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Signs of Fleas in Bed: How to Find and Remove Them">
            <a:extLst>
              <a:ext uri="{FF2B5EF4-FFF2-40B4-BE49-F238E27FC236}">
                <a16:creationId xmlns:a16="http://schemas.microsoft.com/office/drawing/2014/main" id="{49E252D7-BDC6-BB30-433D-DB601A07E9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0943" y="3247266"/>
            <a:ext cx="6113057" cy="3430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4C9D9B-7A8B-784D-D768-1645DF259B2E}"/>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Can this be your daily bread?</a:t>
            </a:r>
          </a:p>
        </p:txBody>
      </p:sp>
    </p:spTree>
    <p:extLst>
      <p:ext uri="{BB962C8B-B14F-4D97-AF65-F5344CB8AC3E}">
        <p14:creationId xmlns:p14="http://schemas.microsoft.com/office/powerpoint/2010/main" val="107011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BB4D64-5289-B895-FAE9-78DD7F77AD16}"/>
              </a:ext>
            </a:extLst>
          </p:cNvPr>
          <p:cNvSpPr txBox="1"/>
          <p:nvPr/>
        </p:nvSpPr>
        <p:spPr>
          <a:xfrm>
            <a:off x="369868" y="1166842"/>
            <a:ext cx="8240732" cy="1200329"/>
          </a:xfrm>
          <a:prstGeom prst="rect">
            <a:avLst/>
          </a:prstGeom>
          <a:noFill/>
        </p:spPr>
        <p:txBody>
          <a:bodyPr wrap="square">
            <a:spAutoFit/>
          </a:bodyPr>
          <a:lstStyle/>
          <a:p>
            <a:r>
              <a:rPr lang="en-GB" sz="2400" dirty="0"/>
              <a:t>Matthew 6:33</a:t>
            </a:r>
          </a:p>
          <a:p>
            <a:r>
              <a:rPr lang="en-GB" sz="2400" dirty="0"/>
              <a:t>But seek first the kingdom of God and His righteousness, and all these things shall be added to you. </a:t>
            </a:r>
            <a:endParaRPr lang="en-MY" sz="2800" dirty="0"/>
          </a:p>
        </p:txBody>
      </p:sp>
      <p:pic>
        <p:nvPicPr>
          <p:cNvPr id="17410" name="Picture 2" descr="Collaboration or collusion: The truth behind “be collaborative” | by Swati  | Medium">
            <a:extLst>
              <a:ext uri="{FF2B5EF4-FFF2-40B4-BE49-F238E27FC236}">
                <a16:creationId xmlns:a16="http://schemas.microsoft.com/office/drawing/2014/main" id="{F5512E2B-BC7C-BC8B-2916-D5B27DEA89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3788" y="2740024"/>
            <a:ext cx="3680746" cy="340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0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he Watchmaker's Secret Room: Corrie ten Boom, The Holocaust Rescuer Behind  &quot;The Hiding Place&quot; | A Mighty Girl">
            <a:extLst>
              <a:ext uri="{FF2B5EF4-FFF2-40B4-BE49-F238E27FC236}">
                <a16:creationId xmlns:a16="http://schemas.microsoft.com/office/drawing/2014/main" id="{67593DBF-CFB8-DC42-684B-10AC91C8AE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725" y="1285875"/>
            <a:ext cx="89725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31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Womens' Barracks in a German Concentration Camp">
            <a:extLst>
              <a:ext uri="{FF2B5EF4-FFF2-40B4-BE49-F238E27FC236}">
                <a16:creationId xmlns:a16="http://schemas.microsoft.com/office/drawing/2014/main" id="{CF65921A-BA28-6360-5FA7-CD9962BD5B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050" y="896564"/>
            <a:ext cx="5552017" cy="277600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9C5A1870-3F65-2870-B663-F53E187B17A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5066" y="896564"/>
            <a:ext cx="3093221" cy="2811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BC9A23-C9D0-7239-FB0A-F8DFA257AF1F}"/>
              </a:ext>
            </a:extLst>
          </p:cNvPr>
          <p:cNvSpPr txBox="1"/>
          <p:nvPr/>
        </p:nvSpPr>
        <p:spPr>
          <a:xfrm>
            <a:off x="273050" y="3794772"/>
            <a:ext cx="8645238" cy="2923877"/>
          </a:xfrm>
          <a:prstGeom prst="rect">
            <a:avLst/>
          </a:prstGeom>
          <a:noFill/>
        </p:spPr>
        <p:txBody>
          <a:bodyPr wrap="square">
            <a:spAutoFit/>
          </a:bodyPr>
          <a:lstStyle/>
          <a:p>
            <a:r>
              <a:rPr lang="en-GB" sz="2300" dirty="0"/>
              <a:t>1 Thes 5:14 And we urge you, brothers and sisters, warn those who are idle and disruptive, encourage the disheartened, help the weak, be patient with everyone. 15 Make sure that nobody pays back wrong for wrong, but always strive to do what is good for each other and for everyone else.</a:t>
            </a:r>
          </a:p>
          <a:p>
            <a:endParaRPr lang="en-GB" sz="2300" dirty="0"/>
          </a:p>
          <a:p>
            <a:r>
              <a:rPr lang="en-GB" sz="2300" dirty="0"/>
              <a:t>16 Rejoice always, 17 pray continually, 18 give thanks in all circumstances; for this is God’s will for you in Christ Jesus.</a:t>
            </a:r>
            <a:endParaRPr lang="en-MY" sz="2300" dirty="0"/>
          </a:p>
        </p:txBody>
      </p:sp>
      <p:sp>
        <p:nvSpPr>
          <p:cNvPr id="4" name="TextBox 3">
            <a:extLst>
              <a:ext uri="{FF2B5EF4-FFF2-40B4-BE49-F238E27FC236}">
                <a16:creationId xmlns:a16="http://schemas.microsoft.com/office/drawing/2014/main" id="{CDEAF4C1-C0DA-1CE3-ECCD-7F136A0F3E3E}"/>
              </a:ext>
            </a:extLst>
          </p:cNvPr>
          <p:cNvSpPr txBox="1"/>
          <p:nvPr/>
        </p:nvSpPr>
        <p:spPr>
          <a:xfrm>
            <a:off x="177978" y="197269"/>
            <a:ext cx="874031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Thank God for the fleas</a:t>
            </a:r>
          </a:p>
        </p:txBody>
      </p:sp>
    </p:spTree>
    <p:extLst>
      <p:ext uri="{BB962C8B-B14F-4D97-AF65-F5344CB8AC3E}">
        <p14:creationId xmlns:p14="http://schemas.microsoft.com/office/powerpoint/2010/main" val="8950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ankful for the fleas? – Wisdom Enough">
            <a:extLst>
              <a:ext uri="{FF2B5EF4-FFF2-40B4-BE49-F238E27FC236}">
                <a16:creationId xmlns:a16="http://schemas.microsoft.com/office/drawing/2014/main" id="{69DD3845-0E53-76B1-A0A2-59AA4FCF971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535" y="1066800"/>
            <a:ext cx="9139765" cy="430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79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61EF6F-936E-34C2-5924-F8B5B48B33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41113"/>
            <a:ext cx="9144000" cy="4064000"/>
          </a:xfrm>
          <a:prstGeom prst="rect">
            <a:avLst/>
          </a:prstGeom>
        </p:spPr>
      </p:pic>
      <p:pic>
        <p:nvPicPr>
          <p:cNvPr id="9" name="Picture 8">
            <a:extLst>
              <a:ext uri="{FF2B5EF4-FFF2-40B4-BE49-F238E27FC236}">
                <a16:creationId xmlns:a16="http://schemas.microsoft.com/office/drawing/2014/main" id="{BD13C566-E2AD-6488-EBBF-F8EF0A48A7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41113"/>
            <a:ext cx="9144000" cy="4108800"/>
          </a:xfrm>
          <a:prstGeom prst="rect">
            <a:avLst/>
          </a:prstGeom>
        </p:spPr>
      </p:pic>
      <p:sp>
        <p:nvSpPr>
          <p:cNvPr id="13" name="TextBox 12">
            <a:extLst>
              <a:ext uri="{FF2B5EF4-FFF2-40B4-BE49-F238E27FC236}">
                <a16:creationId xmlns:a16="http://schemas.microsoft.com/office/drawing/2014/main" id="{B734A91E-E797-1821-A79B-88D60DD7A672}"/>
              </a:ext>
            </a:extLst>
          </p:cNvPr>
          <p:cNvSpPr txBox="1"/>
          <p:nvPr/>
        </p:nvSpPr>
        <p:spPr>
          <a:xfrm>
            <a:off x="177978" y="197269"/>
            <a:ext cx="874031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Waodani</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tribe</a:t>
            </a:r>
          </a:p>
        </p:txBody>
      </p:sp>
      <p:pic>
        <p:nvPicPr>
          <p:cNvPr id="3" name="Picture 2">
            <a:extLst>
              <a:ext uri="{FF2B5EF4-FFF2-40B4-BE49-F238E27FC236}">
                <a16:creationId xmlns:a16="http://schemas.microsoft.com/office/drawing/2014/main" id="{B3E904F1-F483-D5F6-20B3-8FCBB4471B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112667"/>
            <a:ext cx="9144000" cy="3942958"/>
          </a:xfrm>
          <a:prstGeom prst="rect">
            <a:avLst/>
          </a:prstGeom>
        </p:spPr>
      </p:pic>
      <p:pic>
        <p:nvPicPr>
          <p:cNvPr id="7" name="Picture 6">
            <a:extLst>
              <a:ext uri="{FF2B5EF4-FFF2-40B4-BE49-F238E27FC236}">
                <a16:creationId xmlns:a16="http://schemas.microsoft.com/office/drawing/2014/main" id="{47395305-726D-D7E9-C126-E663AF00F2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867" y="1164626"/>
            <a:ext cx="9144000" cy="3948656"/>
          </a:xfrm>
          <a:prstGeom prst="rect">
            <a:avLst/>
          </a:prstGeom>
        </p:spPr>
      </p:pic>
    </p:spTree>
    <p:extLst>
      <p:ext uri="{BB962C8B-B14F-4D97-AF65-F5344CB8AC3E}">
        <p14:creationId xmlns:p14="http://schemas.microsoft.com/office/powerpoint/2010/main" val="417490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e is no fool who gives what he cannot keep to gain that which he cannot  lose – Jim Elliot | Jim elliot, Elliot, Jeremiah 1">
            <a:extLst>
              <a:ext uri="{FF2B5EF4-FFF2-40B4-BE49-F238E27FC236}">
                <a16:creationId xmlns:a16="http://schemas.microsoft.com/office/drawing/2014/main" id="{A3795915-072B-10DC-3527-AFCEF50C0B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52513"/>
            <a:ext cx="6219222" cy="3231619"/>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Spear' isn't all that sharp | The Daily Chronicle">
            <a:extLst>
              <a:ext uri="{FF2B5EF4-FFF2-40B4-BE49-F238E27FC236}">
                <a16:creationId xmlns:a16="http://schemas.microsoft.com/office/drawing/2014/main" id="{E834A249-9245-5175-B7AF-DC58DDE92C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8932" y="457200"/>
            <a:ext cx="3285067" cy="49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67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9CB194-2FC3-8833-4D38-2E04BF99A9E4}"/>
              </a:ext>
            </a:extLst>
          </p:cNvPr>
          <p:cNvSpPr txBox="1"/>
          <p:nvPr/>
        </p:nvSpPr>
        <p:spPr>
          <a:xfrm>
            <a:off x="369868" y="1166842"/>
            <a:ext cx="8240732" cy="5016758"/>
          </a:xfrm>
          <a:prstGeom prst="rect">
            <a:avLst/>
          </a:prstGeom>
          <a:noFill/>
        </p:spPr>
        <p:txBody>
          <a:bodyPr wrap="square">
            <a:spAutoFit/>
          </a:bodyPr>
          <a:lstStyle/>
          <a:p>
            <a:r>
              <a:rPr lang="en-GB" sz="2400" dirty="0"/>
              <a:t>“Our Father in heaven,</a:t>
            </a:r>
          </a:p>
          <a:p>
            <a:br>
              <a:rPr lang="en-GB" sz="3200" dirty="0"/>
            </a:br>
            <a:r>
              <a:rPr lang="en-GB" sz="3200" dirty="0"/>
              <a:t>		</a:t>
            </a:r>
            <a:r>
              <a:rPr lang="en-GB" sz="2400" dirty="0"/>
              <a:t>hallowed be your name,</a:t>
            </a:r>
            <a:br>
              <a:rPr lang="en-GB" sz="3200" dirty="0"/>
            </a:br>
            <a:r>
              <a:rPr lang="en-GB" sz="3200" dirty="0"/>
              <a:t>		</a:t>
            </a:r>
            <a:r>
              <a:rPr lang="en-GB" sz="2400" b="1" baseline="30000" dirty="0"/>
              <a:t>10 </a:t>
            </a:r>
            <a:r>
              <a:rPr lang="en-GB" sz="2400" dirty="0"/>
              <a:t>your kingdom come,</a:t>
            </a:r>
            <a:br>
              <a:rPr lang="en-GB" sz="3200" dirty="0"/>
            </a:br>
            <a:r>
              <a:rPr lang="en-GB" sz="3200" dirty="0"/>
              <a:t>		</a:t>
            </a:r>
            <a:r>
              <a:rPr lang="en-GB" sz="2400" dirty="0"/>
              <a:t>your will be done,</a:t>
            </a:r>
            <a:r>
              <a:rPr lang="en-GB" sz="3200" dirty="0"/>
              <a:t> </a:t>
            </a:r>
            <a:r>
              <a:rPr lang="en-GB" sz="2400" dirty="0"/>
              <a:t>on earth as it is in heaven.</a:t>
            </a:r>
            <a:br>
              <a:rPr lang="en-GB" sz="3200" dirty="0"/>
            </a:br>
            <a:endParaRPr lang="en-GB" sz="3200" dirty="0"/>
          </a:p>
          <a:p>
            <a:r>
              <a:rPr lang="en-GB" sz="3200" b="1" baseline="30000" dirty="0"/>
              <a:t>		</a:t>
            </a:r>
            <a:r>
              <a:rPr lang="en-GB" sz="2400" b="1" baseline="30000" dirty="0"/>
              <a:t>11 </a:t>
            </a:r>
            <a:r>
              <a:rPr lang="en-GB" sz="2400" dirty="0"/>
              <a:t>Give </a:t>
            </a:r>
            <a:r>
              <a:rPr lang="en-GB" sz="2400" dirty="0">
                <a:solidFill>
                  <a:srgbClr val="FFFF00"/>
                </a:solidFill>
              </a:rPr>
              <a:t>us</a:t>
            </a:r>
            <a:r>
              <a:rPr lang="en-GB" sz="2400" dirty="0"/>
              <a:t> today our daily bread.</a:t>
            </a:r>
            <a:br>
              <a:rPr lang="en-GB" sz="3200" dirty="0"/>
            </a:br>
            <a:r>
              <a:rPr lang="en-GB" sz="3200" dirty="0"/>
              <a:t>		</a:t>
            </a:r>
            <a:r>
              <a:rPr lang="en-GB" sz="2400" b="1" baseline="30000" dirty="0"/>
              <a:t>12 </a:t>
            </a:r>
            <a:r>
              <a:rPr lang="en-GB" sz="2400" dirty="0"/>
              <a:t>And forgive </a:t>
            </a:r>
            <a:r>
              <a:rPr lang="en-GB" sz="2400" dirty="0">
                <a:solidFill>
                  <a:srgbClr val="FFFF00"/>
                </a:solidFill>
              </a:rPr>
              <a:t>us</a:t>
            </a:r>
            <a:r>
              <a:rPr lang="en-GB" sz="2400" dirty="0"/>
              <a:t> our debts,</a:t>
            </a:r>
            <a:r>
              <a:rPr lang="en-GB" sz="3200" dirty="0"/>
              <a:t> </a:t>
            </a:r>
            <a:r>
              <a:rPr lang="en-GB" sz="2400" dirty="0"/>
              <a:t>as </a:t>
            </a:r>
            <a:r>
              <a:rPr lang="en-GB" sz="2400" dirty="0">
                <a:solidFill>
                  <a:srgbClr val="FFFF00"/>
                </a:solidFill>
              </a:rPr>
              <a:t>we</a:t>
            </a:r>
            <a:r>
              <a:rPr lang="en-GB" sz="2400" dirty="0"/>
              <a:t> also have 				forgiven </a:t>
            </a:r>
            <a:r>
              <a:rPr lang="en-GB" sz="2400" dirty="0">
                <a:solidFill>
                  <a:srgbClr val="FFFF00"/>
                </a:solidFill>
              </a:rPr>
              <a:t>our</a:t>
            </a:r>
            <a:r>
              <a:rPr lang="en-GB" sz="2400" dirty="0"/>
              <a:t> 	debtors.</a:t>
            </a:r>
            <a:br>
              <a:rPr lang="en-GB" sz="3200" dirty="0"/>
            </a:br>
            <a:r>
              <a:rPr lang="en-GB" sz="3200" dirty="0"/>
              <a:t>		</a:t>
            </a:r>
            <a:r>
              <a:rPr lang="en-GB" sz="2400" b="1" baseline="30000" dirty="0"/>
              <a:t>13 </a:t>
            </a:r>
            <a:r>
              <a:rPr lang="en-GB" sz="2400" dirty="0"/>
              <a:t>And lead </a:t>
            </a:r>
            <a:r>
              <a:rPr lang="en-GB" sz="2400" dirty="0">
                <a:solidFill>
                  <a:srgbClr val="FFFF00"/>
                </a:solidFill>
              </a:rPr>
              <a:t>us</a:t>
            </a:r>
            <a:r>
              <a:rPr lang="en-GB" sz="2400" dirty="0"/>
              <a:t> not into temptation,</a:t>
            </a:r>
            <a:r>
              <a:rPr lang="en-GB" sz="2400" baseline="30000" dirty="0"/>
              <a:t> </a:t>
            </a:r>
            <a:r>
              <a:rPr lang="en-GB" sz="2400" dirty="0"/>
              <a:t>but deliver </a:t>
            </a:r>
            <a:r>
              <a:rPr lang="en-GB" sz="2400" dirty="0">
                <a:solidFill>
                  <a:srgbClr val="FFFF00"/>
                </a:solidFill>
              </a:rPr>
              <a:t>us</a:t>
            </a:r>
            <a:r>
              <a:rPr lang="en-GB" sz="2400" dirty="0"/>
              <a:t> 			from the evil one.’</a:t>
            </a:r>
            <a:endParaRPr lang="en-MY" sz="2800" dirty="0"/>
          </a:p>
        </p:txBody>
      </p:sp>
      <p:sp>
        <p:nvSpPr>
          <p:cNvPr id="3" name="TextBox 2">
            <a:extLst>
              <a:ext uri="{FF2B5EF4-FFF2-40B4-BE49-F238E27FC236}">
                <a16:creationId xmlns:a16="http://schemas.microsoft.com/office/drawing/2014/main" id="{E57A1D18-62E7-08AD-6F4F-3E35E1667F01}"/>
              </a:ext>
            </a:extLst>
          </p:cNvPr>
          <p:cNvSpPr txBox="1"/>
          <p:nvPr/>
        </p:nvSpPr>
        <p:spPr>
          <a:xfrm>
            <a:off x="696903" y="57054"/>
            <a:ext cx="775019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Life is not a journey to be taken alone</a:t>
            </a:r>
          </a:p>
        </p:txBody>
      </p:sp>
    </p:spTree>
    <p:extLst>
      <p:ext uri="{BB962C8B-B14F-4D97-AF65-F5344CB8AC3E}">
        <p14:creationId xmlns:p14="http://schemas.microsoft.com/office/powerpoint/2010/main" val="364062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D1366723-80CE-AFCA-A35C-7C4DED77B0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6E443686-A543-9817-040F-FB70245BDE4F}"/>
              </a:ext>
            </a:extLst>
          </p:cNvPr>
          <p:cNvSpPr txBox="1"/>
          <p:nvPr/>
        </p:nvSpPr>
        <p:spPr>
          <a:xfrm>
            <a:off x="1023938" y="0"/>
            <a:ext cx="7096123" cy="646331"/>
          </a:xfrm>
          <a:prstGeom prst="rect">
            <a:avLst/>
          </a:prstGeom>
          <a:solidFill>
            <a:schemeClr val="accent2">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You are not alone</a:t>
            </a:r>
          </a:p>
        </p:txBody>
      </p:sp>
      <p:sp>
        <p:nvSpPr>
          <p:cNvPr id="5" name="TextBox 4">
            <a:extLst>
              <a:ext uri="{FF2B5EF4-FFF2-40B4-BE49-F238E27FC236}">
                <a16:creationId xmlns:a16="http://schemas.microsoft.com/office/drawing/2014/main" id="{AE60C838-00E8-06FF-8A15-F85BF70140E2}"/>
              </a:ext>
            </a:extLst>
          </p:cNvPr>
          <p:cNvSpPr txBox="1"/>
          <p:nvPr/>
        </p:nvSpPr>
        <p:spPr>
          <a:xfrm>
            <a:off x="4741334" y="4572001"/>
            <a:ext cx="4097866" cy="1938992"/>
          </a:xfrm>
          <a:prstGeom prst="rect">
            <a:avLst/>
          </a:prstGeom>
          <a:solidFill>
            <a:schemeClr val="accent2">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CIA </a:t>
            </a:r>
            <a:r>
              <a:rPr lang="en-GB" sz="4000" dirty="0" err="1">
                <a:solidFill>
                  <a:prstClr val="white"/>
                </a:solidFill>
                <a:latin typeface="Calibri" panose="020F0502020204030204" pitchFamily="34" charset="0"/>
                <a:cs typeface="Calibri" panose="020F0502020204030204" pitchFamily="34" charset="0"/>
              </a:rPr>
              <a:t>Lifegroup</a:t>
            </a:r>
            <a:endParaRPr lang="en-GB" sz="4000" dirty="0">
              <a:solidFill>
                <a:prstClr val="white"/>
              </a:solidFill>
              <a:latin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Call Johnson Lee </a:t>
            </a:r>
            <a:r>
              <a:rPr kumimoji="0" lang="en-GB"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r>
              <a:rPr kumimoji="0" lang="en-GB"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016-305 9027 </a:t>
            </a:r>
          </a:p>
        </p:txBody>
      </p:sp>
    </p:spTree>
    <p:extLst>
      <p:ext uri="{BB962C8B-B14F-4D97-AF65-F5344CB8AC3E}">
        <p14:creationId xmlns:p14="http://schemas.microsoft.com/office/powerpoint/2010/main" val="15101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633D65-ACC4-7261-027D-9380DEE16941}"/>
              </a:ext>
            </a:extLst>
          </p:cNvPr>
          <p:cNvSpPr txBox="1"/>
          <p:nvPr/>
        </p:nvSpPr>
        <p:spPr>
          <a:xfrm>
            <a:off x="474133" y="1152436"/>
            <a:ext cx="8382000" cy="1384995"/>
          </a:xfrm>
          <a:prstGeom prst="rect">
            <a:avLst/>
          </a:prstGeom>
          <a:noFill/>
        </p:spPr>
        <p:txBody>
          <a:bodyPr wrap="square">
            <a:spAutoFit/>
          </a:bodyPr>
          <a:lstStyle/>
          <a:p>
            <a:r>
              <a:rPr lang="en-GB" sz="2800" b="1" i="0" baseline="30000" dirty="0">
                <a:effectLst/>
              </a:rPr>
              <a:t>John 6:35 </a:t>
            </a:r>
            <a:r>
              <a:rPr lang="en-GB" sz="2800" b="0" i="0" dirty="0">
                <a:effectLst/>
              </a:rPr>
              <a:t>Then Jesus declared, “I am the bread of life. Whoever comes to me will never go hungry, and whoever believes in me will never be thirsty. </a:t>
            </a:r>
            <a:endParaRPr lang="en-MY" sz="2800" dirty="0"/>
          </a:p>
        </p:txBody>
      </p:sp>
      <p:sp>
        <p:nvSpPr>
          <p:cNvPr id="4" name="TextBox 3">
            <a:extLst>
              <a:ext uri="{FF2B5EF4-FFF2-40B4-BE49-F238E27FC236}">
                <a16:creationId xmlns:a16="http://schemas.microsoft.com/office/drawing/2014/main" id="{57C32827-CD71-8F0E-3742-27C0B6FF73C9}"/>
              </a:ext>
            </a:extLst>
          </p:cNvPr>
          <p:cNvSpPr txBox="1"/>
          <p:nvPr/>
        </p:nvSpPr>
        <p:spPr>
          <a:xfrm>
            <a:off x="177978" y="197269"/>
            <a:ext cx="874031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ea typeface="+mn-ea"/>
                <a:cs typeface="Calibri" panose="020F0502020204030204" pitchFamily="34" charset="0"/>
              </a:rPr>
              <a:t>Jesus is the bread of life</a:t>
            </a:r>
          </a:p>
        </p:txBody>
      </p:sp>
    </p:spTree>
    <p:extLst>
      <p:ext uri="{BB962C8B-B14F-4D97-AF65-F5344CB8AC3E}">
        <p14:creationId xmlns:p14="http://schemas.microsoft.com/office/powerpoint/2010/main" val="2684526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633D65-ACC4-7261-027D-9380DEE16941}"/>
              </a:ext>
            </a:extLst>
          </p:cNvPr>
          <p:cNvSpPr txBox="1"/>
          <p:nvPr/>
        </p:nvSpPr>
        <p:spPr>
          <a:xfrm>
            <a:off x="177978" y="720489"/>
            <a:ext cx="8788044" cy="6001643"/>
          </a:xfrm>
          <a:prstGeom prst="rect">
            <a:avLst/>
          </a:prstGeom>
          <a:noFill/>
        </p:spPr>
        <p:txBody>
          <a:bodyPr wrap="square">
            <a:spAutoFit/>
          </a:bodyPr>
          <a:lstStyle/>
          <a:p>
            <a:r>
              <a:rPr lang="en-GB" sz="2400" b="0" i="0" dirty="0">
                <a:effectLst/>
              </a:rPr>
              <a:t>1 Cor 11:23 23 For I received from the Lord what I also passed on to you: The Lord Jesus, on the night he was betrayed, took bread, 24 and when he had given thanks, he broke it and said, “This is my body, which is for you; do this in remembrance of me.” 25 In the same way, after supper he took the cup, saying, “This cup is the new covenant in my blood; do this, whenever you drink it, in remembrance of me.” 26 For whenever you eat this bread and drink this cup, you proclaim the Lord’s death until he comes.</a:t>
            </a:r>
          </a:p>
          <a:p>
            <a:r>
              <a:rPr lang="en-GB" sz="2400" b="0" i="0" dirty="0">
                <a:effectLst/>
              </a:rPr>
              <a:t>27 So then, whoever eats the bread or drinks the cup of the Lord in an unworthy manner will be guilty of sinning against the body and blood of the Lord. 28 Everyone ought to examine themselves before they eat of the bread and drink from the cup. 29 For those who eat and drink without discerning the body of Christ eat and drink judgment on themselves.</a:t>
            </a:r>
            <a:endParaRPr lang="en-MY" sz="2400" dirty="0"/>
          </a:p>
        </p:txBody>
      </p:sp>
      <p:sp>
        <p:nvSpPr>
          <p:cNvPr id="4" name="TextBox 3">
            <a:extLst>
              <a:ext uri="{FF2B5EF4-FFF2-40B4-BE49-F238E27FC236}">
                <a16:creationId xmlns:a16="http://schemas.microsoft.com/office/drawing/2014/main" id="{57C32827-CD71-8F0E-3742-27C0B6FF73C9}"/>
              </a:ext>
            </a:extLst>
          </p:cNvPr>
          <p:cNvSpPr txBox="1"/>
          <p:nvPr/>
        </p:nvSpPr>
        <p:spPr>
          <a:xfrm>
            <a:off x="177978" y="96070"/>
            <a:ext cx="874031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ea typeface="+mn-ea"/>
                <a:cs typeface="Calibri" panose="020F0502020204030204" pitchFamily="34" charset="0"/>
              </a:rPr>
              <a:t>The Lord’s Supper</a:t>
            </a:r>
          </a:p>
        </p:txBody>
      </p:sp>
    </p:spTree>
    <p:extLst>
      <p:ext uri="{BB962C8B-B14F-4D97-AF65-F5344CB8AC3E}">
        <p14:creationId xmlns:p14="http://schemas.microsoft.com/office/powerpoint/2010/main" val="4044478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088DDC-1C0B-AAD4-D791-53068AC7491E}"/>
              </a:ext>
            </a:extLst>
          </p:cNvPr>
          <p:cNvSpPr txBox="1"/>
          <p:nvPr/>
        </p:nvSpPr>
        <p:spPr>
          <a:xfrm>
            <a:off x="174661" y="954755"/>
            <a:ext cx="8753582" cy="3046988"/>
          </a:xfrm>
          <a:prstGeom prst="rect">
            <a:avLst/>
          </a:prstGeom>
          <a:noFill/>
        </p:spPr>
        <p:txBody>
          <a:bodyPr wrap="square">
            <a:spAutoFit/>
          </a:bodyPr>
          <a:lstStyle/>
          <a:p>
            <a:r>
              <a:rPr lang="en-GB" sz="2400" dirty="0"/>
              <a:t>Numbers 6:24-26</a:t>
            </a:r>
          </a:p>
          <a:p>
            <a:endParaRPr lang="en-GB" sz="2400" dirty="0"/>
          </a:p>
          <a:p>
            <a:r>
              <a:rPr lang="en-GB" sz="2400" dirty="0"/>
              <a:t>24 “The Lord bless you</a:t>
            </a:r>
          </a:p>
          <a:p>
            <a:r>
              <a:rPr lang="en-GB" sz="2400" dirty="0"/>
              <a:t>    and keep you;</a:t>
            </a:r>
          </a:p>
          <a:p>
            <a:r>
              <a:rPr lang="en-GB" sz="2400" dirty="0"/>
              <a:t>25 the Lord make his face shine on you</a:t>
            </a:r>
          </a:p>
          <a:p>
            <a:r>
              <a:rPr lang="en-GB" sz="2400" dirty="0"/>
              <a:t>    and be gracious to you;</a:t>
            </a:r>
          </a:p>
          <a:p>
            <a:r>
              <a:rPr lang="en-GB" sz="2400" dirty="0"/>
              <a:t>26 the Lord turn his face toward you</a:t>
            </a:r>
          </a:p>
          <a:p>
            <a:r>
              <a:rPr lang="en-GB" sz="2400" dirty="0"/>
              <a:t>    and give you peace.”’</a:t>
            </a:r>
          </a:p>
        </p:txBody>
      </p:sp>
      <p:sp>
        <p:nvSpPr>
          <p:cNvPr id="6" name="TextBox 5">
            <a:extLst>
              <a:ext uri="{FF2B5EF4-FFF2-40B4-BE49-F238E27FC236}">
                <a16:creationId xmlns:a16="http://schemas.microsoft.com/office/drawing/2014/main" id="{0DC58601-8738-7B22-06AB-E98298DA7D83}"/>
              </a:ext>
            </a:extLst>
          </p:cNvPr>
          <p:cNvSpPr txBox="1"/>
          <p:nvPr/>
        </p:nvSpPr>
        <p:spPr>
          <a:xfrm>
            <a:off x="1023938" y="154312"/>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600" dirty="0">
                <a:solidFill>
                  <a:prstClr val="white"/>
                </a:solidFill>
                <a:latin typeface="Calibri" panose="020F0502020204030204" pitchFamily="34" charset="0"/>
                <a:cs typeface="Calibri" panose="020F0502020204030204" pitchFamily="34" charset="0"/>
              </a:rPr>
              <a:t>Benediction</a:t>
            </a:r>
            <a:endPar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534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50FC709-0089-B5CF-F551-1AA85FBC21BF}"/>
              </a:ext>
            </a:extLst>
          </p:cNvPr>
          <p:cNvSpPr/>
          <p:nvPr/>
        </p:nvSpPr>
        <p:spPr>
          <a:xfrm>
            <a:off x="3740150" y="1541463"/>
            <a:ext cx="3848100" cy="3848100"/>
          </a:xfrm>
          <a:prstGeom prst="ellipse">
            <a:avLst/>
          </a:prstGeom>
          <a:solidFill>
            <a:schemeClr val="tx2">
              <a:lumMod val="5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r"/>
            <a:r>
              <a:rPr lang="en-MY" sz="2800" dirty="0"/>
              <a:t>          HEAVEN</a:t>
            </a:r>
          </a:p>
        </p:txBody>
      </p:sp>
      <p:sp>
        <p:nvSpPr>
          <p:cNvPr id="2" name="Oval 1">
            <a:extLst>
              <a:ext uri="{FF2B5EF4-FFF2-40B4-BE49-F238E27FC236}">
                <a16:creationId xmlns:a16="http://schemas.microsoft.com/office/drawing/2014/main" id="{34CE4A94-3BB2-43BB-B437-922E11733791}"/>
              </a:ext>
            </a:extLst>
          </p:cNvPr>
          <p:cNvSpPr/>
          <p:nvPr/>
        </p:nvSpPr>
        <p:spPr>
          <a:xfrm>
            <a:off x="1663700" y="1541463"/>
            <a:ext cx="3848100" cy="3848100"/>
          </a:xfrm>
          <a:prstGeom prst="ellipse">
            <a:avLst/>
          </a:prstGeom>
          <a:solidFill>
            <a:schemeClr val="tx2">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MY" sz="2800" dirty="0"/>
              <a:t>    OUR</a:t>
            </a:r>
          </a:p>
          <a:p>
            <a:r>
              <a:rPr lang="en-MY" sz="2800" dirty="0"/>
              <a:t> WORLD</a:t>
            </a:r>
          </a:p>
        </p:txBody>
      </p:sp>
      <p:sp>
        <p:nvSpPr>
          <p:cNvPr id="4" name="TextBox 3">
            <a:extLst>
              <a:ext uri="{FF2B5EF4-FFF2-40B4-BE49-F238E27FC236}">
                <a16:creationId xmlns:a16="http://schemas.microsoft.com/office/drawing/2014/main" id="{785863F2-90CA-7F10-C7A6-AC979232F5AE}"/>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the beginning</a:t>
            </a:r>
          </a:p>
        </p:txBody>
      </p:sp>
    </p:spTree>
    <p:extLst>
      <p:ext uri="{BB962C8B-B14F-4D97-AF65-F5344CB8AC3E}">
        <p14:creationId xmlns:p14="http://schemas.microsoft.com/office/powerpoint/2010/main" val="319055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CE4A94-3BB2-43BB-B437-922E11733791}"/>
              </a:ext>
            </a:extLst>
          </p:cNvPr>
          <p:cNvSpPr/>
          <p:nvPr/>
        </p:nvSpPr>
        <p:spPr>
          <a:xfrm>
            <a:off x="736600" y="1541463"/>
            <a:ext cx="3848100" cy="3848100"/>
          </a:xfrm>
          <a:prstGeom prst="ellipse">
            <a:avLst/>
          </a:prstGeom>
          <a:solidFill>
            <a:srgbClr val="C0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MY" sz="2800" dirty="0"/>
              <a:t>OUR WORLD</a:t>
            </a:r>
          </a:p>
        </p:txBody>
      </p:sp>
      <p:sp>
        <p:nvSpPr>
          <p:cNvPr id="3" name="Oval 2">
            <a:extLst>
              <a:ext uri="{FF2B5EF4-FFF2-40B4-BE49-F238E27FC236}">
                <a16:creationId xmlns:a16="http://schemas.microsoft.com/office/drawing/2014/main" id="{650FC709-0089-B5CF-F551-1AA85FBC21BF}"/>
              </a:ext>
            </a:extLst>
          </p:cNvPr>
          <p:cNvSpPr/>
          <p:nvPr/>
        </p:nvSpPr>
        <p:spPr>
          <a:xfrm>
            <a:off x="4597400" y="1541463"/>
            <a:ext cx="3848100" cy="3848100"/>
          </a:xfrm>
          <a:prstGeom prst="ellipse">
            <a:avLst/>
          </a:prstGeom>
          <a:solidFill>
            <a:schemeClr val="tx2">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MY" sz="2800" dirty="0"/>
              <a:t>HEAVEN</a:t>
            </a:r>
          </a:p>
        </p:txBody>
      </p:sp>
      <p:sp>
        <p:nvSpPr>
          <p:cNvPr id="8" name="TextBox 7">
            <a:extLst>
              <a:ext uri="{FF2B5EF4-FFF2-40B4-BE49-F238E27FC236}">
                <a16:creationId xmlns:a16="http://schemas.microsoft.com/office/drawing/2014/main" id="{450501B6-F75A-034E-6D10-4E5D84DDD743}"/>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Our Misconception</a:t>
            </a:r>
          </a:p>
        </p:txBody>
      </p:sp>
    </p:spTree>
    <p:extLst>
      <p:ext uri="{BB962C8B-B14F-4D97-AF65-F5344CB8AC3E}">
        <p14:creationId xmlns:p14="http://schemas.microsoft.com/office/powerpoint/2010/main" val="271084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CE4A94-3BB2-43BB-B437-922E11733791}"/>
              </a:ext>
            </a:extLst>
          </p:cNvPr>
          <p:cNvSpPr/>
          <p:nvPr/>
        </p:nvSpPr>
        <p:spPr>
          <a:xfrm>
            <a:off x="1155700" y="2100263"/>
            <a:ext cx="3848100" cy="3848100"/>
          </a:xfrm>
          <a:prstGeom prst="ellipse">
            <a:avLst/>
          </a:prstGeom>
          <a:solidFill>
            <a:srgbClr val="C0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MY" sz="2800" dirty="0"/>
              <a:t>OUR WORLD      </a:t>
            </a:r>
          </a:p>
        </p:txBody>
      </p:sp>
      <p:sp>
        <p:nvSpPr>
          <p:cNvPr id="3" name="Oval 2">
            <a:extLst>
              <a:ext uri="{FF2B5EF4-FFF2-40B4-BE49-F238E27FC236}">
                <a16:creationId xmlns:a16="http://schemas.microsoft.com/office/drawing/2014/main" id="{650FC709-0089-B5CF-F551-1AA85FBC21BF}"/>
              </a:ext>
            </a:extLst>
          </p:cNvPr>
          <p:cNvSpPr/>
          <p:nvPr/>
        </p:nvSpPr>
        <p:spPr>
          <a:xfrm>
            <a:off x="4127500" y="2100263"/>
            <a:ext cx="3848100" cy="3848100"/>
          </a:xfrm>
          <a:prstGeom prst="ellipse">
            <a:avLst/>
          </a:prstGeom>
          <a:solidFill>
            <a:schemeClr val="tx2">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r"/>
            <a:r>
              <a:rPr lang="en-MY" sz="2800" dirty="0"/>
              <a:t>      HEAVEN</a:t>
            </a:r>
          </a:p>
          <a:p>
            <a:pPr algn="r"/>
            <a:r>
              <a:rPr lang="en-MY" sz="2000" dirty="0"/>
              <a:t>God’s Kingdom</a:t>
            </a:r>
          </a:p>
        </p:txBody>
      </p:sp>
      <p:sp>
        <p:nvSpPr>
          <p:cNvPr id="9" name="Arrow: Left 8">
            <a:extLst>
              <a:ext uri="{FF2B5EF4-FFF2-40B4-BE49-F238E27FC236}">
                <a16:creationId xmlns:a16="http://schemas.microsoft.com/office/drawing/2014/main" id="{93F06301-A0AD-C1B3-8CA4-09D52DB48D7B}"/>
              </a:ext>
            </a:extLst>
          </p:cNvPr>
          <p:cNvSpPr/>
          <p:nvPr/>
        </p:nvSpPr>
        <p:spPr>
          <a:xfrm>
            <a:off x="2417492" y="6113628"/>
            <a:ext cx="2419346" cy="508000"/>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hord 4">
            <a:extLst>
              <a:ext uri="{FF2B5EF4-FFF2-40B4-BE49-F238E27FC236}">
                <a16:creationId xmlns:a16="http://schemas.microsoft.com/office/drawing/2014/main" id="{84679128-533C-64C2-D04B-0B7FA66750B1}"/>
              </a:ext>
            </a:extLst>
          </p:cNvPr>
          <p:cNvSpPr/>
          <p:nvPr/>
        </p:nvSpPr>
        <p:spPr>
          <a:xfrm>
            <a:off x="4019547" y="2817394"/>
            <a:ext cx="1231899" cy="2417545"/>
          </a:xfrm>
          <a:prstGeom prst="chord">
            <a:avLst>
              <a:gd name="adj1" fmla="val 5619679"/>
              <a:gd name="adj2" fmla="val 15908128"/>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solidFill>
                <a:srgbClr val="FFFF00"/>
              </a:solidFill>
            </a:endParaRPr>
          </a:p>
        </p:txBody>
      </p:sp>
      <p:sp>
        <p:nvSpPr>
          <p:cNvPr id="6" name="Chord 5">
            <a:extLst>
              <a:ext uri="{FF2B5EF4-FFF2-40B4-BE49-F238E27FC236}">
                <a16:creationId xmlns:a16="http://schemas.microsoft.com/office/drawing/2014/main" id="{A3D87FFA-1E79-E6C7-8E8B-A1BE78732EAA}"/>
              </a:ext>
            </a:extLst>
          </p:cNvPr>
          <p:cNvSpPr/>
          <p:nvPr/>
        </p:nvSpPr>
        <p:spPr>
          <a:xfrm rot="10800000">
            <a:off x="3841748" y="2817395"/>
            <a:ext cx="1231899" cy="2417544"/>
          </a:xfrm>
          <a:prstGeom prst="chord">
            <a:avLst>
              <a:gd name="adj1" fmla="val 5619679"/>
              <a:gd name="adj2" fmla="val 15908128"/>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solidFill>
                <a:srgbClr val="FFFF00"/>
              </a:solidFill>
            </a:endParaRPr>
          </a:p>
        </p:txBody>
      </p:sp>
      <p:sp>
        <p:nvSpPr>
          <p:cNvPr id="10" name="TextBox 9">
            <a:extLst>
              <a:ext uri="{FF2B5EF4-FFF2-40B4-BE49-F238E27FC236}">
                <a16:creationId xmlns:a16="http://schemas.microsoft.com/office/drawing/2014/main" id="{C59DA4B0-82FF-1209-4490-9462FEEB2934}"/>
              </a:ext>
            </a:extLst>
          </p:cNvPr>
          <p:cNvSpPr txBox="1"/>
          <p:nvPr/>
        </p:nvSpPr>
        <p:spPr>
          <a:xfrm>
            <a:off x="4070348" y="3738890"/>
            <a:ext cx="1231899" cy="461665"/>
          </a:xfrm>
          <a:prstGeom prst="rect">
            <a:avLst/>
          </a:prstGeom>
          <a:noFill/>
        </p:spPr>
        <p:txBody>
          <a:bodyPr wrap="square" rtlCol="0">
            <a:spAutoFit/>
          </a:bodyPr>
          <a:lstStyle/>
          <a:p>
            <a:r>
              <a:rPr lang="en-MY" sz="2400" dirty="0">
                <a:solidFill>
                  <a:schemeClr val="bg1"/>
                </a:solidFill>
              </a:rPr>
              <a:t>JESUS</a:t>
            </a:r>
          </a:p>
        </p:txBody>
      </p:sp>
      <p:sp>
        <p:nvSpPr>
          <p:cNvPr id="11" name="TextBox 10">
            <a:extLst>
              <a:ext uri="{FF2B5EF4-FFF2-40B4-BE49-F238E27FC236}">
                <a16:creationId xmlns:a16="http://schemas.microsoft.com/office/drawing/2014/main" id="{6711AC58-5047-7C1F-4D17-96842F4740E6}"/>
              </a:ext>
            </a:extLst>
          </p:cNvPr>
          <p:cNvSpPr txBox="1"/>
          <p:nvPr/>
        </p:nvSpPr>
        <p:spPr>
          <a:xfrm>
            <a:off x="438146" y="969870"/>
            <a:ext cx="8394700" cy="954107"/>
          </a:xfrm>
          <a:prstGeom prst="rect">
            <a:avLst/>
          </a:prstGeom>
          <a:noFill/>
        </p:spPr>
        <p:txBody>
          <a:bodyPr wrap="square" rtlCol="0">
            <a:spAutoFit/>
          </a:bodyPr>
          <a:lstStyle/>
          <a:p>
            <a:r>
              <a:rPr lang="en-GB" sz="2800" dirty="0">
                <a:latin typeface="system-ui"/>
              </a:rPr>
              <a:t>M</a:t>
            </a:r>
            <a:r>
              <a:rPr lang="en-GB" sz="2800" b="0" i="0" dirty="0">
                <a:effectLst/>
                <a:latin typeface="system-ui"/>
              </a:rPr>
              <a:t>atthew 4:17 From that time Jesus began to preach and to say, “Repent, for the kingdom of heaven is at hand.”</a:t>
            </a:r>
            <a:endParaRPr lang="en-MY" sz="2800" dirty="0"/>
          </a:p>
        </p:txBody>
      </p:sp>
      <p:grpSp>
        <p:nvGrpSpPr>
          <p:cNvPr id="19" name="Group 18">
            <a:extLst>
              <a:ext uri="{FF2B5EF4-FFF2-40B4-BE49-F238E27FC236}">
                <a16:creationId xmlns:a16="http://schemas.microsoft.com/office/drawing/2014/main" id="{BFE4C591-5487-72AB-2630-94F9620EE5B9}"/>
              </a:ext>
            </a:extLst>
          </p:cNvPr>
          <p:cNvGrpSpPr/>
          <p:nvPr/>
        </p:nvGrpSpPr>
        <p:grpSpPr>
          <a:xfrm>
            <a:off x="2782679" y="2401100"/>
            <a:ext cx="1995224" cy="3327370"/>
            <a:chOff x="2782679" y="1842300"/>
            <a:chExt cx="1995224" cy="3327370"/>
          </a:xfrm>
        </p:grpSpPr>
        <p:sp>
          <p:nvSpPr>
            <p:cNvPr id="12" name="Arrow: Left 11">
              <a:extLst>
                <a:ext uri="{FF2B5EF4-FFF2-40B4-BE49-F238E27FC236}">
                  <a16:creationId xmlns:a16="http://schemas.microsoft.com/office/drawing/2014/main" id="{BC79624C-1D57-4131-C85B-BC5006FCC58B}"/>
                </a:ext>
              </a:extLst>
            </p:cNvPr>
            <p:cNvSpPr/>
            <p:nvPr/>
          </p:nvSpPr>
          <p:spPr>
            <a:xfrm rot="1363960">
              <a:off x="3720630" y="2145279"/>
              <a:ext cx="1057273" cy="508000"/>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Arrow: Left 12">
              <a:extLst>
                <a:ext uri="{FF2B5EF4-FFF2-40B4-BE49-F238E27FC236}">
                  <a16:creationId xmlns:a16="http://schemas.microsoft.com/office/drawing/2014/main" id="{A7473774-FC46-F966-CCE3-880F7A09FA14}"/>
                </a:ext>
              </a:extLst>
            </p:cNvPr>
            <p:cNvSpPr/>
            <p:nvPr/>
          </p:nvSpPr>
          <p:spPr>
            <a:xfrm rot="19599211">
              <a:off x="3605211" y="4224039"/>
              <a:ext cx="1057273" cy="508000"/>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Arrow: Left 13">
              <a:extLst>
                <a:ext uri="{FF2B5EF4-FFF2-40B4-BE49-F238E27FC236}">
                  <a16:creationId xmlns:a16="http://schemas.microsoft.com/office/drawing/2014/main" id="{5AC0C1B7-6F31-56B4-777B-779CD44A8746}"/>
                </a:ext>
              </a:extLst>
            </p:cNvPr>
            <p:cNvSpPr/>
            <p:nvPr/>
          </p:nvSpPr>
          <p:spPr>
            <a:xfrm>
              <a:off x="3471457" y="3641755"/>
              <a:ext cx="1057273" cy="508000"/>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Arrow: Left 14">
              <a:extLst>
                <a:ext uri="{FF2B5EF4-FFF2-40B4-BE49-F238E27FC236}">
                  <a16:creationId xmlns:a16="http://schemas.microsoft.com/office/drawing/2014/main" id="{51312942-8402-13F6-D35A-185D56AAB3F8}"/>
                </a:ext>
              </a:extLst>
            </p:cNvPr>
            <p:cNvSpPr/>
            <p:nvPr/>
          </p:nvSpPr>
          <p:spPr>
            <a:xfrm rot="1363960">
              <a:off x="3440109" y="2718372"/>
              <a:ext cx="1057273" cy="508000"/>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9458" name="Picture 2" descr="Yellow Stick Man Clip Art at Clker.com - vector clip art online, royalty  free &amp; public domain">
              <a:extLst>
                <a:ext uri="{FF2B5EF4-FFF2-40B4-BE49-F238E27FC236}">
                  <a16:creationId xmlns:a16="http://schemas.microsoft.com/office/drawing/2014/main" id="{4F048EC9-4459-593F-0A7F-6599A797B432}"/>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37066" y1="10825" x2="40154" y2="10825"/>
                          <a14:foregroundMark x1="38610" y1="24742" x2="38610" y2="23711"/>
                          <a14:foregroundMark x1="37066" y1="12887" x2="38224" y2="19072"/>
                        </a14:backgroundRemoval>
                      </a14:imgEffect>
                    </a14:imgLayer>
                  </a14:imgProps>
                </a:ext>
                <a:ext uri="{28A0092B-C50C-407E-A947-70E740481C1C}">
                  <a14:useLocalDpi xmlns:a14="http://schemas.microsoft.com/office/drawing/2010/main"/>
                </a:ext>
              </a:extLst>
            </a:blip>
            <a:srcRect/>
            <a:stretch>
              <a:fillRect/>
            </a:stretch>
          </p:blipFill>
          <p:spPr bwMode="auto">
            <a:xfrm>
              <a:off x="3190235" y="1842300"/>
              <a:ext cx="952967" cy="7138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Yellow Stick Man Clip Art at Clker.com - vector clip art online, royalty  free &amp; public domain">
              <a:extLst>
                <a:ext uri="{FF2B5EF4-FFF2-40B4-BE49-F238E27FC236}">
                  <a16:creationId xmlns:a16="http://schemas.microsoft.com/office/drawing/2014/main" id="{E5E7798B-0DC8-4E22-6F72-2A13AB9B1910}"/>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37066" y1="10825" x2="40154" y2="10825"/>
                          <a14:foregroundMark x1="38610" y1="24742" x2="38610" y2="23711"/>
                          <a14:foregroundMark x1="37066" y1="12887" x2="38224" y2="19072"/>
                        </a14:backgroundRemoval>
                      </a14:imgEffect>
                    </a14:imgLayer>
                  </a14:imgProps>
                </a:ext>
                <a:ext uri="{28A0092B-C50C-407E-A947-70E740481C1C}">
                  <a14:useLocalDpi xmlns:a14="http://schemas.microsoft.com/office/drawing/2010/main"/>
                </a:ext>
              </a:extLst>
            </a:blip>
            <a:srcRect/>
            <a:stretch>
              <a:fillRect/>
            </a:stretch>
          </p:blipFill>
          <p:spPr bwMode="auto">
            <a:xfrm>
              <a:off x="2782679" y="2423099"/>
              <a:ext cx="952967" cy="7138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Yellow Stick Man Clip Art at Clker.com - vector clip art online, royalty  free &amp; public domain">
              <a:extLst>
                <a:ext uri="{FF2B5EF4-FFF2-40B4-BE49-F238E27FC236}">
                  <a16:creationId xmlns:a16="http://schemas.microsoft.com/office/drawing/2014/main" id="{C157314A-87AC-17B9-B542-A9A463805E7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37066" y1="10825" x2="40154" y2="10825"/>
                          <a14:foregroundMark x1="38610" y1="24742" x2="38610" y2="23711"/>
                          <a14:foregroundMark x1="37066" y1="12887" x2="38224" y2="19072"/>
                        </a14:backgroundRemoval>
                      </a14:imgEffect>
                    </a14:imgLayer>
                  </a14:imgProps>
                </a:ext>
                <a:ext uri="{28A0092B-C50C-407E-A947-70E740481C1C}">
                  <a14:useLocalDpi xmlns:a14="http://schemas.microsoft.com/office/drawing/2010/main"/>
                </a:ext>
              </a:extLst>
            </a:blip>
            <a:srcRect/>
            <a:stretch>
              <a:fillRect/>
            </a:stretch>
          </p:blipFill>
          <p:spPr bwMode="auto">
            <a:xfrm>
              <a:off x="2880235" y="3792852"/>
              <a:ext cx="952967" cy="7138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Yellow Stick Man Clip Art at Clker.com - vector clip art online, royalty  free &amp; public domain">
              <a:extLst>
                <a:ext uri="{FF2B5EF4-FFF2-40B4-BE49-F238E27FC236}">
                  <a16:creationId xmlns:a16="http://schemas.microsoft.com/office/drawing/2014/main" id="{2EBC5BDC-8A4A-F955-A57A-2BEC67D01E74}"/>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37066" y1="10825" x2="40154" y2="10825"/>
                          <a14:foregroundMark x1="38610" y1="24742" x2="38610" y2="23711"/>
                          <a14:foregroundMark x1="37066" y1="12887" x2="38224" y2="19072"/>
                        </a14:backgroundRemoval>
                      </a14:imgEffect>
                    </a14:imgLayer>
                  </a14:imgProps>
                </a:ext>
                <a:ext uri="{28A0092B-C50C-407E-A947-70E740481C1C}">
                  <a14:useLocalDpi xmlns:a14="http://schemas.microsoft.com/office/drawing/2010/main"/>
                </a:ext>
              </a:extLst>
            </a:blip>
            <a:srcRect/>
            <a:stretch>
              <a:fillRect/>
            </a:stretch>
          </p:blipFill>
          <p:spPr bwMode="auto">
            <a:xfrm>
              <a:off x="3004288" y="4455865"/>
              <a:ext cx="952967" cy="7138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049F961-F27C-209C-12EA-E6B89DBA7B10}"/>
              </a:ext>
            </a:extLst>
          </p:cNvPr>
          <p:cNvGrpSpPr/>
          <p:nvPr/>
        </p:nvGrpSpPr>
        <p:grpSpPr>
          <a:xfrm>
            <a:off x="2321329" y="2608485"/>
            <a:ext cx="844813" cy="2947972"/>
            <a:chOff x="224436" y="1933380"/>
            <a:chExt cx="844813" cy="2947972"/>
          </a:xfrm>
        </p:grpSpPr>
        <p:sp>
          <p:nvSpPr>
            <p:cNvPr id="20" name="Arrow: Left 19">
              <a:extLst>
                <a:ext uri="{FF2B5EF4-FFF2-40B4-BE49-F238E27FC236}">
                  <a16:creationId xmlns:a16="http://schemas.microsoft.com/office/drawing/2014/main" id="{992DB824-411B-58D3-1F42-C7A191A66738}"/>
                </a:ext>
              </a:extLst>
            </p:cNvPr>
            <p:cNvSpPr/>
            <p:nvPr/>
          </p:nvSpPr>
          <p:spPr>
            <a:xfrm>
              <a:off x="560622" y="4733893"/>
              <a:ext cx="461560" cy="147459"/>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Arrow: Left 20">
              <a:extLst>
                <a:ext uri="{FF2B5EF4-FFF2-40B4-BE49-F238E27FC236}">
                  <a16:creationId xmlns:a16="http://schemas.microsoft.com/office/drawing/2014/main" id="{28AF4620-BA8B-3ED2-750D-0E4BF2B43D62}"/>
                </a:ext>
              </a:extLst>
            </p:cNvPr>
            <p:cNvSpPr/>
            <p:nvPr/>
          </p:nvSpPr>
          <p:spPr>
            <a:xfrm>
              <a:off x="351257" y="3965722"/>
              <a:ext cx="461560" cy="147459"/>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Arrow: Left 21">
              <a:extLst>
                <a:ext uri="{FF2B5EF4-FFF2-40B4-BE49-F238E27FC236}">
                  <a16:creationId xmlns:a16="http://schemas.microsoft.com/office/drawing/2014/main" id="{DADC59C0-2C1E-76D5-E8F1-4F8046715497}"/>
                </a:ext>
              </a:extLst>
            </p:cNvPr>
            <p:cNvSpPr/>
            <p:nvPr/>
          </p:nvSpPr>
          <p:spPr>
            <a:xfrm>
              <a:off x="224436" y="2606134"/>
              <a:ext cx="461560" cy="147459"/>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Arrow: Left 22">
              <a:extLst>
                <a:ext uri="{FF2B5EF4-FFF2-40B4-BE49-F238E27FC236}">
                  <a16:creationId xmlns:a16="http://schemas.microsoft.com/office/drawing/2014/main" id="{85D1BF15-40E3-0D3D-421A-AB8840757998}"/>
                </a:ext>
              </a:extLst>
            </p:cNvPr>
            <p:cNvSpPr/>
            <p:nvPr/>
          </p:nvSpPr>
          <p:spPr>
            <a:xfrm>
              <a:off x="607689" y="1933380"/>
              <a:ext cx="461560" cy="147459"/>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34" name="TextBox 33">
            <a:extLst>
              <a:ext uri="{FF2B5EF4-FFF2-40B4-BE49-F238E27FC236}">
                <a16:creationId xmlns:a16="http://schemas.microsoft.com/office/drawing/2014/main" id="{D9BD980F-F074-8492-4812-109D6296313D}"/>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God’s plan</a:t>
            </a:r>
          </a:p>
        </p:txBody>
      </p:sp>
    </p:spTree>
    <p:extLst>
      <p:ext uri="{BB962C8B-B14F-4D97-AF65-F5344CB8AC3E}">
        <p14:creationId xmlns:p14="http://schemas.microsoft.com/office/powerpoint/2010/main" val="125352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9CB194-2FC3-8833-4D38-2E04BF99A9E4}"/>
              </a:ext>
            </a:extLst>
          </p:cNvPr>
          <p:cNvSpPr txBox="1"/>
          <p:nvPr/>
        </p:nvSpPr>
        <p:spPr>
          <a:xfrm>
            <a:off x="369868" y="1166842"/>
            <a:ext cx="8240732" cy="5016758"/>
          </a:xfrm>
          <a:prstGeom prst="rect">
            <a:avLst/>
          </a:prstGeom>
          <a:noFill/>
        </p:spPr>
        <p:txBody>
          <a:bodyPr wrap="square">
            <a:spAutoFit/>
          </a:bodyPr>
          <a:lstStyle/>
          <a:p>
            <a:r>
              <a:rPr lang="en-GB" sz="2400" dirty="0"/>
              <a:t>“Our Father in heaven,</a:t>
            </a:r>
          </a:p>
          <a:p>
            <a:br>
              <a:rPr lang="en-GB" sz="3200" dirty="0"/>
            </a:br>
            <a:r>
              <a:rPr lang="en-GB" sz="3200" dirty="0"/>
              <a:t>		</a:t>
            </a:r>
            <a:r>
              <a:rPr lang="en-GB" sz="2400" dirty="0"/>
              <a:t>hallowed be your name,</a:t>
            </a:r>
            <a:br>
              <a:rPr lang="en-GB" sz="3200" dirty="0"/>
            </a:br>
            <a:r>
              <a:rPr lang="en-GB" sz="3200" dirty="0"/>
              <a:t>		</a:t>
            </a:r>
            <a:r>
              <a:rPr lang="en-GB" sz="2400" b="1" baseline="30000" dirty="0"/>
              <a:t>10 </a:t>
            </a:r>
            <a:r>
              <a:rPr lang="en-GB" sz="2400" dirty="0"/>
              <a:t>your kingdom come,</a:t>
            </a:r>
            <a:br>
              <a:rPr lang="en-GB" sz="3200" dirty="0"/>
            </a:br>
            <a:r>
              <a:rPr lang="en-GB" sz="3200" dirty="0"/>
              <a:t>		</a:t>
            </a:r>
            <a:r>
              <a:rPr lang="en-GB" sz="2400" dirty="0"/>
              <a:t>your will be done,</a:t>
            </a:r>
            <a:r>
              <a:rPr lang="en-GB" sz="3200" dirty="0"/>
              <a:t> </a:t>
            </a:r>
            <a:r>
              <a:rPr lang="en-GB" sz="2400" dirty="0"/>
              <a:t>on earth as it is in heaven.</a:t>
            </a:r>
            <a:br>
              <a:rPr lang="en-GB" sz="3200" dirty="0"/>
            </a:br>
            <a:endParaRPr lang="en-GB" sz="3200" dirty="0"/>
          </a:p>
          <a:p>
            <a:r>
              <a:rPr lang="en-GB" sz="3200" b="1" baseline="30000" dirty="0"/>
              <a:t>		</a:t>
            </a:r>
            <a:r>
              <a:rPr lang="en-GB" sz="2400" b="1" baseline="30000" dirty="0"/>
              <a:t>11 </a:t>
            </a:r>
            <a:r>
              <a:rPr lang="en-GB" sz="2400" dirty="0"/>
              <a:t>Give us today our daily bread.</a:t>
            </a:r>
            <a:br>
              <a:rPr lang="en-GB" sz="3200" dirty="0"/>
            </a:br>
            <a:r>
              <a:rPr lang="en-GB" sz="3200" dirty="0"/>
              <a:t>		</a:t>
            </a:r>
            <a:r>
              <a:rPr lang="en-GB" sz="2400" b="1" baseline="30000" dirty="0"/>
              <a:t>12 </a:t>
            </a:r>
            <a:r>
              <a:rPr lang="en-GB" sz="2400" dirty="0"/>
              <a:t>And forgive us our debts,</a:t>
            </a:r>
            <a:r>
              <a:rPr lang="en-GB" sz="3200" dirty="0"/>
              <a:t> </a:t>
            </a:r>
            <a:r>
              <a:rPr lang="en-GB" sz="2400" dirty="0"/>
              <a:t>as we also have 				forgiven our 	debtors.</a:t>
            </a:r>
            <a:br>
              <a:rPr lang="en-GB" sz="3200" dirty="0"/>
            </a:br>
            <a:r>
              <a:rPr lang="en-GB" sz="3200" dirty="0"/>
              <a:t>		</a:t>
            </a:r>
            <a:r>
              <a:rPr lang="en-GB" sz="2400" b="1" baseline="30000" dirty="0"/>
              <a:t>13 </a:t>
            </a:r>
            <a:r>
              <a:rPr lang="en-GB" sz="2400" dirty="0"/>
              <a:t>And lead us not into temptation,</a:t>
            </a:r>
            <a:r>
              <a:rPr lang="en-GB" sz="2400" baseline="30000" dirty="0"/>
              <a:t> </a:t>
            </a:r>
            <a:r>
              <a:rPr lang="en-GB" sz="2400" dirty="0"/>
              <a:t>but deliver us 			from the evil one.’</a:t>
            </a:r>
            <a:endParaRPr lang="en-MY" sz="2800" dirty="0"/>
          </a:p>
        </p:txBody>
      </p:sp>
      <p:sp>
        <p:nvSpPr>
          <p:cNvPr id="3" name="TextBox 2">
            <a:extLst>
              <a:ext uri="{FF2B5EF4-FFF2-40B4-BE49-F238E27FC236}">
                <a16:creationId xmlns:a16="http://schemas.microsoft.com/office/drawing/2014/main" id="{E57A1D18-62E7-08AD-6F4F-3E35E1667F01}"/>
              </a:ext>
            </a:extLst>
          </p:cNvPr>
          <p:cNvSpPr txBox="1"/>
          <p:nvPr/>
        </p:nvSpPr>
        <p:spPr>
          <a:xfrm>
            <a:off x="1023938" y="57054"/>
            <a:ext cx="709612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a:t>
            </a:r>
            <a:r>
              <a:rPr lang="en-GB" sz="3600" dirty="0">
                <a:solidFill>
                  <a:prstClr val="white"/>
                </a:solidFill>
                <a:latin typeface="Calibri" panose="020F0502020204030204" pitchFamily="34" charset="0"/>
                <a:cs typeface="Calibri" panose="020F0502020204030204" pitchFamily="34" charset="0"/>
              </a:rPr>
              <a:t>heartbeat of Jesus </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(Matt 6:9-13)</a:t>
            </a:r>
            <a:endPar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FD504394-BEEA-EE82-9552-2DA598CC52AE}"/>
              </a:ext>
            </a:extLst>
          </p:cNvPr>
          <p:cNvSpPr txBox="1"/>
          <p:nvPr/>
        </p:nvSpPr>
        <p:spPr>
          <a:xfrm>
            <a:off x="101600" y="2470267"/>
            <a:ext cx="1331932" cy="830997"/>
          </a:xfrm>
          <a:prstGeom prst="rect">
            <a:avLst/>
          </a:prstGeom>
          <a:noFill/>
        </p:spPr>
        <p:txBody>
          <a:bodyPr wrap="square" rtlCol="0">
            <a:spAutoFit/>
          </a:bodyPr>
          <a:lstStyle/>
          <a:p>
            <a:r>
              <a:rPr lang="en-MY" sz="2400" dirty="0">
                <a:solidFill>
                  <a:srgbClr val="FFFF00"/>
                </a:solidFill>
              </a:rPr>
              <a:t>Petition</a:t>
            </a:r>
          </a:p>
          <a:p>
            <a:r>
              <a:rPr lang="en-MY" sz="2400" dirty="0">
                <a:solidFill>
                  <a:srgbClr val="FFFF00"/>
                </a:solidFill>
              </a:rPr>
              <a:t>(God)</a:t>
            </a:r>
          </a:p>
        </p:txBody>
      </p:sp>
      <p:sp>
        <p:nvSpPr>
          <p:cNvPr id="5" name="TextBox 4">
            <a:extLst>
              <a:ext uri="{FF2B5EF4-FFF2-40B4-BE49-F238E27FC236}">
                <a16:creationId xmlns:a16="http://schemas.microsoft.com/office/drawing/2014/main" id="{77959940-11DA-61AD-1E37-EB01050A72F3}"/>
              </a:ext>
            </a:extLst>
          </p:cNvPr>
          <p:cNvSpPr txBox="1"/>
          <p:nvPr/>
        </p:nvSpPr>
        <p:spPr>
          <a:xfrm>
            <a:off x="101600" y="4556648"/>
            <a:ext cx="1331932" cy="830997"/>
          </a:xfrm>
          <a:prstGeom prst="rect">
            <a:avLst/>
          </a:prstGeom>
          <a:noFill/>
        </p:spPr>
        <p:txBody>
          <a:bodyPr wrap="square" rtlCol="0">
            <a:spAutoFit/>
          </a:bodyPr>
          <a:lstStyle/>
          <a:p>
            <a:r>
              <a:rPr lang="en-MY" sz="2400" dirty="0">
                <a:solidFill>
                  <a:srgbClr val="FFFF00"/>
                </a:solidFill>
              </a:rPr>
              <a:t>Petition</a:t>
            </a:r>
          </a:p>
          <a:p>
            <a:r>
              <a:rPr lang="en-MY" sz="2400" dirty="0">
                <a:solidFill>
                  <a:srgbClr val="FFFF00"/>
                </a:solidFill>
              </a:rPr>
              <a:t>(Us)</a:t>
            </a:r>
          </a:p>
        </p:txBody>
      </p:sp>
      <p:grpSp>
        <p:nvGrpSpPr>
          <p:cNvPr id="11" name="Group 10">
            <a:extLst>
              <a:ext uri="{FF2B5EF4-FFF2-40B4-BE49-F238E27FC236}">
                <a16:creationId xmlns:a16="http://schemas.microsoft.com/office/drawing/2014/main" id="{EC86FA6F-D411-9F52-3AE9-C844450C49D5}"/>
              </a:ext>
            </a:extLst>
          </p:cNvPr>
          <p:cNvGrpSpPr/>
          <p:nvPr/>
        </p:nvGrpSpPr>
        <p:grpSpPr>
          <a:xfrm>
            <a:off x="152400" y="721148"/>
            <a:ext cx="3911600" cy="1054100"/>
            <a:chOff x="152400" y="721148"/>
            <a:chExt cx="3911600" cy="1054100"/>
          </a:xfrm>
        </p:grpSpPr>
        <p:sp>
          <p:nvSpPr>
            <p:cNvPr id="6" name="TextBox 5">
              <a:extLst>
                <a:ext uri="{FF2B5EF4-FFF2-40B4-BE49-F238E27FC236}">
                  <a16:creationId xmlns:a16="http://schemas.microsoft.com/office/drawing/2014/main" id="{F0689335-CDAA-520A-4CE9-F37C38493317}"/>
                </a:ext>
              </a:extLst>
            </p:cNvPr>
            <p:cNvSpPr txBox="1"/>
            <p:nvPr/>
          </p:nvSpPr>
          <p:spPr>
            <a:xfrm>
              <a:off x="152400" y="833281"/>
              <a:ext cx="3911600" cy="461665"/>
            </a:xfrm>
            <a:prstGeom prst="rect">
              <a:avLst/>
            </a:prstGeom>
            <a:noFill/>
          </p:spPr>
          <p:txBody>
            <a:bodyPr wrap="square" rtlCol="0">
              <a:spAutoFit/>
            </a:bodyPr>
            <a:lstStyle/>
            <a:p>
              <a:r>
                <a:rPr lang="en-MY" sz="2400" dirty="0">
                  <a:solidFill>
                    <a:srgbClr val="FFFF00"/>
                  </a:solidFill>
                </a:rPr>
                <a:t>Our Foundation</a:t>
              </a:r>
            </a:p>
          </p:txBody>
        </p:sp>
        <p:sp>
          <p:nvSpPr>
            <p:cNvPr id="7" name="Rectangle 6">
              <a:extLst>
                <a:ext uri="{FF2B5EF4-FFF2-40B4-BE49-F238E27FC236}">
                  <a16:creationId xmlns:a16="http://schemas.microsoft.com/office/drawing/2014/main" id="{F0B42071-A1C1-E730-C52D-A74A7A5FC635}"/>
                </a:ext>
              </a:extLst>
            </p:cNvPr>
            <p:cNvSpPr/>
            <p:nvPr/>
          </p:nvSpPr>
          <p:spPr>
            <a:xfrm>
              <a:off x="152400" y="721148"/>
              <a:ext cx="3911600" cy="105410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9" name="Rectangle 8">
            <a:extLst>
              <a:ext uri="{FF2B5EF4-FFF2-40B4-BE49-F238E27FC236}">
                <a16:creationId xmlns:a16="http://schemas.microsoft.com/office/drawing/2014/main" id="{4B01969D-6A9F-ADE1-5E83-24AD95DFE2CF}"/>
              </a:ext>
            </a:extLst>
          </p:cNvPr>
          <p:cNvSpPr/>
          <p:nvPr/>
        </p:nvSpPr>
        <p:spPr>
          <a:xfrm>
            <a:off x="101599" y="2023279"/>
            <a:ext cx="8018461" cy="1737413"/>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7CE0EEF8-76C1-435D-BD9F-3BEFA0819B53}"/>
              </a:ext>
            </a:extLst>
          </p:cNvPr>
          <p:cNvSpPr/>
          <p:nvPr/>
        </p:nvSpPr>
        <p:spPr>
          <a:xfrm>
            <a:off x="101600" y="3953745"/>
            <a:ext cx="8018461" cy="2229855"/>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90863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 the Whole Law Reduced to Two Commandments? | Berean Bible Journeys">
            <a:extLst>
              <a:ext uri="{FF2B5EF4-FFF2-40B4-BE49-F238E27FC236}">
                <a16:creationId xmlns:a16="http://schemas.microsoft.com/office/drawing/2014/main" id="{80517A2D-8E89-1344-3581-B2B993C928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92" y="606286"/>
            <a:ext cx="3515250" cy="45521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98C128-5850-313E-C6FB-15828E5F1F2F}"/>
              </a:ext>
            </a:extLst>
          </p:cNvPr>
          <p:cNvSpPr txBox="1"/>
          <p:nvPr/>
        </p:nvSpPr>
        <p:spPr>
          <a:xfrm>
            <a:off x="3866322" y="526773"/>
            <a:ext cx="5088835" cy="5509200"/>
          </a:xfrm>
          <a:prstGeom prst="rect">
            <a:avLst/>
          </a:prstGeom>
          <a:noFill/>
        </p:spPr>
        <p:txBody>
          <a:bodyPr wrap="square">
            <a:spAutoFit/>
          </a:bodyPr>
          <a:lstStyle/>
          <a:p>
            <a:r>
              <a:rPr lang="en-GB" sz="2400" dirty="0"/>
              <a:t>“Our Father in heaven,</a:t>
            </a:r>
          </a:p>
          <a:p>
            <a:br>
              <a:rPr lang="en-GB" sz="3200" dirty="0"/>
            </a:br>
            <a:r>
              <a:rPr lang="en-GB" sz="2400" dirty="0"/>
              <a:t>Hallowed be your name,</a:t>
            </a:r>
            <a:br>
              <a:rPr lang="en-GB" sz="3200" dirty="0"/>
            </a:br>
            <a:r>
              <a:rPr lang="en-GB" sz="2400" b="1" baseline="30000" dirty="0"/>
              <a:t>10 </a:t>
            </a:r>
            <a:r>
              <a:rPr lang="en-GB" sz="2400" dirty="0"/>
              <a:t>your kingdom come,</a:t>
            </a:r>
            <a:br>
              <a:rPr lang="en-GB" sz="3200" dirty="0"/>
            </a:br>
            <a:r>
              <a:rPr lang="en-GB" sz="2400" dirty="0"/>
              <a:t>your will be done,</a:t>
            </a:r>
            <a:r>
              <a:rPr lang="en-GB" sz="3200" dirty="0"/>
              <a:t> </a:t>
            </a:r>
            <a:r>
              <a:rPr lang="en-GB" sz="2400" dirty="0"/>
              <a:t>on earth as it is in heaven.</a:t>
            </a:r>
          </a:p>
          <a:p>
            <a:br>
              <a:rPr lang="en-GB" sz="3200" dirty="0"/>
            </a:br>
            <a:endParaRPr lang="en-GB" sz="3200" dirty="0"/>
          </a:p>
          <a:p>
            <a:r>
              <a:rPr lang="en-GB" sz="2400" b="1" baseline="30000" dirty="0"/>
              <a:t>11 </a:t>
            </a:r>
            <a:r>
              <a:rPr lang="en-GB" sz="2400" dirty="0"/>
              <a:t>Give us today our daily bread.</a:t>
            </a:r>
            <a:br>
              <a:rPr lang="en-GB" sz="3200" dirty="0"/>
            </a:br>
            <a:r>
              <a:rPr lang="en-GB" sz="2400" b="1" baseline="30000" dirty="0"/>
              <a:t>12 </a:t>
            </a:r>
            <a:r>
              <a:rPr lang="en-GB" sz="2400" dirty="0"/>
              <a:t>And forgive us our debts,</a:t>
            </a:r>
            <a:r>
              <a:rPr lang="en-GB" sz="3200" dirty="0"/>
              <a:t> </a:t>
            </a:r>
            <a:r>
              <a:rPr lang="en-GB" sz="2400" dirty="0"/>
              <a:t>as we also have forgiven our debtors.</a:t>
            </a:r>
            <a:br>
              <a:rPr lang="en-GB" sz="3200" dirty="0"/>
            </a:br>
            <a:r>
              <a:rPr lang="en-GB" sz="2400" b="1" baseline="30000" dirty="0"/>
              <a:t>13 </a:t>
            </a:r>
            <a:r>
              <a:rPr lang="en-GB" sz="2400" dirty="0"/>
              <a:t>And lead us not into temptation,</a:t>
            </a:r>
            <a:r>
              <a:rPr lang="en-GB" sz="2400" baseline="30000" dirty="0"/>
              <a:t> </a:t>
            </a:r>
            <a:r>
              <a:rPr lang="en-GB" sz="2400" dirty="0"/>
              <a:t>but deliver us from the evil one.’</a:t>
            </a:r>
            <a:endParaRPr lang="en-MY" sz="2800" dirty="0"/>
          </a:p>
        </p:txBody>
      </p:sp>
      <p:sp>
        <p:nvSpPr>
          <p:cNvPr id="3" name="TextBox 2">
            <a:extLst>
              <a:ext uri="{FF2B5EF4-FFF2-40B4-BE49-F238E27FC236}">
                <a16:creationId xmlns:a16="http://schemas.microsoft.com/office/drawing/2014/main" id="{A0FF3177-D81C-C9BD-AE96-B17B43E4B378}"/>
              </a:ext>
            </a:extLst>
          </p:cNvPr>
          <p:cNvSpPr txBox="1"/>
          <p:nvPr/>
        </p:nvSpPr>
        <p:spPr>
          <a:xfrm>
            <a:off x="3866322" y="1011447"/>
            <a:ext cx="2085009" cy="461665"/>
          </a:xfrm>
          <a:prstGeom prst="rect">
            <a:avLst/>
          </a:prstGeom>
          <a:noFill/>
        </p:spPr>
        <p:txBody>
          <a:bodyPr wrap="square" rtlCol="0">
            <a:spAutoFit/>
          </a:bodyPr>
          <a:lstStyle/>
          <a:p>
            <a:r>
              <a:rPr lang="en-MY" sz="2400" dirty="0">
                <a:solidFill>
                  <a:srgbClr val="FFFF00"/>
                </a:solidFill>
              </a:rPr>
              <a:t>Love God</a:t>
            </a:r>
          </a:p>
        </p:txBody>
      </p:sp>
      <p:sp>
        <p:nvSpPr>
          <p:cNvPr id="4" name="TextBox 3">
            <a:extLst>
              <a:ext uri="{FF2B5EF4-FFF2-40B4-BE49-F238E27FC236}">
                <a16:creationId xmlns:a16="http://schemas.microsoft.com/office/drawing/2014/main" id="{FB80A278-D6B0-FA23-2A97-3399F77A58C9}"/>
              </a:ext>
            </a:extLst>
          </p:cNvPr>
          <p:cNvSpPr txBox="1"/>
          <p:nvPr/>
        </p:nvSpPr>
        <p:spPr>
          <a:xfrm>
            <a:off x="3866321" y="3465513"/>
            <a:ext cx="5277679" cy="461665"/>
          </a:xfrm>
          <a:prstGeom prst="rect">
            <a:avLst/>
          </a:prstGeom>
          <a:noFill/>
        </p:spPr>
        <p:txBody>
          <a:bodyPr wrap="square" rtlCol="0">
            <a:spAutoFit/>
          </a:bodyPr>
          <a:lstStyle/>
          <a:p>
            <a:r>
              <a:rPr lang="en-MY" sz="2400" dirty="0">
                <a:solidFill>
                  <a:srgbClr val="FFFF00"/>
                </a:solidFill>
              </a:rPr>
              <a:t>Love Your Neighbour as Yourself</a:t>
            </a:r>
          </a:p>
        </p:txBody>
      </p:sp>
      <p:sp>
        <p:nvSpPr>
          <p:cNvPr id="5" name="TextBox 4">
            <a:extLst>
              <a:ext uri="{FF2B5EF4-FFF2-40B4-BE49-F238E27FC236}">
                <a16:creationId xmlns:a16="http://schemas.microsoft.com/office/drawing/2014/main" id="{B125FE00-283F-5788-E266-90E88E609D97}"/>
              </a:ext>
            </a:extLst>
          </p:cNvPr>
          <p:cNvSpPr txBox="1"/>
          <p:nvPr/>
        </p:nvSpPr>
        <p:spPr>
          <a:xfrm>
            <a:off x="3866322" y="122398"/>
            <a:ext cx="3677478" cy="461665"/>
          </a:xfrm>
          <a:prstGeom prst="rect">
            <a:avLst/>
          </a:prstGeom>
          <a:noFill/>
        </p:spPr>
        <p:txBody>
          <a:bodyPr wrap="square" rtlCol="0">
            <a:spAutoFit/>
          </a:bodyPr>
          <a:lstStyle/>
          <a:p>
            <a:r>
              <a:rPr lang="en-MY" sz="2400" dirty="0">
                <a:solidFill>
                  <a:srgbClr val="FFFF00"/>
                </a:solidFill>
              </a:rPr>
              <a:t>Our foundation</a:t>
            </a:r>
          </a:p>
        </p:txBody>
      </p:sp>
    </p:spTree>
    <p:extLst>
      <p:ext uri="{BB962C8B-B14F-4D97-AF65-F5344CB8AC3E}">
        <p14:creationId xmlns:p14="http://schemas.microsoft.com/office/powerpoint/2010/main" val="28244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458AE-79DD-EA10-F7C5-857B2F88485C}"/>
              </a:ext>
            </a:extLst>
          </p:cNvPr>
          <p:cNvSpPr txBox="1"/>
          <p:nvPr/>
        </p:nvSpPr>
        <p:spPr>
          <a:xfrm>
            <a:off x="811658" y="2391565"/>
            <a:ext cx="7520683" cy="1938992"/>
          </a:xfrm>
          <a:prstGeom prst="rect">
            <a:avLst/>
          </a:prstGeom>
          <a:noFill/>
        </p:spPr>
        <p:txBody>
          <a:bodyPr wrap="square" rtlCol="0">
            <a:spAutoFit/>
          </a:bodyPr>
          <a:lstStyle/>
          <a:p>
            <a:pPr marL="457200" indent="-457200">
              <a:buAutoNum type="arabicPeriod"/>
            </a:pPr>
            <a:r>
              <a:rPr lang="en-MY" sz="2400" dirty="0"/>
              <a:t>God’s provision</a:t>
            </a:r>
          </a:p>
          <a:p>
            <a:pPr marL="457200" indent="-457200">
              <a:buFontTx/>
              <a:buAutoNum type="arabicPeriod"/>
            </a:pPr>
            <a:r>
              <a:rPr lang="en-MY" sz="2400" dirty="0"/>
              <a:t>God’s pardon</a:t>
            </a:r>
          </a:p>
          <a:p>
            <a:pPr marL="457200" indent="-457200">
              <a:buFontTx/>
              <a:buAutoNum type="arabicPeriod"/>
            </a:pPr>
            <a:r>
              <a:rPr lang="en-MY" sz="2400" dirty="0"/>
              <a:t>God’s protection</a:t>
            </a:r>
          </a:p>
          <a:p>
            <a:pPr marL="457200" indent="-457200">
              <a:buAutoNum type="arabicPeriod"/>
            </a:pPr>
            <a:endParaRPr lang="en-MY" sz="2400" dirty="0"/>
          </a:p>
          <a:p>
            <a:endParaRPr lang="en-MY" sz="2400" dirty="0"/>
          </a:p>
        </p:txBody>
      </p:sp>
      <p:sp>
        <p:nvSpPr>
          <p:cNvPr id="4" name="Title 3">
            <a:extLst>
              <a:ext uri="{FF2B5EF4-FFF2-40B4-BE49-F238E27FC236}">
                <a16:creationId xmlns:a16="http://schemas.microsoft.com/office/drawing/2014/main" id="{582DC1F1-3194-7AC2-9302-8B598087DE9C}"/>
              </a:ext>
            </a:extLst>
          </p:cNvPr>
          <p:cNvSpPr txBox="1">
            <a:spLocks/>
          </p:cNvSpPr>
          <p:nvPr/>
        </p:nvSpPr>
        <p:spPr>
          <a:xfrm>
            <a:off x="0" y="612818"/>
            <a:ext cx="9144000" cy="4409770"/>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sz="3200" dirty="0">
                <a:latin typeface="Calibri" panose="020F0502020204030204" pitchFamily="34" charset="0"/>
                <a:cs typeface="Calibri" panose="020F0502020204030204" pitchFamily="34" charset="0"/>
              </a:rPr>
              <a:t>The lord’s prayer (part 3)</a:t>
            </a:r>
          </a:p>
          <a:p>
            <a:endParaRPr lang="en-GB" sz="20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Matthew 6:9-13</a:t>
            </a:r>
            <a:endParaRPr lang="en-US"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60BCF2B-D486-42FA-5021-31B232DD6BA7}"/>
              </a:ext>
            </a:extLst>
          </p:cNvPr>
          <p:cNvSpPr txBox="1"/>
          <p:nvPr/>
        </p:nvSpPr>
        <p:spPr>
          <a:xfrm>
            <a:off x="811658" y="2392929"/>
            <a:ext cx="7520683" cy="1200329"/>
          </a:xfrm>
          <a:prstGeom prst="rect">
            <a:avLst/>
          </a:prstGeom>
          <a:noFill/>
        </p:spPr>
        <p:txBody>
          <a:bodyPr wrap="square" rtlCol="0">
            <a:spAutoFit/>
          </a:bodyPr>
          <a:lstStyle/>
          <a:p>
            <a:pPr marL="457200" indent="-457200">
              <a:buAutoNum type="arabicPeriod"/>
            </a:pPr>
            <a:r>
              <a:rPr lang="en-MY" sz="2400" dirty="0"/>
              <a:t>God’s provision</a:t>
            </a:r>
          </a:p>
          <a:p>
            <a:pPr marL="457200" indent="-457200">
              <a:buAutoNum type="arabicPeriod"/>
            </a:pPr>
            <a:endParaRPr lang="en-MY" sz="2400" dirty="0"/>
          </a:p>
          <a:p>
            <a:endParaRPr lang="en-MY" sz="2400" dirty="0"/>
          </a:p>
        </p:txBody>
      </p:sp>
    </p:spTree>
    <p:extLst>
      <p:ext uri="{BB962C8B-B14F-4D97-AF65-F5344CB8AC3E}">
        <p14:creationId xmlns:p14="http://schemas.microsoft.com/office/powerpoint/2010/main" val="341363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21425</TotalTime>
  <Words>2844</Words>
  <Application>Microsoft Office PowerPoint</Application>
  <PresentationFormat>On-screen Show (4:3)</PresentationFormat>
  <Paragraphs>211</Paragraphs>
  <Slides>39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inherit</vt:lpstr>
      <vt:lpstr>system-ui</vt:lpstr>
      <vt:lpstr>Arial</vt:lpstr>
      <vt:lpstr>Bookman Old Style</vt:lpstr>
      <vt:lpstr>Calibri</vt:lpstr>
      <vt:lpstr>Open Sans</vt:lpstr>
      <vt:lpstr>Roboto</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Revelations 17-18</dc:title>
  <dc:creator>Peter Ng</dc:creator>
  <cp:lastModifiedBy>John Lee</cp:lastModifiedBy>
  <cp:revision>1171</cp:revision>
  <dcterms:created xsi:type="dcterms:W3CDTF">2021-01-17T07:58:27Z</dcterms:created>
  <dcterms:modified xsi:type="dcterms:W3CDTF">2024-02-04T00:12:13Z</dcterms:modified>
</cp:coreProperties>
</file>