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525" r:id="rId3"/>
    <p:sldId id="498" r:id="rId4"/>
    <p:sldId id="499" r:id="rId5"/>
    <p:sldId id="500" r:id="rId6"/>
    <p:sldId id="507" r:id="rId7"/>
    <p:sldId id="456" r:id="rId8"/>
    <p:sldId id="411" r:id="rId9"/>
    <p:sldId id="439" r:id="rId10"/>
    <p:sldId id="501" r:id="rId11"/>
    <p:sldId id="446" r:id="rId12"/>
    <p:sldId id="477" r:id="rId13"/>
    <p:sldId id="502" r:id="rId14"/>
    <p:sldId id="503" r:id="rId15"/>
    <p:sldId id="504" r:id="rId16"/>
    <p:sldId id="505" r:id="rId17"/>
    <p:sldId id="404" r:id="rId18"/>
    <p:sldId id="460" r:id="rId19"/>
    <p:sldId id="461" r:id="rId20"/>
    <p:sldId id="478" r:id="rId21"/>
    <p:sldId id="470" r:id="rId22"/>
    <p:sldId id="510" r:id="rId23"/>
    <p:sldId id="509" r:id="rId24"/>
    <p:sldId id="481" r:id="rId25"/>
    <p:sldId id="511" r:id="rId26"/>
    <p:sldId id="483" r:id="rId27"/>
    <p:sldId id="484" r:id="rId28"/>
    <p:sldId id="486" r:id="rId29"/>
    <p:sldId id="463" r:id="rId30"/>
    <p:sldId id="487" r:id="rId31"/>
    <p:sldId id="512" r:id="rId32"/>
    <p:sldId id="519" r:id="rId33"/>
    <p:sldId id="488" r:id="rId34"/>
    <p:sldId id="513" r:id="rId35"/>
    <p:sldId id="492" r:id="rId36"/>
    <p:sldId id="493" r:id="rId37"/>
    <p:sldId id="520" r:id="rId38"/>
    <p:sldId id="521" r:id="rId39"/>
    <p:sldId id="522" r:id="rId40"/>
    <p:sldId id="494" r:id="rId41"/>
    <p:sldId id="495" r:id="rId42"/>
    <p:sldId id="518" r:id="rId43"/>
    <p:sldId id="515" r:id="rId44"/>
    <p:sldId id="516" r:id="rId45"/>
    <p:sldId id="489" r:id="rId46"/>
    <p:sldId id="524" r:id="rId47"/>
    <p:sldId id="517"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15" autoAdjust="0"/>
    <p:restoredTop sz="94660"/>
  </p:normalViewPr>
  <p:slideViewPr>
    <p:cSldViewPr snapToGrid="0">
      <p:cViewPr varScale="1">
        <p:scale>
          <a:sx n="113" d="100"/>
          <a:sy n="113" d="100"/>
        </p:scale>
        <p:origin x="258" y="9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4620D4C-1F1D-96B0-CF39-A77F1E09626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5C566941-8984-3C53-3564-E5860F9701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1EE92A8D-18B9-530A-ADB8-9DE59F74FEFD}"/>
              </a:ext>
            </a:extLst>
          </p:cNvPr>
          <p:cNvSpPr>
            <a:spLocks noGrp="1"/>
          </p:cNvSpPr>
          <p:nvPr>
            <p:ph type="dt" sz="half" idx="10"/>
          </p:nvPr>
        </p:nvSpPr>
        <p:spPr/>
        <p:txBody>
          <a:bodyPr/>
          <a:lstStyle/>
          <a:p>
            <a:fld id="{1A568817-D936-4C72-AAB2-C0AF44D5B289}" type="datetimeFigureOut">
              <a:rPr lang="en-US" smtClean="0"/>
              <a:t>10/1/2023</a:t>
            </a:fld>
            <a:endParaRPr lang="en-US"/>
          </a:p>
        </p:txBody>
      </p:sp>
      <p:sp>
        <p:nvSpPr>
          <p:cNvPr id="5" name="Footer Placeholder 4">
            <a:extLst>
              <a:ext uri="{FF2B5EF4-FFF2-40B4-BE49-F238E27FC236}">
                <a16:creationId xmlns:a16="http://schemas.microsoft.com/office/drawing/2014/main" xmlns="" id="{C7299B28-82F5-92D6-9172-44DD316300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C4D117C-590B-9F3C-F015-C25EFE6938B9}"/>
              </a:ext>
            </a:extLst>
          </p:cNvPr>
          <p:cNvSpPr>
            <a:spLocks noGrp="1"/>
          </p:cNvSpPr>
          <p:nvPr>
            <p:ph type="sldNum" sz="quarter" idx="12"/>
          </p:nvPr>
        </p:nvSpPr>
        <p:spPr/>
        <p:txBody>
          <a:bodyPr/>
          <a:lstStyle/>
          <a:p>
            <a:fld id="{A309795A-A560-475D-84CE-82926A1F5D0D}" type="slidenum">
              <a:rPr lang="en-US" smtClean="0"/>
              <a:t>‹#›</a:t>
            </a:fld>
            <a:endParaRPr lang="en-US"/>
          </a:p>
        </p:txBody>
      </p:sp>
    </p:spTree>
    <p:extLst>
      <p:ext uri="{BB962C8B-B14F-4D97-AF65-F5344CB8AC3E}">
        <p14:creationId xmlns:p14="http://schemas.microsoft.com/office/powerpoint/2010/main" val="10724659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F0F32D4-AF88-4214-459F-C01BC306471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AD739DF3-394F-5A3E-5177-C64DB072BA6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A6A226B-42AC-FD4F-6B19-7ED78FC5CB8F}"/>
              </a:ext>
            </a:extLst>
          </p:cNvPr>
          <p:cNvSpPr>
            <a:spLocks noGrp="1"/>
          </p:cNvSpPr>
          <p:nvPr>
            <p:ph type="dt" sz="half" idx="10"/>
          </p:nvPr>
        </p:nvSpPr>
        <p:spPr/>
        <p:txBody>
          <a:bodyPr/>
          <a:lstStyle/>
          <a:p>
            <a:fld id="{1A568817-D936-4C72-AAB2-C0AF44D5B289}" type="datetimeFigureOut">
              <a:rPr lang="en-US" smtClean="0"/>
              <a:t>10/1/2023</a:t>
            </a:fld>
            <a:endParaRPr lang="en-US"/>
          </a:p>
        </p:txBody>
      </p:sp>
      <p:sp>
        <p:nvSpPr>
          <p:cNvPr id="5" name="Footer Placeholder 4">
            <a:extLst>
              <a:ext uri="{FF2B5EF4-FFF2-40B4-BE49-F238E27FC236}">
                <a16:creationId xmlns:a16="http://schemas.microsoft.com/office/drawing/2014/main" xmlns="" id="{709932C2-87F5-5062-8350-B643631388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351D280-8D79-9DB4-04FE-0D5EB3B00D2F}"/>
              </a:ext>
            </a:extLst>
          </p:cNvPr>
          <p:cNvSpPr>
            <a:spLocks noGrp="1"/>
          </p:cNvSpPr>
          <p:nvPr>
            <p:ph type="sldNum" sz="quarter" idx="12"/>
          </p:nvPr>
        </p:nvSpPr>
        <p:spPr/>
        <p:txBody>
          <a:bodyPr/>
          <a:lstStyle/>
          <a:p>
            <a:fld id="{A309795A-A560-475D-84CE-82926A1F5D0D}" type="slidenum">
              <a:rPr lang="en-US" smtClean="0"/>
              <a:t>‹#›</a:t>
            </a:fld>
            <a:endParaRPr lang="en-US"/>
          </a:p>
        </p:txBody>
      </p:sp>
    </p:spTree>
    <p:extLst>
      <p:ext uri="{BB962C8B-B14F-4D97-AF65-F5344CB8AC3E}">
        <p14:creationId xmlns:p14="http://schemas.microsoft.com/office/powerpoint/2010/main" val="2142204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1F66A718-C297-C836-93DA-1BFCC190AA1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7844FB05-21AB-039F-8661-AA248B1BAF1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9B974AF-9F06-7042-2E45-23DDD01CB0E5}"/>
              </a:ext>
            </a:extLst>
          </p:cNvPr>
          <p:cNvSpPr>
            <a:spLocks noGrp="1"/>
          </p:cNvSpPr>
          <p:nvPr>
            <p:ph type="dt" sz="half" idx="10"/>
          </p:nvPr>
        </p:nvSpPr>
        <p:spPr/>
        <p:txBody>
          <a:bodyPr/>
          <a:lstStyle/>
          <a:p>
            <a:fld id="{1A568817-D936-4C72-AAB2-C0AF44D5B289}" type="datetimeFigureOut">
              <a:rPr lang="en-US" smtClean="0"/>
              <a:t>10/1/2023</a:t>
            </a:fld>
            <a:endParaRPr lang="en-US"/>
          </a:p>
        </p:txBody>
      </p:sp>
      <p:sp>
        <p:nvSpPr>
          <p:cNvPr id="5" name="Footer Placeholder 4">
            <a:extLst>
              <a:ext uri="{FF2B5EF4-FFF2-40B4-BE49-F238E27FC236}">
                <a16:creationId xmlns:a16="http://schemas.microsoft.com/office/drawing/2014/main" xmlns="" id="{E7961D15-DA78-CBB1-2C4C-AF58508380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DDA0C54-4B2B-0773-BBBD-4CAD2B56E9D2}"/>
              </a:ext>
            </a:extLst>
          </p:cNvPr>
          <p:cNvSpPr>
            <a:spLocks noGrp="1"/>
          </p:cNvSpPr>
          <p:nvPr>
            <p:ph type="sldNum" sz="quarter" idx="12"/>
          </p:nvPr>
        </p:nvSpPr>
        <p:spPr/>
        <p:txBody>
          <a:bodyPr/>
          <a:lstStyle/>
          <a:p>
            <a:fld id="{A309795A-A560-475D-84CE-82926A1F5D0D}" type="slidenum">
              <a:rPr lang="en-US" smtClean="0"/>
              <a:t>‹#›</a:t>
            </a:fld>
            <a:endParaRPr lang="en-US"/>
          </a:p>
        </p:txBody>
      </p:sp>
    </p:spTree>
    <p:extLst>
      <p:ext uri="{BB962C8B-B14F-4D97-AF65-F5344CB8AC3E}">
        <p14:creationId xmlns:p14="http://schemas.microsoft.com/office/powerpoint/2010/main" val="39031738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1A568817-D936-4C72-AAB2-C0AF44D5B289}" type="datetimeFigureOut">
              <a:rPr lang="en-US" smtClean="0"/>
              <a:t>10/1/2023</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A309795A-A560-475D-84CE-82926A1F5D0D}"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659468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A568817-D936-4C72-AAB2-C0AF44D5B289}" type="datetimeFigureOut">
              <a:rPr lang="en-US" smtClean="0"/>
              <a:t>10/1/2023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09795A-A560-475D-84CE-82926A1F5D0D}" type="slidenum">
              <a:rPr lang="en-US" smtClean="0"/>
              <a:t>‹#›</a:t>
            </a:fld>
            <a:endParaRPr lang="en-US"/>
          </a:p>
        </p:txBody>
      </p:sp>
    </p:spTree>
    <p:extLst>
      <p:ext uri="{BB962C8B-B14F-4D97-AF65-F5344CB8AC3E}">
        <p14:creationId xmlns:p14="http://schemas.microsoft.com/office/powerpoint/2010/main" val="17493917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A568817-D936-4C72-AAB2-C0AF44D5B289}" type="datetimeFigureOut">
              <a:rPr lang="en-US" smtClean="0"/>
              <a:t>10/1/2023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09795A-A560-475D-84CE-82926A1F5D0D}"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260648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A568817-D936-4C72-AAB2-C0AF44D5B289}" type="datetimeFigureOut">
              <a:rPr lang="en-US" smtClean="0"/>
              <a:t>10/1/2023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09795A-A560-475D-84CE-82926A1F5D0D}" type="slidenum">
              <a:rPr lang="en-US" smtClean="0"/>
              <a:t>‹#›</a:t>
            </a:fld>
            <a:endParaRPr lang="en-US"/>
          </a:p>
        </p:txBody>
      </p:sp>
    </p:spTree>
    <p:extLst>
      <p:ext uri="{BB962C8B-B14F-4D97-AF65-F5344CB8AC3E}">
        <p14:creationId xmlns:p14="http://schemas.microsoft.com/office/powerpoint/2010/main" val="3284563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A568817-D936-4C72-AAB2-C0AF44D5B289}" type="datetimeFigureOut">
              <a:rPr lang="en-US" smtClean="0"/>
              <a:t>10/1/2023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09795A-A560-475D-84CE-82926A1F5D0D}"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94664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A568817-D936-4C72-AAB2-C0AF44D5B289}" type="datetimeFigureOut">
              <a:rPr lang="en-US" smtClean="0"/>
              <a:t>10/1/2023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09795A-A560-475D-84CE-82926A1F5D0D}"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067505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568817-D936-4C72-AAB2-C0AF44D5B289}" type="datetimeFigureOut">
              <a:rPr lang="en-US" smtClean="0"/>
              <a:t>10/1/2023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09795A-A560-475D-84CE-82926A1F5D0D}" type="slidenum">
              <a:rPr lang="en-US" smtClean="0"/>
              <a:t>‹#›</a:t>
            </a:fld>
            <a:endParaRPr lang="en-US"/>
          </a:p>
        </p:txBody>
      </p:sp>
    </p:spTree>
    <p:extLst>
      <p:ext uri="{BB962C8B-B14F-4D97-AF65-F5344CB8AC3E}">
        <p14:creationId xmlns:p14="http://schemas.microsoft.com/office/powerpoint/2010/main" val="27269566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A568817-D936-4C72-AAB2-C0AF44D5B289}" type="datetimeFigureOut">
              <a:rPr lang="en-US" smtClean="0"/>
              <a:t>10/1/2023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09795A-A560-475D-84CE-82926A1F5D0D}"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325965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E00FBB2-09BC-0B4E-677D-283D9DA21C5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A004E0CD-088E-B70C-0818-85177709BEB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F01B26B-EA3D-3AAF-DFB1-663B07B50F00}"/>
              </a:ext>
            </a:extLst>
          </p:cNvPr>
          <p:cNvSpPr>
            <a:spLocks noGrp="1"/>
          </p:cNvSpPr>
          <p:nvPr>
            <p:ph type="dt" sz="half" idx="10"/>
          </p:nvPr>
        </p:nvSpPr>
        <p:spPr/>
        <p:txBody>
          <a:bodyPr/>
          <a:lstStyle/>
          <a:p>
            <a:fld id="{1A568817-D936-4C72-AAB2-C0AF44D5B289}" type="datetimeFigureOut">
              <a:rPr lang="en-US" smtClean="0"/>
              <a:t>10/1/2023</a:t>
            </a:fld>
            <a:endParaRPr lang="en-US"/>
          </a:p>
        </p:txBody>
      </p:sp>
      <p:sp>
        <p:nvSpPr>
          <p:cNvPr id="5" name="Footer Placeholder 4">
            <a:extLst>
              <a:ext uri="{FF2B5EF4-FFF2-40B4-BE49-F238E27FC236}">
                <a16:creationId xmlns:a16="http://schemas.microsoft.com/office/drawing/2014/main" xmlns="" id="{5E2B51F6-8F13-5A90-DF6A-D579AB4592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F791A53-9498-1DC4-85C6-94AA59283C5D}"/>
              </a:ext>
            </a:extLst>
          </p:cNvPr>
          <p:cNvSpPr>
            <a:spLocks noGrp="1"/>
          </p:cNvSpPr>
          <p:nvPr>
            <p:ph type="sldNum" sz="quarter" idx="12"/>
          </p:nvPr>
        </p:nvSpPr>
        <p:spPr/>
        <p:txBody>
          <a:bodyPr/>
          <a:lstStyle/>
          <a:p>
            <a:fld id="{A309795A-A560-475D-84CE-82926A1F5D0D}" type="slidenum">
              <a:rPr lang="en-US" smtClean="0"/>
              <a:t>‹#›</a:t>
            </a:fld>
            <a:endParaRPr lang="en-US"/>
          </a:p>
        </p:txBody>
      </p:sp>
    </p:spTree>
    <p:extLst>
      <p:ext uri="{BB962C8B-B14F-4D97-AF65-F5344CB8AC3E}">
        <p14:creationId xmlns:p14="http://schemas.microsoft.com/office/powerpoint/2010/main" val="41253044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A568817-D936-4C72-AAB2-C0AF44D5B289}" type="datetimeFigureOut">
              <a:rPr lang="en-US" smtClean="0"/>
              <a:t>10/1/2023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09795A-A560-475D-84CE-82926A1F5D0D}" type="slidenum">
              <a:rPr lang="en-US" smtClean="0"/>
              <a:t>‹#›</a:t>
            </a:fld>
            <a:endParaRPr lang="en-US"/>
          </a:p>
        </p:txBody>
      </p:sp>
    </p:spTree>
    <p:extLst>
      <p:ext uri="{BB962C8B-B14F-4D97-AF65-F5344CB8AC3E}">
        <p14:creationId xmlns:p14="http://schemas.microsoft.com/office/powerpoint/2010/main" val="19499200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A568817-D936-4C72-AAB2-C0AF44D5B289}" type="datetimeFigureOut">
              <a:rPr lang="en-US" smtClean="0"/>
              <a:t>10/1/2023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09795A-A560-475D-84CE-82926A1F5D0D}" type="slidenum">
              <a:rPr lang="en-US" smtClean="0"/>
              <a:t>‹#›</a:t>
            </a:fld>
            <a:endParaRPr lang="en-US"/>
          </a:p>
        </p:txBody>
      </p:sp>
    </p:spTree>
    <p:extLst>
      <p:ext uri="{BB962C8B-B14F-4D97-AF65-F5344CB8AC3E}">
        <p14:creationId xmlns:p14="http://schemas.microsoft.com/office/powerpoint/2010/main" val="3665844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A568817-D936-4C72-AAB2-C0AF44D5B289}" type="datetimeFigureOut">
              <a:rPr lang="en-US" smtClean="0"/>
              <a:t>10/1/2023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09795A-A560-475D-84CE-82926A1F5D0D}"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013479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A568817-D936-4C72-AAB2-C0AF44D5B289}" type="datetimeFigureOut">
              <a:rPr lang="en-US" smtClean="0"/>
              <a:t>10/1/2023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09795A-A560-475D-84CE-82926A1F5D0D}"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315857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A568817-D936-4C72-AAB2-C0AF44D5B289}" type="datetimeFigureOut">
              <a:rPr lang="en-US" smtClean="0"/>
              <a:t>10/1/2023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09795A-A560-475D-84CE-82926A1F5D0D}" type="slidenum">
              <a:rPr lang="en-US" smtClean="0"/>
              <a:t>‹#›</a:t>
            </a:fld>
            <a:endParaRPr lang="en-US"/>
          </a:p>
        </p:txBody>
      </p:sp>
    </p:spTree>
    <p:extLst>
      <p:ext uri="{BB962C8B-B14F-4D97-AF65-F5344CB8AC3E}">
        <p14:creationId xmlns:p14="http://schemas.microsoft.com/office/powerpoint/2010/main" val="16668652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A568817-D936-4C72-AAB2-C0AF44D5B289}" type="datetimeFigureOut">
              <a:rPr lang="en-US" smtClean="0"/>
              <a:t>10/1/2023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09795A-A560-475D-84CE-82926A1F5D0D}"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150314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A568817-D936-4C72-AAB2-C0AF44D5B289}" type="datetimeFigureOut">
              <a:rPr lang="en-US" smtClean="0"/>
              <a:t>10/1/2023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09795A-A560-475D-84CE-82926A1F5D0D}"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143206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A568817-D936-4C72-AAB2-C0AF44D5B289}" type="datetimeFigureOut">
              <a:rPr lang="en-US" smtClean="0"/>
              <a:t>10/1/2023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09795A-A560-475D-84CE-82926A1F5D0D}"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573299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A568817-D936-4C72-AAB2-C0AF44D5B289}" type="datetimeFigureOut">
              <a:rPr lang="en-US" smtClean="0"/>
              <a:t>10/1/2023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09795A-A560-475D-84CE-82926A1F5D0D}"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009612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C2B0276-7BE8-D5D7-0BE8-B58C5C56060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30B8E4C7-1DF7-A756-2F5C-EA8B5712206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CAF83657-C5DA-A0C4-8C81-8AEE01FD5D43}"/>
              </a:ext>
            </a:extLst>
          </p:cNvPr>
          <p:cNvSpPr>
            <a:spLocks noGrp="1"/>
          </p:cNvSpPr>
          <p:nvPr>
            <p:ph type="dt" sz="half" idx="10"/>
          </p:nvPr>
        </p:nvSpPr>
        <p:spPr/>
        <p:txBody>
          <a:bodyPr/>
          <a:lstStyle/>
          <a:p>
            <a:fld id="{1A568817-D936-4C72-AAB2-C0AF44D5B289}" type="datetimeFigureOut">
              <a:rPr lang="en-US" smtClean="0"/>
              <a:t>10/1/2023</a:t>
            </a:fld>
            <a:endParaRPr lang="en-US"/>
          </a:p>
        </p:txBody>
      </p:sp>
      <p:sp>
        <p:nvSpPr>
          <p:cNvPr id="5" name="Footer Placeholder 4">
            <a:extLst>
              <a:ext uri="{FF2B5EF4-FFF2-40B4-BE49-F238E27FC236}">
                <a16:creationId xmlns:a16="http://schemas.microsoft.com/office/drawing/2014/main" xmlns="" id="{EC6C6495-8256-C829-CB06-72688EEA28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08A91F9-0EAE-0F52-AC0B-6ABBBF5EE15F}"/>
              </a:ext>
            </a:extLst>
          </p:cNvPr>
          <p:cNvSpPr>
            <a:spLocks noGrp="1"/>
          </p:cNvSpPr>
          <p:nvPr>
            <p:ph type="sldNum" sz="quarter" idx="12"/>
          </p:nvPr>
        </p:nvSpPr>
        <p:spPr/>
        <p:txBody>
          <a:bodyPr/>
          <a:lstStyle/>
          <a:p>
            <a:fld id="{A309795A-A560-475D-84CE-82926A1F5D0D}" type="slidenum">
              <a:rPr lang="en-US" smtClean="0"/>
              <a:t>‹#›</a:t>
            </a:fld>
            <a:endParaRPr lang="en-US"/>
          </a:p>
        </p:txBody>
      </p:sp>
    </p:spTree>
    <p:extLst>
      <p:ext uri="{BB962C8B-B14F-4D97-AF65-F5344CB8AC3E}">
        <p14:creationId xmlns:p14="http://schemas.microsoft.com/office/powerpoint/2010/main" val="17362436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E76A80E-B088-278A-37FB-290A3E8A15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6101EE64-DE1A-A9D3-047B-705A642F255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6DA64F4A-0716-C0D1-6CB7-26DD1F4FC8C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9F4B8981-5809-46D4-D501-6B6AE84E7ECD}"/>
              </a:ext>
            </a:extLst>
          </p:cNvPr>
          <p:cNvSpPr>
            <a:spLocks noGrp="1"/>
          </p:cNvSpPr>
          <p:nvPr>
            <p:ph type="dt" sz="half" idx="10"/>
          </p:nvPr>
        </p:nvSpPr>
        <p:spPr/>
        <p:txBody>
          <a:bodyPr/>
          <a:lstStyle/>
          <a:p>
            <a:fld id="{1A568817-D936-4C72-AAB2-C0AF44D5B289}" type="datetimeFigureOut">
              <a:rPr lang="en-US" smtClean="0"/>
              <a:t>10/1/2023</a:t>
            </a:fld>
            <a:endParaRPr lang="en-US"/>
          </a:p>
        </p:txBody>
      </p:sp>
      <p:sp>
        <p:nvSpPr>
          <p:cNvPr id="6" name="Footer Placeholder 5">
            <a:extLst>
              <a:ext uri="{FF2B5EF4-FFF2-40B4-BE49-F238E27FC236}">
                <a16:creationId xmlns:a16="http://schemas.microsoft.com/office/drawing/2014/main" xmlns="" id="{D888D422-4427-6106-BD61-A0658C3D092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5A019C30-7FD2-01EF-4B75-6695F79CE001}"/>
              </a:ext>
            </a:extLst>
          </p:cNvPr>
          <p:cNvSpPr>
            <a:spLocks noGrp="1"/>
          </p:cNvSpPr>
          <p:nvPr>
            <p:ph type="sldNum" sz="quarter" idx="12"/>
          </p:nvPr>
        </p:nvSpPr>
        <p:spPr/>
        <p:txBody>
          <a:bodyPr/>
          <a:lstStyle/>
          <a:p>
            <a:fld id="{A309795A-A560-475D-84CE-82926A1F5D0D}" type="slidenum">
              <a:rPr lang="en-US" smtClean="0"/>
              <a:t>‹#›</a:t>
            </a:fld>
            <a:endParaRPr lang="en-US"/>
          </a:p>
        </p:txBody>
      </p:sp>
    </p:spTree>
    <p:extLst>
      <p:ext uri="{BB962C8B-B14F-4D97-AF65-F5344CB8AC3E}">
        <p14:creationId xmlns:p14="http://schemas.microsoft.com/office/powerpoint/2010/main" val="1526151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BA44D9-072D-4432-D79F-679AC1CF36C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A12E6AD2-E660-3256-23B6-E80808F96A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6C78248F-A375-5723-1638-E6894AF26C8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08029EDE-21BD-18B0-A11A-D36DADE91E6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7BF4CDC7-302D-F5C0-FB9E-0DD75FA69CF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093A902B-C7D8-EA2E-9DB0-6074524B1888}"/>
              </a:ext>
            </a:extLst>
          </p:cNvPr>
          <p:cNvSpPr>
            <a:spLocks noGrp="1"/>
          </p:cNvSpPr>
          <p:nvPr>
            <p:ph type="dt" sz="half" idx="10"/>
          </p:nvPr>
        </p:nvSpPr>
        <p:spPr/>
        <p:txBody>
          <a:bodyPr/>
          <a:lstStyle/>
          <a:p>
            <a:fld id="{1A568817-D936-4C72-AAB2-C0AF44D5B289}" type="datetimeFigureOut">
              <a:rPr lang="en-US" smtClean="0"/>
              <a:t>10/1/2023</a:t>
            </a:fld>
            <a:endParaRPr lang="en-US"/>
          </a:p>
        </p:txBody>
      </p:sp>
      <p:sp>
        <p:nvSpPr>
          <p:cNvPr id="8" name="Footer Placeholder 7">
            <a:extLst>
              <a:ext uri="{FF2B5EF4-FFF2-40B4-BE49-F238E27FC236}">
                <a16:creationId xmlns:a16="http://schemas.microsoft.com/office/drawing/2014/main" xmlns="" id="{96BE2987-10D5-9B41-D923-2D46C526A17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41367253-3C59-05E5-4CC2-DB4B6470AF32}"/>
              </a:ext>
            </a:extLst>
          </p:cNvPr>
          <p:cNvSpPr>
            <a:spLocks noGrp="1"/>
          </p:cNvSpPr>
          <p:nvPr>
            <p:ph type="sldNum" sz="quarter" idx="12"/>
          </p:nvPr>
        </p:nvSpPr>
        <p:spPr/>
        <p:txBody>
          <a:bodyPr/>
          <a:lstStyle/>
          <a:p>
            <a:fld id="{A309795A-A560-475D-84CE-82926A1F5D0D}" type="slidenum">
              <a:rPr lang="en-US" smtClean="0"/>
              <a:t>‹#›</a:t>
            </a:fld>
            <a:endParaRPr lang="en-US"/>
          </a:p>
        </p:txBody>
      </p:sp>
    </p:spTree>
    <p:extLst>
      <p:ext uri="{BB962C8B-B14F-4D97-AF65-F5344CB8AC3E}">
        <p14:creationId xmlns:p14="http://schemas.microsoft.com/office/powerpoint/2010/main" val="3784054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D2DD75-BE1F-2F8F-947B-3221B1FA6E2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6FCBD630-27DA-06B4-6732-37CD675F0E92}"/>
              </a:ext>
            </a:extLst>
          </p:cNvPr>
          <p:cNvSpPr>
            <a:spLocks noGrp="1"/>
          </p:cNvSpPr>
          <p:nvPr>
            <p:ph type="dt" sz="half" idx="10"/>
          </p:nvPr>
        </p:nvSpPr>
        <p:spPr/>
        <p:txBody>
          <a:bodyPr/>
          <a:lstStyle/>
          <a:p>
            <a:fld id="{1A568817-D936-4C72-AAB2-C0AF44D5B289}" type="datetimeFigureOut">
              <a:rPr lang="en-US" smtClean="0"/>
              <a:t>10/1/2023</a:t>
            </a:fld>
            <a:endParaRPr lang="en-US"/>
          </a:p>
        </p:txBody>
      </p:sp>
      <p:sp>
        <p:nvSpPr>
          <p:cNvPr id="4" name="Footer Placeholder 3">
            <a:extLst>
              <a:ext uri="{FF2B5EF4-FFF2-40B4-BE49-F238E27FC236}">
                <a16:creationId xmlns:a16="http://schemas.microsoft.com/office/drawing/2014/main" xmlns="" id="{80910409-BE00-7FBB-6EB8-9895E7BEAF9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59DBF0EC-074D-F76B-6388-FAE55566B2C1}"/>
              </a:ext>
            </a:extLst>
          </p:cNvPr>
          <p:cNvSpPr>
            <a:spLocks noGrp="1"/>
          </p:cNvSpPr>
          <p:nvPr>
            <p:ph type="sldNum" sz="quarter" idx="12"/>
          </p:nvPr>
        </p:nvSpPr>
        <p:spPr/>
        <p:txBody>
          <a:bodyPr/>
          <a:lstStyle/>
          <a:p>
            <a:fld id="{A309795A-A560-475D-84CE-82926A1F5D0D}" type="slidenum">
              <a:rPr lang="en-US" smtClean="0"/>
              <a:t>‹#›</a:t>
            </a:fld>
            <a:endParaRPr lang="en-US"/>
          </a:p>
        </p:txBody>
      </p:sp>
    </p:spTree>
    <p:extLst>
      <p:ext uri="{BB962C8B-B14F-4D97-AF65-F5344CB8AC3E}">
        <p14:creationId xmlns:p14="http://schemas.microsoft.com/office/powerpoint/2010/main" val="26977112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DEF4B61A-9E7D-96A6-1E64-3420B9BB71E4}"/>
              </a:ext>
            </a:extLst>
          </p:cNvPr>
          <p:cNvSpPr>
            <a:spLocks noGrp="1"/>
          </p:cNvSpPr>
          <p:nvPr>
            <p:ph type="dt" sz="half" idx="10"/>
          </p:nvPr>
        </p:nvSpPr>
        <p:spPr/>
        <p:txBody>
          <a:bodyPr/>
          <a:lstStyle/>
          <a:p>
            <a:fld id="{1A568817-D936-4C72-AAB2-C0AF44D5B289}" type="datetimeFigureOut">
              <a:rPr lang="en-US" smtClean="0"/>
              <a:t>10/1/2023</a:t>
            </a:fld>
            <a:endParaRPr lang="en-US"/>
          </a:p>
        </p:txBody>
      </p:sp>
      <p:sp>
        <p:nvSpPr>
          <p:cNvPr id="3" name="Footer Placeholder 2">
            <a:extLst>
              <a:ext uri="{FF2B5EF4-FFF2-40B4-BE49-F238E27FC236}">
                <a16:creationId xmlns:a16="http://schemas.microsoft.com/office/drawing/2014/main" xmlns="" id="{BC78D64F-C7EE-70A0-3F05-50CEABD2EE4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5BCBBD55-1A1C-F934-B7D1-52BF70E78366}"/>
              </a:ext>
            </a:extLst>
          </p:cNvPr>
          <p:cNvSpPr>
            <a:spLocks noGrp="1"/>
          </p:cNvSpPr>
          <p:nvPr>
            <p:ph type="sldNum" sz="quarter" idx="12"/>
          </p:nvPr>
        </p:nvSpPr>
        <p:spPr/>
        <p:txBody>
          <a:bodyPr/>
          <a:lstStyle/>
          <a:p>
            <a:fld id="{A309795A-A560-475D-84CE-82926A1F5D0D}" type="slidenum">
              <a:rPr lang="en-US" smtClean="0"/>
              <a:t>‹#›</a:t>
            </a:fld>
            <a:endParaRPr lang="en-US"/>
          </a:p>
        </p:txBody>
      </p:sp>
    </p:spTree>
    <p:extLst>
      <p:ext uri="{BB962C8B-B14F-4D97-AF65-F5344CB8AC3E}">
        <p14:creationId xmlns:p14="http://schemas.microsoft.com/office/powerpoint/2010/main" val="18008185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B1671DC-8FCF-9872-5B4C-EFF9664508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C67FACA4-07B8-D95D-1E1D-1CA49AF74CD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11955B62-94BA-E02A-8A36-4D36F77593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B0412528-46DE-2688-FCFC-D93B24A53287}"/>
              </a:ext>
            </a:extLst>
          </p:cNvPr>
          <p:cNvSpPr>
            <a:spLocks noGrp="1"/>
          </p:cNvSpPr>
          <p:nvPr>
            <p:ph type="dt" sz="half" idx="10"/>
          </p:nvPr>
        </p:nvSpPr>
        <p:spPr/>
        <p:txBody>
          <a:bodyPr/>
          <a:lstStyle/>
          <a:p>
            <a:fld id="{1A568817-D936-4C72-AAB2-C0AF44D5B289}" type="datetimeFigureOut">
              <a:rPr lang="en-US" smtClean="0"/>
              <a:t>10/1/2023</a:t>
            </a:fld>
            <a:endParaRPr lang="en-US"/>
          </a:p>
        </p:txBody>
      </p:sp>
      <p:sp>
        <p:nvSpPr>
          <p:cNvPr id="6" name="Footer Placeholder 5">
            <a:extLst>
              <a:ext uri="{FF2B5EF4-FFF2-40B4-BE49-F238E27FC236}">
                <a16:creationId xmlns:a16="http://schemas.microsoft.com/office/drawing/2014/main" xmlns="" id="{72431E6B-FBC8-8D05-EFD2-3EB427C063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000B6CD1-CABA-6B32-7491-AAF8E1222E70}"/>
              </a:ext>
            </a:extLst>
          </p:cNvPr>
          <p:cNvSpPr>
            <a:spLocks noGrp="1"/>
          </p:cNvSpPr>
          <p:nvPr>
            <p:ph type="sldNum" sz="quarter" idx="12"/>
          </p:nvPr>
        </p:nvSpPr>
        <p:spPr/>
        <p:txBody>
          <a:bodyPr/>
          <a:lstStyle/>
          <a:p>
            <a:fld id="{A309795A-A560-475D-84CE-82926A1F5D0D}" type="slidenum">
              <a:rPr lang="en-US" smtClean="0"/>
              <a:t>‹#›</a:t>
            </a:fld>
            <a:endParaRPr lang="en-US"/>
          </a:p>
        </p:txBody>
      </p:sp>
    </p:spTree>
    <p:extLst>
      <p:ext uri="{BB962C8B-B14F-4D97-AF65-F5344CB8AC3E}">
        <p14:creationId xmlns:p14="http://schemas.microsoft.com/office/powerpoint/2010/main" val="12263225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80091D-8337-B9D5-E09A-D27F7EE9D8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6BEB0735-6B9E-7054-037B-05C5BF96AA2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3BF353E4-8EAF-2E49-48F1-D2F20B1C0A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217F9B9F-0410-D3A0-02F8-3D0AFF6B6BC2}"/>
              </a:ext>
            </a:extLst>
          </p:cNvPr>
          <p:cNvSpPr>
            <a:spLocks noGrp="1"/>
          </p:cNvSpPr>
          <p:nvPr>
            <p:ph type="dt" sz="half" idx="10"/>
          </p:nvPr>
        </p:nvSpPr>
        <p:spPr/>
        <p:txBody>
          <a:bodyPr/>
          <a:lstStyle/>
          <a:p>
            <a:fld id="{1A568817-D936-4C72-AAB2-C0AF44D5B289}" type="datetimeFigureOut">
              <a:rPr lang="en-US" smtClean="0"/>
              <a:t>10/1/2023</a:t>
            </a:fld>
            <a:endParaRPr lang="en-US"/>
          </a:p>
        </p:txBody>
      </p:sp>
      <p:sp>
        <p:nvSpPr>
          <p:cNvPr id="6" name="Footer Placeholder 5">
            <a:extLst>
              <a:ext uri="{FF2B5EF4-FFF2-40B4-BE49-F238E27FC236}">
                <a16:creationId xmlns:a16="http://schemas.microsoft.com/office/drawing/2014/main" xmlns="" id="{0215144A-90B7-1F99-74A5-482A1AA314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64FC9B0E-D913-8BCA-513F-079F716E465E}"/>
              </a:ext>
            </a:extLst>
          </p:cNvPr>
          <p:cNvSpPr>
            <a:spLocks noGrp="1"/>
          </p:cNvSpPr>
          <p:nvPr>
            <p:ph type="sldNum" sz="quarter" idx="12"/>
          </p:nvPr>
        </p:nvSpPr>
        <p:spPr/>
        <p:txBody>
          <a:bodyPr/>
          <a:lstStyle/>
          <a:p>
            <a:fld id="{A309795A-A560-475D-84CE-82926A1F5D0D}" type="slidenum">
              <a:rPr lang="en-US" smtClean="0"/>
              <a:t>‹#›</a:t>
            </a:fld>
            <a:endParaRPr lang="en-US"/>
          </a:p>
        </p:txBody>
      </p:sp>
    </p:spTree>
    <p:extLst>
      <p:ext uri="{BB962C8B-B14F-4D97-AF65-F5344CB8AC3E}">
        <p14:creationId xmlns:p14="http://schemas.microsoft.com/office/powerpoint/2010/main" val="476372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3.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BA4CD3EE-D79A-7B36-0DCB-78F82B71F19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426B4E8B-6374-0967-05D2-106759B852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ED5BC03-06B3-3F0F-6D8D-3955D8A64F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568817-D936-4C72-AAB2-C0AF44D5B289}" type="datetimeFigureOut">
              <a:rPr lang="en-US" smtClean="0"/>
              <a:t>10/1/2023</a:t>
            </a:fld>
            <a:endParaRPr lang="en-US"/>
          </a:p>
        </p:txBody>
      </p:sp>
      <p:sp>
        <p:nvSpPr>
          <p:cNvPr id="5" name="Footer Placeholder 4">
            <a:extLst>
              <a:ext uri="{FF2B5EF4-FFF2-40B4-BE49-F238E27FC236}">
                <a16:creationId xmlns:a16="http://schemas.microsoft.com/office/drawing/2014/main" xmlns="" id="{8550496A-F908-DD85-C5BC-EAB4EE2991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03678555-7B59-FA83-AB89-94F2DAC5EE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09795A-A560-475D-84CE-82926A1F5D0D}" type="slidenum">
              <a:rPr lang="en-US" smtClean="0"/>
              <a:t>‹#›</a:t>
            </a:fld>
            <a:endParaRPr lang="en-US"/>
          </a:p>
        </p:txBody>
      </p:sp>
    </p:spTree>
    <p:extLst>
      <p:ext uri="{BB962C8B-B14F-4D97-AF65-F5344CB8AC3E}">
        <p14:creationId xmlns:p14="http://schemas.microsoft.com/office/powerpoint/2010/main" val="8661205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A568817-D936-4C72-AAB2-C0AF44D5B289}" type="datetimeFigureOut">
              <a:rPr lang="en-US" smtClean="0"/>
              <a:t>10/1/2023</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309795A-A560-475D-84CE-82926A1F5D0D}" type="slidenum">
              <a:rPr lang="en-US" smtClean="0"/>
              <a:t>‹#›</a:t>
            </a:fld>
            <a:endParaRPr lang="en-US"/>
          </a:p>
        </p:txBody>
      </p:sp>
    </p:spTree>
    <p:extLst>
      <p:ext uri="{BB962C8B-B14F-4D97-AF65-F5344CB8AC3E}">
        <p14:creationId xmlns:p14="http://schemas.microsoft.com/office/powerpoint/2010/main" val="40490504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xml"/><Relationship Id="rId6" Type="http://schemas.openxmlformats.org/officeDocument/2006/relationships/image" Target="../media/image10.jpg"/><Relationship Id="rId5" Type="http://schemas.openxmlformats.org/officeDocument/2006/relationships/image" Target="../media/image14.jpeg"/><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048702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19D893C-9044-2144-937A-9F5652931939}"/>
              </a:ext>
            </a:extLst>
          </p:cNvPr>
          <p:cNvSpPr>
            <a:spLocks noGrp="1"/>
          </p:cNvSpPr>
          <p:nvPr>
            <p:ph type="title"/>
          </p:nvPr>
        </p:nvSpPr>
        <p:spPr>
          <a:xfrm>
            <a:off x="838200" y="494079"/>
            <a:ext cx="10515600" cy="1325563"/>
          </a:xfrm>
        </p:spPr>
        <p:txBody>
          <a:bodyPr/>
          <a:lstStyle/>
          <a:p>
            <a:r>
              <a:rPr lang="en-US" dirty="0">
                <a:latin typeface="system-ui"/>
              </a:rPr>
              <a:t>“My husband does not love me despite everything I do. </a:t>
            </a:r>
            <a:r>
              <a:rPr lang="en-US" i="1" dirty="0">
                <a:latin typeface="system-ui"/>
              </a:rPr>
              <a:t>But</a:t>
            </a:r>
            <a:r>
              <a:rPr lang="en-US" dirty="0">
                <a:latin typeface="system-ui"/>
              </a:rPr>
              <a:t> God loves me” </a:t>
            </a:r>
          </a:p>
        </p:txBody>
      </p:sp>
      <p:sp>
        <p:nvSpPr>
          <p:cNvPr id="4" name="TextBox 3">
            <a:extLst>
              <a:ext uri="{FF2B5EF4-FFF2-40B4-BE49-F238E27FC236}">
                <a16:creationId xmlns:a16="http://schemas.microsoft.com/office/drawing/2014/main" xmlns="" id="{966A4820-4236-5036-A840-938F9363E3B6}"/>
              </a:ext>
            </a:extLst>
          </p:cNvPr>
          <p:cNvSpPr txBox="1"/>
          <p:nvPr/>
        </p:nvSpPr>
        <p:spPr>
          <a:xfrm>
            <a:off x="838200" y="3213520"/>
            <a:ext cx="10685585" cy="1015663"/>
          </a:xfrm>
          <a:prstGeom prst="rect">
            <a:avLst/>
          </a:prstGeom>
          <a:noFill/>
        </p:spPr>
        <p:txBody>
          <a:bodyPr wrap="square">
            <a:spAutoFit/>
          </a:bodyPr>
          <a:lstStyle/>
          <a:p>
            <a:r>
              <a:rPr lang="en-US" sz="2000" b="1" i="0" baseline="30000" dirty="0">
                <a:solidFill>
                  <a:srgbClr val="000000"/>
                </a:solidFill>
                <a:effectLst/>
                <a:latin typeface="system-ui"/>
              </a:rPr>
              <a:t>35 </a:t>
            </a:r>
            <a:r>
              <a:rPr lang="en-US" sz="2000" b="0" i="0" dirty="0">
                <a:solidFill>
                  <a:srgbClr val="000000"/>
                </a:solidFill>
                <a:effectLst/>
                <a:latin typeface="system-ui"/>
              </a:rPr>
              <a:t>She conceived again, and when she gave birth to a son she said, “This time I will praise the </a:t>
            </a:r>
            <a:r>
              <a:rPr lang="en-US" sz="2000" b="0" i="0" cap="small" dirty="0">
                <a:solidFill>
                  <a:srgbClr val="000000"/>
                </a:solidFill>
                <a:effectLst/>
                <a:latin typeface="system-ui"/>
              </a:rPr>
              <a:t>Lord</a:t>
            </a:r>
            <a:r>
              <a:rPr lang="en-US" sz="2000" b="0" i="0" dirty="0">
                <a:solidFill>
                  <a:srgbClr val="000000"/>
                </a:solidFill>
                <a:effectLst/>
                <a:latin typeface="system-ui"/>
              </a:rPr>
              <a:t>.” </a:t>
            </a:r>
            <a:r>
              <a:rPr lang="en-US" sz="2000" b="1" i="0" dirty="0">
                <a:solidFill>
                  <a:srgbClr val="000000"/>
                </a:solidFill>
                <a:effectLst/>
                <a:latin typeface="system-ui"/>
              </a:rPr>
              <a:t>So she named him Judah.</a:t>
            </a:r>
            <a:r>
              <a:rPr lang="en-US" sz="2000" b="0" i="0" dirty="0">
                <a:solidFill>
                  <a:srgbClr val="000000"/>
                </a:solidFill>
                <a:effectLst/>
                <a:latin typeface="system-ui"/>
              </a:rPr>
              <a:t> Then she stopped having children.</a:t>
            </a:r>
          </a:p>
          <a:p>
            <a:r>
              <a:rPr lang="en-US" sz="2000" b="0" i="0" dirty="0">
                <a:solidFill>
                  <a:srgbClr val="000000"/>
                </a:solidFill>
                <a:effectLst/>
                <a:latin typeface="system-ui"/>
              </a:rPr>
              <a:t> Genesis 29:39</a:t>
            </a:r>
            <a:endParaRPr lang="en-US" sz="2000" dirty="0"/>
          </a:p>
        </p:txBody>
      </p:sp>
    </p:spTree>
    <p:extLst>
      <p:ext uri="{BB962C8B-B14F-4D97-AF65-F5344CB8AC3E}">
        <p14:creationId xmlns:p14="http://schemas.microsoft.com/office/powerpoint/2010/main" val="16591022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C90F19C-D413-FC39-CB0C-2C35A84DBC48}"/>
              </a:ext>
            </a:extLst>
          </p:cNvPr>
          <p:cNvSpPr>
            <a:spLocks noGrp="1"/>
          </p:cNvSpPr>
          <p:nvPr>
            <p:ph type="title"/>
          </p:nvPr>
        </p:nvSpPr>
        <p:spPr>
          <a:xfrm>
            <a:off x="838199" y="916110"/>
            <a:ext cx="10709031" cy="1639521"/>
          </a:xfrm>
        </p:spPr>
        <p:txBody>
          <a:bodyPr>
            <a:normAutofit/>
          </a:bodyPr>
          <a:lstStyle/>
          <a:p>
            <a:r>
              <a:rPr lang="en-US" dirty="0">
                <a:latin typeface="system-ui"/>
              </a:rPr>
              <a:t>Love, Respect and submitting to each other</a:t>
            </a:r>
          </a:p>
        </p:txBody>
      </p:sp>
      <p:sp>
        <p:nvSpPr>
          <p:cNvPr id="3" name="Content Placeholder 2">
            <a:extLst>
              <a:ext uri="{FF2B5EF4-FFF2-40B4-BE49-F238E27FC236}">
                <a16:creationId xmlns:a16="http://schemas.microsoft.com/office/drawing/2014/main" xmlns="" id="{160EA46A-3D5A-3C54-6F3B-A0031A67451A}"/>
              </a:ext>
            </a:extLst>
          </p:cNvPr>
          <p:cNvSpPr>
            <a:spLocks noGrp="1"/>
          </p:cNvSpPr>
          <p:nvPr>
            <p:ph idx="1"/>
          </p:nvPr>
        </p:nvSpPr>
        <p:spPr>
          <a:xfrm>
            <a:off x="838199" y="2716579"/>
            <a:ext cx="10515600" cy="2851883"/>
          </a:xfrm>
        </p:spPr>
        <p:txBody>
          <a:bodyPr/>
          <a:lstStyle/>
          <a:p>
            <a:r>
              <a:rPr lang="en-US" dirty="0">
                <a:latin typeface="system-ui"/>
              </a:rPr>
              <a:t>Husbands and wives were created by God to love and respect each other differently</a:t>
            </a:r>
          </a:p>
          <a:p>
            <a:r>
              <a:rPr lang="en-US" dirty="0">
                <a:latin typeface="system-ui"/>
              </a:rPr>
              <a:t>Love and respect is a 2 way street of submitting to each other</a:t>
            </a:r>
          </a:p>
          <a:p>
            <a:r>
              <a:rPr lang="en-US" dirty="0">
                <a:latin typeface="system-ui"/>
              </a:rPr>
              <a:t>The Gospel reminds us that we need to give out both unconditional love and unconditional respect to each other</a:t>
            </a:r>
          </a:p>
          <a:p>
            <a:endParaRPr lang="en-US" dirty="0"/>
          </a:p>
        </p:txBody>
      </p:sp>
    </p:spTree>
    <p:extLst>
      <p:ext uri="{BB962C8B-B14F-4D97-AF65-F5344CB8AC3E}">
        <p14:creationId xmlns:p14="http://schemas.microsoft.com/office/powerpoint/2010/main" val="4268916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BF24BFEE-6F4D-57E1-8D12-15E2DF1AD1E8}"/>
              </a:ext>
            </a:extLst>
          </p:cNvPr>
          <p:cNvSpPr>
            <a:spLocks noGrp="1"/>
          </p:cNvSpPr>
          <p:nvPr>
            <p:ph type="title"/>
          </p:nvPr>
        </p:nvSpPr>
        <p:spPr/>
        <p:txBody>
          <a:bodyPr/>
          <a:lstStyle/>
          <a:p>
            <a:r>
              <a:rPr lang="en-US" dirty="0">
                <a:latin typeface="system-ui"/>
              </a:rPr>
              <a:t>How some Christian books on marriages are written:-</a:t>
            </a:r>
          </a:p>
        </p:txBody>
      </p:sp>
      <p:sp>
        <p:nvSpPr>
          <p:cNvPr id="5" name="Content Placeholder 4">
            <a:extLst>
              <a:ext uri="{FF2B5EF4-FFF2-40B4-BE49-F238E27FC236}">
                <a16:creationId xmlns:a16="http://schemas.microsoft.com/office/drawing/2014/main" xmlns="" id="{1C6C0B68-F3A6-B21D-1691-273B412F7571}"/>
              </a:ext>
            </a:extLst>
          </p:cNvPr>
          <p:cNvSpPr>
            <a:spLocks noGrp="1"/>
          </p:cNvSpPr>
          <p:nvPr>
            <p:ph idx="1"/>
          </p:nvPr>
        </p:nvSpPr>
        <p:spPr>
          <a:xfrm>
            <a:off x="838200" y="2165594"/>
            <a:ext cx="10515600" cy="4012467"/>
          </a:xfrm>
        </p:spPr>
        <p:txBody>
          <a:bodyPr>
            <a:normAutofit/>
          </a:bodyPr>
          <a:lstStyle/>
          <a:p>
            <a:r>
              <a:rPr lang="en-US" sz="2400" dirty="0">
                <a:latin typeface="system-ui"/>
              </a:rPr>
              <a:t>Step 1: Use engaging stories, testimonies and illustrations to connect to the reader.</a:t>
            </a:r>
          </a:p>
          <a:p>
            <a:r>
              <a:rPr lang="en-US" sz="2400" dirty="0">
                <a:latin typeface="system-ui"/>
              </a:rPr>
              <a:t>Step 2: Use these stories to propose key points that are necessary for the relationship to work</a:t>
            </a:r>
          </a:p>
          <a:p>
            <a:r>
              <a:rPr lang="en-US" sz="2400" dirty="0">
                <a:latin typeface="system-ui"/>
              </a:rPr>
              <a:t>Step 3: Throw in A LOT of bible verses to justify your points</a:t>
            </a:r>
          </a:p>
          <a:p>
            <a:r>
              <a:rPr lang="en-US" sz="2400" dirty="0">
                <a:latin typeface="system-ui"/>
              </a:rPr>
              <a:t>Step 4: Find some selective credible non Christian sources to prove your points were correct</a:t>
            </a:r>
          </a:p>
          <a:p>
            <a:r>
              <a:rPr lang="en-US" sz="2400" dirty="0">
                <a:latin typeface="system-ui"/>
              </a:rPr>
              <a:t>Step 5: Have an appendix that publishes testimonies about how your book helped so many couples</a:t>
            </a:r>
          </a:p>
          <a:p>
            <a:pPr marL="0" indent="0">
              <a:buNone/>
            </a:pPr>
            <a:endParaRPr lang="en-US" sz="2400" i="1" dirty="0"/>
          </a:p>
          <a:p>
            <a:endParaRPr lang="en-US" dirty="0"/>
          </a:p>
        </p:txBody>
      </p:sp>
    </p:spTree>
    <p:extLst>
      <p:ext uri="{BB962C8B-B14F-4D97-AF65-F5344CB8AC3E}">
        <p14:creationId xmlns:p14="http://schemas.microsoft.com/office/powerpoint/2010/main" val="4107828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6D43D042-FBE6-0FF6-F009-E25952906B36}"/>
              </a:ext>
            </a:extLst>
          </p:cNvPr>
          <p:cNvSpPr>
            <a:spLocks noGrp="1"/>
          </p:cNvSpPr>
          <p:nvPr>
            <p:ph type="body" idx="1"/>
          </p:nvPr>
        </p:nvSpPr>
        <p:spPr>
          <a:xfrm>
            <a:off x="746004" y="668337"/>
            <a:ext cx="5157787" cy="823912"/>
          </a:xfrm>
        </p:spPr>
        <p:txBody>
          <a:bodyPr/>
          <a:lstStyle/>
          <a:p>
            <a:r>
              <a:rPr lang="en-US" dirty="0"/>
              <a:t>Format of many Christian books on marriages </a:t>
            </a:r>
          </a:p>
        </p:txBody>
      </p:sp>
      <p:sp>
        <p:nvSpPr>
          <p:cNvPr id="5" name="Content Placeholder 4">
            <a:extLst>
              <a:ext uri="{FF2B5EF4-FFF2-40B4-BE49-F238E27FC236}">
                <a16:creationId xmlns:a16="http://schemas.microsoft.com/office/drawing/2014/main" xmlns="" id="{1C6C0B68-F3A6-B21D-1691-273B412F7571}"/>
              </a:ext>
            </a:extLst>
          </p:cNvPr>
          <p:cNvSpPr>
            <a:spLocks noGrp="1"/>
          </p:cNvSpPr>
          <p:nvPr>
            <p:ph sz="half" idx="2"/>
          </p:nvPr>
        </p:nvSpPr>
        <p:spPr>
          <a:xfrm>
            <a:off x="746003" y="1743075"/>
            <a:ext cx="5157787" cy="4446588"/>
          </a:xfrm>
          <a:solidFill>
            <a:schemeClr val="accent2">
              <a:lumMod val="60000"/>
              <a:lumOff val="40000"/>
            </a:schemeClr>
          </a:solidFill>
        </p:spPr>
        <p:txBody>
          <a:bodyPr>
            <a:normAutofit fontScale="85000" lnSpcReduction="20000"/>
          </a:bodyPr>
          <a:lstStyle/>
          <a:p>
            <a:r>
              <a:rPr lang="en-US" dirty="0"/>
              <a:t>Step 1: Use engaging stories, testimonies and illustrations to connect to the reader.</a:t>
            </a:r>
          </a:p>
          <a:p>
            <a:r>
              <a:rPr lang="en-US" dirty="0"/>
              <a:t>Step 2: Use these stories to propose key points that are necessary for the relationship to work</a:t>
            </a:r>
          </a:p>
          <a:p>
            <a:r>
              <a:rPr lang="en-US" dirty="0"/>
              <a:t>Step 3: Throw in A LOT of bible verses to justify your points and to prove you are biblical. </a:t>
            </a:r>
          </a:p>
          <a:p>
            <a:r>
              <a:rPr lang="en-US" dirty="0"/>
              <a:t>Step 4: Find some selective credible non Christian sources to prove your points were correct</a:t>
            </a:r>
          </a:p>
          <a:p>
            <a:r>
              <a:rPr lang="en-US" dirty="0"/>
              <a:t>Step 5: Have an appendix that publishes testimonies about how your book helped so many couples</a:t>
            </a:r>
          </a:p>
          <a:p>
            <a:pPr marL="0" indent="0">
              <a:buNone/>
            </a:pPr>
            <a:endParaRPr lang="en-US" i="1" dirty="0"/>
          </a:p>
          <a:p>
            <a:endParaRPr lang="en-US" dirty="0"/>
          </a:p>
        </p:txBody>
      </p:sp>
      <p:sp>
        <p:nvSpPr>
          <p:cNvPr id="4" name="Text Placeholder 3">
            <a:extLst>
              <a:ext uri="{FF2B5EF4-FFF2-40B4-BE49-F238E27FC236}">
                <a16:creationId xmlns:a16="http://schemas.microsoft.com/office/drawing/2014/main" xmlns="" id="{FD90C51B-1506-87A9-35CD-3895C3060F8D}"/>
              </a:ext>
            </a:extLst>
          </p:cNvPr>
          <p:cNvSpPr>
            <a:spLocks noGrp="1"/>
          </p:cNvSpPr>
          <p:nvPr>
            <p:ph type="body" sz="quarter" idx="3"/>
          </p:nvPr>
        </p:nvSpPr>
        <p:spPr>
          <a:xfrm>
            <a:off x="6172200" y="539261"/>
            <a:ext cx="5183188" cy="671634"/>
          </a:xfrm>
        </p:spPr>
        <p:txBody>
          <a:bodyPr/>
          <a:lstStyle/>
          <a:p>
            <a:r>
              <a:rPr lang="en-US" dirty="0"/>
              <a:t>Critique</a:t>
            </a:r>
          </a:p>
        </p:txBody>
      </p:sp>
      <p:sp>
        <p:nvSpPr>
          <p:cNvPr id="6" name="Content Placeholder 5">
            <a:extLst>
              <a:ext uri="{FF2B5EF4-FFF2-40B4-BE49-F238E27FC236}">
                <a16:creationId xmlns:a16="http://schemas.microsoft.com/office/drawing/2014/main" xmlns="" id="{D8922014-50B6-1368-B870-B826CEFE77A2}"/>
              </a:ext>
            </a:extLst>
          </p:cNvPr>
          <p:cNvSpPr>
            <a:spLocks noGrp="1"/>
          </p:cNvSpPr>
          <p:nvPr>
            <p:ph sz="quarter" idx="4"/>
          </p:nvPr>
        </p:nvSpPr>
        <p:spPr>
          <a:xfrm>
            <a:off x="6172200" y="1743073"/>
            <a:ext cx="5183188" cy="4446589"/>
          </a:xfrm>
          <a:solidFill>
            <a:schemeClr val="accent5">
              <a:lumMod val="40000"/>
              <a:lumOff val="60000"/>
            </a:schemeClr>
          </a:solidFill>
        </p:spPr>
        <p:txBody>
          <a:bodyPr>
            <a:normAutofit fontScale="85000" lnSpcReduction="20000"/>
          </a:bodyPr>
          <a:lstStyle/>
          <a:p>
            <a:r>
              <a:rPr lang="en-US" dirty="0"/>
              <a:t>This is simply a technique to make the book relatable and engaging to the reader</a:t>
            </a:r>
          </a:p>
          <a:p>
            <a:r>
              <a:rPr lang="en-US" dirty="0"/>
              <a:t>The basis of the book is therefore based on arbitrary stories selected by the author</a:t>
            </a:r>
          </a:p>
          <a:p>
            <a:r>
              <a:rPr lang="en-US" dirty="0"/>
              <a:t>“Peppering” a book by quoting a lot of bible verses give the sense that it is biblical. Not necessary. </a:t>
            </a:r>
          </a:p>
          <a:p>
            <a:r>
              <a:rPr lang="en-US" dirty="0"/>
              <a:t>Again this is selectively done to give credibility to the book and is not necessarily evidence</a:t>
            </a:r>
          </a:p>
          <a:p>
            <a:r>
              <a:rPr lang="en-US" dirty="0"/>
              <a:t>Will the appendix print any critical responses to the book? This is marketing la</a:t>
            </a:r>
          </a:p>
        </p:txBody>
      </p:sp>
    </p:spTree>
    <p:extLst>
      <p:ext uri="{BB962C8B-B14F-4D97-AF65-F5344CB8AC3E}">
        <p14:creationId xmlns:p14="http://schemas.microsoft.com/office/powerpoint/2010/main" val="13306788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6D43D042-FBE6-0FF6-F009-E25952906B36}"/>
              </a:ext>
            </a:extLst>
          </p:cNvPr>
          <p:cNvSpPr>
            <a:spLocks noGrp="1"/>
          </p:cNvSpPr>
          <p:nvPr>
            <p:ph type="body" idx="1"/>
          </p:nvPr>
        </p:nvSpPr>
        <p:spPr>
          <a:xfrm>
            <a:off x="746004" y="668337"/>
            <a:ext cx="5157787" cy="823912"/>
          </a:xfrm>
        </p:spPr>
        <p:txBody>
          <a:bodyPr/>
          <a:lstStyle/>
          <a:p>
            <a:r>
              <a:rPr lang="en-US" dirty="0"/>
              <a:t>Format of many Christian books on marriages </a:t>
            </a:r>
          </a:p>
        </p:txBody>
      </p:sp>
      <p:sp>
        <p:nvSpPr>
          <p:cNvPr id="5" name="Content Placeholder 4">
            <a:extLst>
              <a:ext uri="{FF2B5EF4-FFF2-40B4-BE49-F238E27FC236}">
                <a16:creationId xmlns:a16="http://schemas.microsoft.com/office/drawing/2014/main" xmlns="" id="{1C6C0B68-F3A6-B21D-1691-273B412F7571}"/>
              </a:ext>
            </a:extLst>
          </p:cNvPr>
          <p:cNvSpPr>
            <a:spLocks noGrp="1"/>
          </p:cNvSpPr>
          <p:nvPr>
            <p:ph sz="half" idx="2"/>
          </p:nvPr>
        </p:nvSpPr>
        <p:spPr>
          <a:xfrm>
            <a:off x="746003" y="1743074"/>
            <a:ext cx="5157787" cy="4317757"/>
          </a:xfrm>
          <a:solidFill>
            <a:schemeClr val="accent2">
              <a:lumMod val="60000"/>
              <a:lumOff val="40000"/>
            </a:schemeClr>
          </a:solidFill>
        </p:spPr>
        <p:txBody>
          <a:bodyPr>
            <a:normAutofit fontScale="77500" lnSpcReduction="20000"/>
          </a:bodyPr>
          <a:lstStyle/>
          <a:p>
            <a:r>
              <a:rPr lang="en-US" dirty="0"/>
              <a:t>Step 1: Use engaging stories, testimonies and illustrations to connect to the reader.</a:t>
            </a:r>
          </a:p>
          <a:p>
            <a:r>
              <a:rPr lang="en-US" dirty="0"/>
              <a:t>Step 2: Use these stories to propose key points that are necessary for the relationship to work</a:t>
            </a:r>
          </a:p>
          <a:p>
            <a:r>
              <a:rPr lang="en-US" dirty="0"/>
              <a:t>Step 3: Throw in A LOT of bible verses to justify your points and to prove you are biblical. </a:t>
            </a:r>
          </a:p>
          <a:p>
            <a:r>
              <a:rPr lang="en-US" dirty="0"/>
              <a:t>Step 4: Find some selective credible non Christian sources to prove your points were correct</a:t>
            </a:r>
          </a:p>
          <a:p>
            <a:r>
              <a:rPr lang="en-US" dirty="0"/>
              <a:t>Step 5: Have an appendix that publishes testimonies about how your book helped so many couples</a:t>
            </a:r>
          </a:p>
          <a:p>
            <a:pPr marL="0" indent="0">
              <a:buNone/>
            </a:pPr>
            <a:endParaRPr lang="en-US" i="1" dirty="0"/>
          </a:p>
          <a:p>
            <a:endParaRPr lang="en-US" dirty="0"/>
          </a:p>
        </p:txBody>
      </p:sp>
      <p:sp>
        <p:nvSpPr>
          <p:cNvPr id="4" name="Text Placeholder 3">
            <a:extLst>
              <a:ext uri="{FF2B5EF4-FFF2-40B4-BE49-F238E27FC236}">
                <a16:creationId xmlns:a16="http://schemas.microsoft.com/office/drawing/2014/main" xmlns="" id="{FD90C51B-1506-87A9-35CD-3895C3060F8D}"/>
              </a:ext>
            </a:extLst>
          </p:cNvPr>
          <p:cNvSpPr>
            <a:spLocks noGrp="1"/>
          </p:cNvSpPr>
          <p:nvPr>
            <p:ph type="body" sz="quarter" idx="3"/>
          </p:nvPr>
        </p:nvSpPr>
        <p:spPr>
          <a:xfrm>
            <a:off x="6172200" y="539261"/>
            <a:ext cx="5183188" cy="671634"/>
          </a:xfrm>
        </p:spPr>
        <p:txBody>
          <a:bodyPr/>
          <a:lstStyle/>
          <a:p>
            <a:r>
              <a:rPr lang="en-US" dirty="0"/>
              <a:t>Critique</a:t>
            </a:r>
          </a:p>
        </p:txBody>
      </p:sp>
      <p:sp>
        <p:nvSpPr>
          <p:cNvPr id="6" name="Content Placeholder 5">
            <a:extLst>
              <a:ext uri="{FF2B5EF4-FFF2-40B4-BE49-F238E27FC236}">
                <a16:creationId xmlns:a16="http://schemas.microsoft.com/office/drawing/2014/main" xmlns="" id="{D8922014-50B6-1368-B870-B826CEFE77A2}"/>
              </a:ext>
            </a:extLst>
          </p:cNvPr>
          <p:cNvSpPr>
            <a:spLocks noGrp="1"/>
          </p:cNvSpPr>
          <p:nvPr>
            <p:ph sz="quarter" idx="4"/>
          </p:nvPr>
        </p:nvSpPr>
        <p:spPr>
          <a:xfrm>
            <a:off x="6172200" y="1743073"/>
            <a:ext cx="5183188" cy="4446589"/>
          </a:xfrm>
        </p:spPr>
        <p:txBody>
          <a:bodyPr>
            <a:normAutofit/>
          </a:bodyPr>
          <a:lstStyle/>
          <a:p>
            <a:r>
              <a:rPr lang="en-US" dirty="0"/>
              <a:t>Where is the Gospel in the contents of the book?</a:t>
            </a:r>
          </a:p>
          <a:p>
            <a:r>
              <a:rPr lang="en-US" dirty="0"/>
              <a:t>What if the book helps your marriage but doesn’t help you become a better disciple of Jesus Christ? Is it still a good book?</a:t>
            </a:r>
          </a:p>
          <a:p>
            <a:pPr marL="0" indent="0">
              <a:buNone/>
            </a:pPr>
            <a:endParaRPr lang="en-US" dirty="0"/>
          </a:p>
        </p:txBody>
      </p:sp>
    </p:spTree>
    <p:extLst>
      <p:ext uri="{BB962C8B-B14F-4D97-AF65-F5344CB8AC3E}">
        <p14:creationId xmlns:p14="http://schemas.microsoft.com/office/powerpoint/2010/main" val="1510355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arn(inVertical)">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7711502-CABF-3234-21E7-D539C79D5601}"/>
              </a:ext>
            </a:extLst>
          </p:cNvPr>
          <p:cNvSpPr txBox="1"/>
          <p:nvPr/>
        </p:nvSpPr>
        <p:spPr>
          <a:xfrm>
            <a:off x="492370" y="587549"/>
            <a:ext cx="11207260" cy="830997"/>
          </a:xfrm>
          <a:prstGeom prst="rect">
            <a:avLst/>
          </a:prstGeom>
          <a:noFill/>
        </p:spPr>
        <p:txBody>
          <a:bodyPr wrap="square">
            <a:spAutoFit/>
          </a:bodyPr>
          <a:lstStyle/>
          <a:p>
            <a:r>
              <a:rPr lang="en-US" sz="2400" b="0" dirty="0">
                <a:effectLst/>
                <a:latin typeface="system-ui"/>
              </a:rPr>
              <a:t>“Runaway divorce statistics reveal that “insanity is in their hearts” (Ecclesiastes 9:3).Pg 31</a:t>
            </a:r>
          </a:p>
          <a:p>
            <a:r>
              <a:rPr lang="en-US" sz="2400" dirty="0">
                <a:solidFill>
                  <a:srgbClr val="FF0000"/>
                </a:solidFill>
                <a:latin typeface="system-ui"/>
              </a:rPr>
              <a:t>The context of this verse in Ecclesiastes has nothing to do with divorce whatsoever. </a:t>
            </a:r>
          </a:p>
        </p:txBody>
      </p:sp>
      <p:sp>
        <p:nvSpPr>
          <p:cNvPr id="10" name="TextBox 9">
            <a:extLst>
              <a:ext uri="{FF2B5EF4-FFF2-40B4-BE49-F238E27FC236}">
                <a16:creationId xmlns:a16="http://schemas.microsoft.com/office/drawing/2014/main" xmlns="" id="{265AE819-C5B4-22FB-E112-413F7281EA68}"/>
              </a:ext>
            </a:extLst>
          </p:cNvPr>
          <p:cNvSpPr txBox="1"/>
          <p:nvPr/>
        </p:nvSpPr>
        <p:spPr>
          <a:xfrm>
            <a:off x="492369" y="2003302"/>
            <a:ext cx="11347938" cy="1200329"/>
          </a:xfrm>
          <a:prstGeom prst="rect">
            <a:avLst/>
          </a:prstGeom>
          <a:noFill/>
        </p:spPr>
        <p:txBody>
          <a:bodyPr wrap="square">
            <a:spAutoFit/>
          </a:bodyPr>
          <a:lstStyle/>
          <a:p>
            <a:pPr algn="l" fontAlgn="base"/>
            <a:r>
              <a:rPr lang="en-US" sz="2000" b="0" i="0" dirty="0">
                <a:solidFill>
                  <a:srgbClr val="666666"/>
                </a:solidFill>
                <a:effectLst/>
                <a:latin typeface="system-ui"/>
              </a:rPr>
              <a:t> </a:t>
            </a:r>
            <a:r>
              <a:rPr lang="en-US" sz="2400" b="0" i="0" dirty="0">
                <a:effectLst/>
                <a:latin typeface="system-ui"/>
              </a:rPr>
              <a:t>“a husband is geared to hear the command, “take charge and fight” (1 Samuel 4:9). Pg 50</a:t>
            </a:r>
          </a:p>
          <a:p>
            <a:pPr algn="l" fontAlgn="base"/>
            <a:r>
              <a:rPr lang="en-US" sz="2400" dirty="0">
                <a:solidFill>
                  <a:srgbClr val="FF0000"/>
                </a:solidFill>
                <a:latin typeface="system-ui"/>
              </a:rPr>
              <a:t>The text is addressed to the Philistines who are fighting the Israelites on their own strength. This is a Pagan illustration</a:t>
            </a:r>
            <a:endParaRPr lang="en-US" sz="2400" b="0" i="0" dirty="0">
              <a:solidFill>
                <a:srgbClr val="FF0000"/>
              </a:solidFill>
              <a:effectLst/>
              <a:latin typeface="system-ui"/>
            </a:endParaRPr>
          </a:p>
        </p:txBody>
      </p:sp>
      <p:sp>
        <p:nvSpPr>
          <p:cNvPr id="12" name="TextBox 11">
            <a:extLst>
              <a:ext uri="{FF2B5EF4-FFF2-40B4-BE49-F238E27FC236}">
                <a16:creationId xmlns:a16="http://schemas.microsoft.com/office/drawing/2014/main" xmlns="" id="{84A1F3B6-6803-7D1B-6EA2-76128B29169E}"/>
              </a:ext>
            </a:extLst>
          </p:cNvPr>
          <p:cNvSpPr txBox="1"/>
          <p:nvPr/>
        </p:nvSpPr>
        <p:spPr>
          <a:xfrm>
            <a:off x="492369" y="3726323"/>
            <a:ext cx="11347937" cy="2308324"/>
          </a:xfrm>
          <a:prstGeom prst="rect">
            <a:avLst/>
          </a:prstGeom>
          <a:noFill/>
        </p:spPr>
        <p:txBody>
          <a:bodyPr wrap="square">
            <a:spAutoFit/>
          </a:bodyPr>
          <a:lstStyle/>
          <a:p>
            <a:r>
              <a:rPr lang="en-US" sz="2400" b="0" i="0" dirty="0">
                <a:effectLst/>
                <a:latin typeface="system-ui"/>
              </a:rPr>
              <a:t>A good-willed husband does not try to displease his wife but to please her, as Paul clearly states in 1 </a:t>
            </a:r>
            <a:r>
              <a:rPr lang="en-US" sz="2400" b="0" i="0" dirty="0" err="1">
                <a:effectLst/>
                <a:latin typeface="system-ui"/>
              </a:rPr>
              <a:t>Corinthans</a:t>
            </a:r>
            <a:r>
              <a:rPr lang="en-US" sz="2400" b="0" i="0" dirty="0">
                <a:effectLst/>
                <a:latin typeface="system-ui"/>
              </a:rPr>
              <a:t> 7:33. I always urge a wife who is feeling unloved to be slow in asserting that her husband is unloving or does not want to love her. That is impugning an evil motive upon her husband, which is too drastic a judgement. Pg 188</a:t>
            </a:r>
          </a:p>
          <a:p>
            <a:r>
              <a:rPr lang="en-US" sz="2400" dirty="0">
                <a:solidFill>
                  <a:srgbClr val="FF0000"/>
                </a:solidFill>
                <a:latin typeface="system-ui"/>
              </a:rPr>
              <a:t>The context of this verse has nothing to do with a good- willed husband. It is about the virtues of being single</a:t>
            </a:r>
          </a:p>
        </p:txBody>
      </p:sp>
    </p:spTree>
    <p:extLst>
      <p:ext uri="{BB962C8B-B14F-4D97-AF65-F5344CB8AC3E}">
        <p14:creationId xmlns:p14="http://schemas.microsoft.com/office/powerpoint/2010/main" val="2110730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barn(inVertical)">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barn(inVertical)">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2">
                                            <p:txEl>
                                              <p:pRg st="1" end="1"/>
                                            </p:txEl>
                                          </p:spTgt>
                                        </p:tgtEl>
                                        <p:attrNameLst>
                                          <p:attrName>style.visibility</p:attrName>
                                        </p:attrNameLst>
                                      </p:cBhvr>
                                      <p:to>
                                        <p:strVal val="visible"/>
                                      </p:to>
                                    </p:set>
                                    <p:animEffect transition="in" filter="barn(inVertical)">
                                      <p:cBhvr>
                                        <p:cTn id="17"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6AE60291-3A39-2D5A-C564-29C448E1C7E5}"/>
              </a:ext>
            </a:extLst>
          </p:cNvPr>
          <p:cNvSpPr txBox="1"/>
          <p:nvPr/>
        </p:nvSpPr>
        <p:spPr>
          <a:xfrm>
            <a:off x="902674" y="2308153"/>
            <a:ext cx="10703169" cy="4093428"/>
          </a:xfrm>
          <a:prstGeom prst="rect">
            <a:avLst/>
          </a:prstGeom>
          <a:noFill/>
        </p:spPr>
        <p:txBody>
          <a:bodyPr wrap="square">
            <a:spAutoFit/>
          </a:bodyPr>
          <a:lstStyle/>
          <a:p>
            <a:pPr algn="just"/>
            <a:r>
              <a:rPr lang="en-US" sz="2000" b="1" i="0" baseline="30000" dirty="0">
                <a:solidFill>
                  <a:srgbClr val="000000"/>
                </a:solidFill>
                <a:effectLst/>
                <a:latin typeface="system-ui"/>
              </a:rPr>
              <a:t>22 </a:t>
            </a:r>
            <a:r>
              <a:rPr lang="en-US" sz="2000" b="0" i="0" dirty="0">
                <a:solidFill>
                  <a:srgbClr val="000000"/>
                </a:solidFill>
                <a:effectLst/>
                <a:latin typeface="system-ui"/>
              </a:rPr>
              <a:t>Wives, submit yourselves to your own husbands as you do to the Lord. </a:t>
            </a:r>
            <a:r>
              <a:rPr lang="en-US" sz="2000" b="1" i="0" baseline="30000" dirty="0">
                <a:solidFill>
                  <a:srgbClr val="000000"/>
                </a:solidFill>
                <a:effectLst/>
                <a:latin typeface="system-ui"/>
              </a:rPr>
              <a:t>23 </a:t>
            </a:r>
            <a:r>
              <a:rPr lang="en-US" sz="2000" b="0" i="0" dirty="0">
                <a:solidFill>
                  <a:srgbClr val="000000"/>
                </a:solidFill>
                <a:effectLst/>
                <a:latin typeface="system-ui"/>
              </a:rPr>
              <a:t>For the husband is the head of the wife as Christ is the head of the church, his body, of which he is the Savior. </a:t>
            </a:r>
            <a:r>
              <a:rPr lang="en-US" sz="2000" b="1" i="0" baseline="30000" dirty="0">
                <a:solidFill>
                  <a:srgbClr val="000000"/>
                </a:solidFill>
                <a:effectLst/>
                <a:latin typeface="system-ui"/>
              </a:rPr>
              <a:t>24 </a:t>
            </a:r>
            <a:r>
              <a:rPr lang="en-US" sz="2000" b="0" i="0" dirty="0">
                <a:solidFill>
                  <a:srgbClr val="000000"/>
                </a:solidFill>
                <a:effectLst/>
                <a:latin typeface="system-ui"/>
              </a:rPr>
              <a:t>Now as the church submits to Christ, so also wives should submit to their husbands in everything.</a:t>
            </a:r>
          </a:p>
          <a:p>
            <a:pPr algn="just"/>
            <a:r>
              <a:rPr lang="en-US" sz="2000" b="1" i="0" baseline="30000" dirty="0">
                <a:solidFill>
                  <a:srgbClr val="000000"/>
                </a:solidFill>
                <a:effectLst/>
                <a:latin typeface="system-ui"/>
              </a:rPr>
              <a:t>25 </a:t>
            </a:r>
            <a:r>
              <a:rPr lang="en-US" sz="2000" i="0" dirty="0">
                <a:solidFill>
                  <a:srgbClr val="000000"/>
                </a:solidFill>
                <a:effectLst/>
                <a:latin typeface="system-ui"/>
              </a:rPr>
              <a:t>Husbands, love your wives, just as Christ loved the church and gave himself up for her </a:t>
            </a:r>
            <a:r>
              <a:rPr lang="en-US" sz="2000" i="0" baseline="30000" dirty="0">
                <a:solidFill>
                  <a:srgbClr val="000000"/>
                </a:solidFill>
                <a:effectLst/>
                <a:latin typeface="system-ui"/>
              </a:rPr>
              <a:t>26 </a:t>
            </a:r>
            <a:r>
              <a:rPr lang="en-US" sz="2000" i="0" dirty="0">
                <a:solidFill>
                  <a:srgbClr val="000000"/>
                </a:solidFill>
                <a:effectLst/>
                <a:latin typeface="system-ui"/>
              </a:rPr>
              <a:t>to make her holy, cleansing her by the washing with </a:t>
            </a:r>
            <a:r>
              <a:rPr lang="en-US" sz="2000" b="0" i="0" dirty="0">
                <a:solidFill>
                  <a:srgbClr val="000000"/>
                </a:solidFill>
                <a:effectLst/>
                <a:latin typeface="system-ui"/>
              </a:rPr>
              <a:t>water through the word, </a:t>
            </a:r>
            <a:r>
              <a:rPr lang="en-US" sz="2000" b="1" i="0" baseline="30000" dirty="0">
                <a:solidFill>
                  <a:srgbClr val="000000"/>
                </a:solidFill>
                <a:effectLst/>
                <a:latin typeface="system-ui"/>
              </a:rPr>
              <a:t>27 </a:t>
            </a:r>
            <a:r>
              <a:rPr lang="en-US" sz="2000" b="0" i="0" dirty="0">
                <a:solidFill>
                  <a:srgbClr val="000000"/>
                </a:solidFill>
                <a:effectLst/>
                <a:latin typeface="system-ui"/>
              </a:rPr>
              <a:t>and to present her to himself as a radiant church, without stain or wrinkle or any other blemish, but holy and blameless. </a:t>
            </a:r>
            <a:r>
              <a:rPr lang="en-US" sz="2000" b="1" i="0" baseline="30000" dirty="0">
                <a:solidFill>
                  <a:srgbClr val="000000"/>
                </a:solidFill>
                <a:effectLst/>
                <a:latin typeface="system-ui"/>
              </a:rPr>
              <a:t>28 </a:t>
            </a:r>
            <a:r>
              <a:rPr lang="en-US" sz="2000" b="0" i="0" dirty="0">
                <a:solidFill>
                  <a:srgbClr val="000000"/>
                </a:solidFill>
                <a:effectLst/>
                <a:latin typeface="system-ui"/>
              </a:rPr>
              <a:t>In this same way, husbands ought to love their wives as their own bodies. He who loves his wife loves himself. </a:t>
            </a:r>
            <a:r>
              <a:rPr lang="en-US" sz="2000" b="1" i="0" baseline="30000" dirty="0">
                <a:solidFill>
                  <a:srgbClr val="000000"/>
                </a:solidFill>
                <a:effectLst/>
                <a:latin typeface="system-ui"/>
              </a:rPr>
              <a:t>29 </a:t>
            </a:r>
            <a:r>
              <a:rPr lang="en-US" sz="2000" b="0" i="0" dirty="0">
                <a:solidFill>
                  <a:srgbClr val="000000"/>
                </a:solidFill>
                <a:effectLst/>
                <a:latin typeface="system-ui"/>
              </a:rPr>
              <a:t>After all, no one ever hated their own body, but they feed and care for their body, just as Christ does the church— </a:t>
            </a:r>
            <a:r>
              <a:rPr lang="en-US" sz="2000" b="1" i="0" baseline="30000" dirty="0">
                <a:solidFill>
                  <a:srgbClr val="000000"/>
                </a:solidFill>
                <a:effectLst/>
                <a:latin typeface="system-ui"/>
              </a:rPr>
              <a:t>30 </a:t>
            </a:r>
            <a:r>
              <a:rPr lang="en-US" sz="2000" b="0" i="0" dirty="0">
                <a:solidFill>
                  <a:srgbClr val="000000"/>
                </a:solidFill>
                <a:effectLst/>
                <a:latin typeface="system-ui"/>
              </a:rPr>
              <a:t>for we are members of his body. </a:t>
            </a:r>
            <a:r>
              <a:rPr lang="en-US" sz="2000" b="1" i="0" baseline="30000" dirty="0">
                <a:solidFill>
                  <a:srgbClr val="000000"/>
                </a:solidFill>
                <a:effectLst/>
                <a:latin typeface="system-ui"/>
              </a:rPr>
              <a:t>31 </a:t>
            </a:r>
            <a:r>
              <a:rPr lang="en-US" sz="2000" b="0" i="0" dirty="0">
                <a:solidFill>
                  <a:srgbClr val="000000"/>
                </a:solidFill>
                <a:effectLst/>
                <a:latin typeface="system-ui"/>
              </a:rPr>
              <a:t>“For this reason a man will leave his father and mother and be united to his wife, and the two will become one flesh.” </a:t>
            </a:r>
            <a:r>
              <a:rPr lang="en-US" sz="2000" b="1" i="0" baseline="30000" dirty="0">
                <a:solidFill>
                  <a:srgbClr val="000000"/>
                </a:solidFill>
                <a:effectLst/>
                <a:latin typeface="system-ui"/>
              </a:rPr>
              <a:t>32 </a:t>
            </a:r>
            <a:r>
              <a:rPr lang="en-US" sz="2000" b="0" i="0" dirty="0">
                <a:solidFill>
                  <a:srgbClr val="000000"/>
                </a:solidFill>
                <a:effectLst/>
                <a:latin typeface="system-ui"/>
              </a:rPr>
              <a:t>This is a profound mystery—but I am talking about Christ and the church. </a:t>
            </a:r>
            <a:r>
              <a:rPr lang="en-US" sz="2000" b="1" i="0" baseline="30000" dirty="0">
                <a:solidFill>
                  <a:srgbClr val="000000"/>
                </a:solidFill>
                <a:effectLst/>
                <a:latin typeface="system-ui"/>
              </a:rPr>
              <a:t>33 </a:t>
            </a:r>
            <a:r>
              <a:rPr lang="en-US" sz="2000" b="0" i="0" dirty="0">
                <a:solidFill>
                  <a:srgbClr val="000000"/>
                </a:solidFill>
                <a:effectLst/>
                <a:latin typeface="system-ui"/>
              </a:rPr>
              <a:t>However, each one of you also must love his wife as he loves himself, and the wife must respect her husband.</a:t>
            </a:r>
          </a:p>
          <a:p>
            <a:pPr algn="just"/>
            <a:r>
              <a:rPr lang="en-US" sz="2000" dirty="0">
                <a:solidFill>
                  <a:srgbClr val="000000"/>
                </a:solidFill>
                <a:latin typeface="system-ui"/>
              </a:rPr>
              <a:t>Ephesians 5:22-33</a:t>
            </a:r>
            <a:endParaRPr lang="en-US" sz="2000" b="0" i="0" dirty="0">
              <a:solidFill>
                <a:srgbClr val="000000"/>
              </a:solidFill>
              <a:effectLst/>
              <a:latin typeface="system-ui"/>
            </a:endParaRPr>
          </a:p>
        </p:txBody>
      </p:sp>
      <p:sp>
        <p:nvSpPr>
          <p:cNvPr id="3" name="TextBox 2">
            <a:extLst>
              <a:ext uri="{FF2B5EF4-FFF2-40B4-BE49-F238E27FC236}">
                <a16:creationId xmlns:a16="http://schemas.microsoft.com/office/drawing/2014/main" xmlns="" id="{7E9C1E2F-BEDB-4F5E-1572-BFE8C3F829C2}"/>
              </a:ext>
            </a:extLst>
          </p:cNvPr>
          <p:cNvSpPr txBox="1"/>
          <p:nvPr/>
        </p:nvSpPr>
        <p:spPr>
          <a:xfrm>
            <a:off x="902675" y="456419"/>
            <a:ext cx="10703168" cy="1754326"/>
          </a:xfrm>
          <a:prstGeom prst="rect">
            <a:avLst/>
          </a:prstGeom>
          <a:noFill/>
        </p:spPr>
        <p:txBody>
          <a:bodyPr wrap="square">
            <a:spAutoFit/>
          </a:bodyPr>
          <a:lstStyle/>
          <a:p>
            <a:r>
              <a:rPr lang="en-US" sz="3600" dirty="0">
                <a:latin typeface="system-ui"/>
              </a:rPr>
              <a:t>1. Husbands and wives are made by God to love and respect each other differently:-</a:t>
            </a:r>
          </a:p>
          <a:p>
            <a:r>
              <a:rPr lang="en-US" sz="3600" dirty="0">
                <a:latin typeface="system-ui"/>
              </a:rPr>
              <a:t>How husbands should love their wives-</a:t>
            </a:r>
          </a:p>
        </p:txBody>
      </p:sp>
    </p:spTree>
    <p:extLst>
      <p:ext uri="{BB962C8B-B14F-4D97-AF65-F5344CB8AC3E}">
        <p14:creationId xmlns:p14="http://schemas.microsoft.com/office/powerpoint/2010/main" val="39563201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6AE60291-3A39-2D5A-C564-29C448E1C7E5}"/>
              </a:ext>
            </a:extLst>
          </p:cNvPr>
          <p:cNvSpPr txBox="1"/>
          <p:nvPr/>
        </p:nvSpPr>
        <p:spPr>
          <a:xfrm>
            <a:off x="855783" y="1152106"/>
            <a:ext cx="10703169" cy="4093428"/>
          </a:xfrm>
          <a:prstGeom prst="rect">
            <a:avLst/>
          </a:prstGeom>
          <a:noFill/>
        </p:spPr>
        <p:txBody>
          <a:bodyPr wrap="square">
            <a:spAutoFit/>
          </a:bodyPr>
          <a:lstStyle/>
          <a:p>
            <a:pPr algn="just"/>
            <a:r>
              <a:rPr lang="en-US" sz="2000" b="1" i="0" baseline="30000" dirty="0">
                <a:solidFill>
                  <a:srgbClr val="000000"/>
                </a:solidFill>
                <a:effectLst/>
                <a:latin typeface="system-ui"/>
              </a:rPr>
              <a:t>22 </a:t>
            </a:r>
            <a:r>
              <a:rPr lang="en-US" sz="2000" b="0" i="0" dirty="0">
                <a:solidFill>
                  <a:srgbClr val="000000"/>
                </a:solidFill>
                <a:effectLst/>
                <a:latin typeface="system-ui"/>
              </a:rPr>
              <a:t>Wives, submit yourselves to your own husbands as you do to the Lord. </a:t>
            </a:r>
            <a:r>
              <a:rPr lang="en-US" sz="2000" b="1" i="0" baseline="30000" dirty="0">
                <a:solidFill>
                  <a:srgbClr val="000000"/>
                </a:solidFill>
                <a:effectLst/>
                <a:latin typeface="system-ui"/>
              </a:rPr>
              <a:t>23 </a:t>
            </a:r>
            <a:r>
              <a:rPr lang="en-US" sz="2000" b="0" i="0" dirty="0">
                <a:solidFill>
                  <a:srgbClr val="000000"/>
                </a:solidFill>
                <a:effectLst/>
                <a:latin typeface="system-ui"/>
              </a:rPr>
              <a:t>For the husband is the head of the wife as Christ is the head of the church, his body, of which he is the Savior. </a:t>
            </a:r>
            <a:r>
              <a:rPr lang="en-US" sz="2000" b="1" i="0" baseline="30000" dirty="0">
                <a:solidFill>
                  <a:srgbClr val="000000"/>
                </a:solidFill>
                <a:effectLst/>
                <a:latin typeface="system-ui"/>
              </a:rPr>
              <a:t>24 </a:t>
            </a:r>
            <a:r>
              <a:rPr lang="en-US" sz="2000" b="0" i="0" dirty="0">
                <a:solidFill>
                  <a:srgbClr val="000000"/>
                </a:solidFill>
                <a:effectLst/>
                <a:latin typeface="system-ui"/>
              </a:rPr>
              <a:t>Now as the church submits to Christ, so also wives should submit to their husbands in everything.</a:t>
            </a:r>
          </a:p>
          <a:p>
            <a:pPr algn="just"/>
            <a:r>
              <a:rPr lang="en-US" sz="2000" b="1" i="0" baseline="30000" dirty="0">
                <a:solidFill>
                  <a:srgbClr val="000000"/>
                </a:solidFill>
                <a:effectLst/>
                <a:latin typeface="system-ui"/>
              </a:rPr>
              <a:t>25 </a:t>
            </a:r>
            <a:r>
              <a:rPr lang="en-US" sz="2000" b="1" i="0" dirty="0">
                <a:solidFill>
                  <a:srgbClr val="000000"/>
                </a:solidFill>
                <a:effectLst/>
                <a:latin typeface="system-ui"/>
              </a:rPr>
              <a:t>Husbands, love your wives, just as </a:t>
            </a:r>
            <a:r>
              <a:rPr lang="en-US" sz="2000" b="1" i="0" dirty="0">
                <a:solidFill>
                  <a:srgbClr val="FF0000"/>
                </a:solidFill>
                <a:effectLst/>
                <a:latin typeface="system-ui"/>
              </a:rPr>
              <a:t>Christ loved the church </a:t>
            </a:r>
            <a:r>
              <a:rPr lang="en-US" sz="2000" b="0" i="0" dirty="0">
                <a:solidFill>
                  <a:srgbClr val="000000"/>
                </a:solidFill>
                <a:effectLst/>
                <a:latin typeface="system-ui"/>
              </a:rPr>
              <a:t>and gave himself up for her </a:t>
            </a:r>
            <a:r>
              <a:rPr lang="en-US" sz="2000" b="1" i="0" baseline="30000" dirty="0">
                <a:solidFill>
                  <a:srgbClr val="000000"/>
                </a:solidFill>
                <a:effectLst/>
                <a:latin typeface="system-ui"/>
              </a:rPr>
              <a:t>26 </a:t>
            </a:r>
            <a:r>
              <a:rPr lang="en-US" sz="2000" b="0" i="0" dirty="0">
                <a:solidFill>
                  <a:srgbClr val="000000"/>
                </a:solidFill>
                <a:effectLst/>
                <a:latin typeface="system-ui"/>
              </a:rPr>
              <a:t>to make her holy, cleansing her by the washing with water through the word, </a:t>
            </a:r>
            <a:r>
              <a:rPr lang="en-US" sz="2000" b="1" i="0" baseline="30000" dirty="0">
                <a:solidFill>
                  <a:srgbClr val="000000"/>
                </a:solidFill>
                <a:effectLst/>
                <a:latin typeface="system-ui"/>
              </a:rPr>
              <a:t>27 </a:t>
            </a:r>
            <a:r>
              <a:rPr lang="en-US" sz="2000" b="0" i="0" dirty="0">
                <a:solidFill>
                  <a:srgbClr val="000000"/>
                </a:solidFill>
                <a:effectLst/>
                <a:latin typeface="system-ui"/>
              </a:rPr>
              <a:t>and to present her to himself as a radiant church, without stain or wrinkle or any other blemish, but holy and blameless. </a:t>
            </a:r>
            <a:r>
              <a:rPr lang="en-US" sz="2000" b="1" i="0" baseline="30000" dirty="0">
                <a:solidFill>
                  <a:srgbClr val="000000"/>
                </a:solidFill>
                <a:effectLst/>
                <a:latin typeface="system-ui"/>
              </a:rPr>
              <a:t>28 </a:t>
            </a:r>
            <a:r>
              <a:rPr lang="en-US" sz="2000" b="1" i="0" dirty="0">
                <a:solidFill>
                  <a:srgbClr val="000000"/>
                </a:solidFill>
                <a:effectLst/>
                <a:latin typeface="system-ui"/>
              </a:rPr>
              <a:t>In this same way, husbands ought to love their wives </a:t>
            </a:r>
            <a:r>
              <a:rPr lang="en-US" sz="2000" b="0" i="0" dirty="0">
                <a:solidFill>
                  <a:srgbClr val="000000"/>
                </a:solidFill>
                <a:effectLst/>
                <a:latin typeface="system-ui"/>
              </a:rPr>
              <a:t>as their own bodies. He who loves his wife loves himself. </a:t>
            </a:r>
            <a:r>
              <a:rPr lang="en-US" sz="2000" b="1" i="0" baseline="30000" dirty="0">
                <a:solidFill>
                  <a:srgbClr val="000000"/>
                </a:solidFill>
                <a:effectLst/>
                <a:latin typeface="system-ui"/>
              </a:rPr>
              <a:t>29 </a:t>
            </a:r>
            <a:r>
              <a:rPr lang="en-US" sz="2000" b="0" i="0" dirty="0">
                <a:solidFill>
                  <a:srgbClr val="000000"/>
                </a:solidFill>
                <a:effectLst/>
                <a:latin typeface="system-ui"/>
              </a:rPr>
              <a:t>After all, no one ever hated their own body, but they feed and care for their body, just </a:t>
            </a:r>
            <a:r>
              <a:rPr lang="en-US" sz="2000" b="1" i="0" dirty="0">
                <a:solidFill>
                  <a:srgbClr val="000000"/>
                </a:solidFill>
                <a:effectLst/>
                <a:latin typeface="system-ui"/>
              </a:rPr>
              <a:t>as </a:t>
            </a:r>
            <a:r>
              <a:rPr lang="en-US" sz="2000" b="1" i="0" dirty="0">
                <a:solidFill>
                  <a:srgbClr val="FF0000"/>
                </a:solidFill>
                <a:effectLst/>
                <a:latin typeface="system-ui"/>
              </a:rPr>
              <a:t>Christ does the church</a:t>
            </a:r>
            <a:r>
              <a:rPr lang="en-US" sz="2000" b="0" i="0" dirty="0">
                <a:solidFill>
                  <a:srgbClr val="000000"/>
                </a:solidFill>
                <a:effectLst/>
                <a:latin typeface="system-ui"/>
              </a:rPr>
              <a:t>— </a:t>
            </a:r>
            <a:r>
              <a:rPr lang="en-US" sz="2000" b="1" i="0" baseline="30000" dirty="0">
                <a:solidFill>
                  <a:srgbClr val="000000"/>
                </a:solidFill>
                <a:effectLst/>
                <a:latin typeface="system-ui"/>
              </a:rPr>
              <a:t>30 </a:t>
            </a:r>
            <a:r>
              <a:rPr lang="en-US" sz="2000" b="0" i="0" dirty="0">
                <a:solidFill>
                  <a:srgbClr val="000000"/>
                </a:solidFill>
                <a:effectLst/>
                <a:latin typeface="system-ui"/>
              </a:rPr>
              <a:t>for we are members of his body. </a:t>
            </a:r>
            <a:r>
              <a:rPr lang="en-US" sz="2000" b="1" i="0" baseline="30000" dirty="0">
                <a:solidFill>
                  <a:srgbClr val="000000"/>
                </a:solidFill>
                <a:effectLst/>
                <a:latin typeface="system-ui"/>
              </a:rPr>
              <a:t>31 </a:t>
            </a:r>
            <a:r>
              <a:rPr lang="en-US" sz="2000" b="0" i="0" dirty="0">
                <a:solidFill>
                  <a:srgbClr val="000000"/>
                </a:solidFill>
                <a:effectLst/>
                <a:latin typeface="system-ui"/>
              </a:rPr>
              <a:t>“For this reason a man will leave his father and mother and be united to his wife, and the two will become one flesh.” </a:t>
            </a:r>
            <a:r>
              <a:rPr lang="en-US" sz="2000" b="1" i="0" baseline="30000" dirty="0">
                <a:solidFill>
                  <a:srgbClr val="000000"/>
                </a:solidFill>
                <a:effectLst/>
                <a:latin typeface="system-ui"/>
              </a:rPr>
              <a:t>32 </a:t>
            </a:r>
            <a:r>
              <a:rPr lang="en-US" sz="2000" b="0" i="0" dirty="0">
                <a:solidFill>
                  <a:srgbClr val="000000"/>
                </a:solidFill>
                <a:effectLst/>
                <a:latin typeface="system-ui"/>
              </a:rPr>
              <a:t>This is a profound mystery—but I am talking about </a:t>
            </a:r>
            <a:r>
              <a:rPr lang="en-US" sz="2000" b="1" i="0" dirty="0">
                <a:solidFill>
                  <a:srgbClr val="FF0000"/>
                </a:solidFill>
                <a:effectLst/>
                <a:latin typeface="system-ui"/>
              </a:rPr>
              <a:t>Christ and the church</a:t>
            </a:r>
            <a:r>
              <a:rPr lang="en-US" sz="2000" b="0" i="0" dirty="0">
                <a:solidFill>
                  <a:srgbClr val="000000"/>
                </a:solidFill>
                <a:effectLst/>
                <a:latin typeface="system-ui"/>
              </a:rPr>
              <a:t>. </a:t>
            </a:r>
            <a:r>
              <a:rPr lang="en-US" sz="2000" b="1" i="0" baseline="30000" dirty="0">
                <a:solidFill>
                  <a:srgbClr val="000000"/>
                </a:solidFill>
                <a:effectLst/>
                <a:latin typeface="system-ui"/>
              </a:rPr>
              <a:t>33 </a:t>
            </a:r>
            <a:r>
              <a:rPr lang="en-US" sz="2000" b="0" i="0" dirty="0">
                <a:solidFill>
                  <a:srgbClr val="000000"/>
                </a:solidFill>
                <a:effectLst/>
                <a:latin typeface="system-ui"/>
              </a:rPr>
              <a:t>However, each one of you also </a:t>
            </a:r>
            <a:r>
              <a:rPr lang="en-US" sz="2000" b="1" i="0" dirty="0">
                <a:solidFill>
                  <a:srgbClr val="000000"/>
                </a:solidFill>
                <a:effectLst/>
                <a:latin typeface="system-ui"/>
              </a:rPr>
              <a:t>must love his wife </a:t>
            </a:r>
            <a:r>
              <a:rPr lang="en-US" sz="2000" b="0" i="0" dirty="0">
                <a:solidFill>
                  <a:srgbClr val="000000"/>
                </a:solidFill>
                <a:effectLst/>
                <a:latin typeface="system-ui"/>
              </a:rPr>
              <a:t>as he loves himself, and the wife must respect her husband.</a:t>
            </a:r>
          </a:p>
          <a:p>
            <a:pPr algn="just"/>
            <a:r>
              <a:rPr lang="en-US" sz="2000" dirty="0">
                <a:solidFill>
                  <a:srgbClr val="000000"/>
                </a:solidFill>
                <a:latin typeface="system-ui"/>
              </a:rPr>
              <a:t>Ephesians 5:22-33</a:t>
            </a:r>
            <a:endParaRPr lang="en-US" sz="2000" b="0" i="0" dirty="0">
              <a:solidFill>
                <a:srgbClr val="000000"/>
              </a:solidFill>
              <a:effectLst/>
              <a:latin typeface="system-ui"/>
            </a:endParaRPr>
          </a:p>
        </p:txBody>
      </p:sp>
    </p:spTree>
    <p:extLst>
      <p:ext uri="{BB962C8B-B14F-4D97-AF65-F5344CB8AC3E}">
        <p14:creationId xmlns:p14="http://schemas.microsoft.com/office/powerpoint/2010/main" val="22748648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5B6D65-135C-0F84-45E2-6EDEEE0ADD86}"/>
              </a:ext>
            </a:extLst>
          </p:cNvPr>
          <p:cNvSpPr>
            <a:spLocks noGrp="1"/>
          </p:cNvSpPr>
          <p:nvPr>
            <p:ph type="title"/>
          </p:nvPr>
        </p:nvSpPr>
        <p:spPr/>
        <p:txBody>
          <a:bodyPr/>
          <a:lstStyle/>
          <a:p>
            <a:r>
              <a:rPr lang="en-US" dirty="0">
                <a:latin typeface="system-ui"/>
              </a:rPr>
              <a:t>How should husbands love their wives</a:t>
            </a:r>
          </a:p>
        </p:txBody>
      </p:sp>
      <p:sp>
        <p:nvSpPr>
          <p:cNvPr id="3" name="Content Placeholder 2">
            <a:extLst>
              <a:ext uri="{FF2B5EF4-FFF2-40B4-BE49-F238E27FC236}">
                <a16:creationId xmlns:a16="http://schemas.microsoft.com/office/drawing/2014/main" xmlns="" id="{EE8E83EE-0598-BC06-E1F2-CADD0E008513}"/>
              </a:ext>
            </a:extLst>
          </p:cNvPr>
          <p:cNvSpPr>
            <a:spLocks noGrp="1"/>
          </p:cNvSpPr>
          <p:nvPr>
            <p:ph idx="1"/>
          </p:nvPr>
        </p:nvSpPr>
        <p:spPr>
          <a:xfrm>
            <a:off x="838200" y="2048363"/>
            <a:ext cx="10515600" cy="3449760"/>
          </a:xfrm>
        </p:spPr>
        <p:txBody>
          <a:bodyPr/>
          <a:lstStyle/>
          <a:p>
            <a:r>
              <a:rPr lang="en-US" sz="2400" dirty="0">
                <a:latin typeface="system-ui"/>
              </a:rPr>
              <a:t>The Greek word for “love” in verse 25 is a form of </a:t>
            </a:r>
            <a:r>
              <a:rPr lang="en-US" sz="2400" i="1" u="sng" dirty="0">
                <a:latin typeface="system-ui"/>
              </a:rPr>
              <a:t>Agape</a:t>
            </a:r>
          </a:p>
          <a:p>
            <a:r>
              <a:rPr lang="en-US" sz="2400" dirty="0">
                <a:latin typeface="system-ui"/>
              </a:rPr>
              <a:t>Husbands are to love their wives the way Christ loved the church – by leading, sacrificing and caring.  </a:t>
            </a:r>
          </a:p>
          <a:p>
            <a:r>
              <a:rPr lang="en-US" sz="2400" dirty="0">
                <a:latin typeface="system-ui"/>
              </a:rPr>
              <a:t>Loving her until being able to give up his life (v25)</a:t>
            </a:r>
          </a:p>
          <a:p>
            <a:r>
              <a:rPr lang="en-US" sz="2400" dirty="0">
                <a:latin typeface="system-ui"/>
              </a:rPr>
              <a:t>Loving her by being accountable for her spiritual welfare(v26-27)</a:t>
            </a:r>
          </a:p>
          <a:p>
            <a:r>
              <a:rPr lang="en-US" sz="2400" dirty="0">
                <a:latin typeface="system-ui"/>
              </a:rPr>
              <a:t>Loving her the way he loves his own body. To view her as one with himself (v28,29.31 &amp;33)</a:t>
            </a:r>
          </a:p>
          <a:p>
            <a:r>
              <a:rPr lang="en-US" sz="2400" dirty="0">
                <a:latin typeface="system-ui"/>
              </a:rPr>
              <a:t>To give the wife priority over love for parents by leaving and cleaving (v 31)</a:t>
            </a:r>
          </a:p>
          <a:p>
            <a:pPr marL="0" indent="0">
              <a:buNone/>
            </a:pPr>
            <a:endParaRPr lang="en-US" dirty="0">
              <a:latin typeface="system-ui"/>
            </a:endParaRPr>
          </a:p>
          <a:p>
            <a:endParaRPr lang="en-US" dirty="0">
              <a:latin typeface="system-ui"/>
            </a:endParaRPr>
          </a:p>
          <a:p>
            <a:endParaRPr lang="en-US" dirty="0"/>
          </a:p>
        </p:txBody>
      </p:sp>
    </p:spTree>
    <p:extLst>
      <p:ext uri="{BB962C8B-B14F-4D97-AF65-F5344CB8AC3E}">
        <p14:creationId xmlns:p14="http://schemas.microsoft.com/office/powerpoint/2010/main" val="11745491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5B6D65-135C-0F84-45E2-6EDEEE0ADD86}"/>
              </a:ext>
            </a:extLst>
          </p:cNvPr>
          <p:cNvSpPr>
            <a:spLocks noGrp="1"/>
          </p:cNvSpPr>
          <p:nvPr>
            <p:ph type="title"/>
          </p:nvPr>
        </p:nvSpPr>
        <p:spPr/>
        <p:txBody>
          <a:bodyPr/>
          <a:lstStyle/>
          <a:p>
            <a:r>
              <a:rPr lang="en-US" dirty="0">
                <a:latin typeface="system-ui"/>
              </a:rPr>
              <a:t>How should wives love their husbands</a:t>
            </a:r>
          </a:p>
        </p:txBody>
      </p:sp>
      <p:sp>
        <p:nvSpPr>
          <p:cNvPr id="3" name="Content Placeholder 2">
            <a:extLst>
              <a:ext uri="{FF2B5EF4-FFF2-40B4-BE49-F238E27FC236}">
                <a16:creationId xmlns:a16="http://schemas.microsoft.com/office/drawing/2014/main" xmlns="" id="{EE8E83EE-0598-BC06-E1F2-CADD0E008513}"/>
              </a:ext>
            </a:extLst>
          </p:cNvPr>
          <p:cNvSpPr>
            <a:spLocks noGrp="1"/>
          </p:cNvSpPr>
          <p:nvPr>
            <p:ph idx="1"/>
          </p:nvPr>
        </p:nvSpPr>
        <p:spPr>
          <a:xfrm>
            <a:off x="931984" y="2657963"/>
            <a:ext cx="10515600" cy="1925760"/>
          </a:xfrm>
        </p:spPr>
        <p:txBody>
          <a:bodyPr>
            <a:normAutofit/>
          </a:bodyPr>
          <a:lstStyle/>
          <a:p>
            <a:r>
              <a:rPr lang="en-US" sz="2400" dirty="0">
                <a:latin typeface="system-ui"/>
              </a:rPr>
              <a:t>Paul does not give instructions to wives on this</a:t>
            </a:r>
          </a:p>
          <a:p>
            <a:pPr marL="0" indent="0">
              <a:buNone/>
            </a:pPr>
            <a:endParaRPr lang="en-US" sz="2400" dirty="0">
              <a:latin typeface="system-ui"/>
            </a:endParaRPr>
          </a:p>
          <a:p>
            <a:pPr marL="0" indent="0">
              <a:buNone/>
            </a:pPr>
            <a:endParaRPr lang="en-US" dirty="0"/>
          </a:p>
        </p:txBody>
      </p:sp>
    </p:spTree>
    <p:extLst>
      <p:ext uri="{BB962C8B-B14F-4D97-AF65-F5344CB8AC3E}">
        <p14:creationId xmlns:p14="http://schemas.microsoft.com/office/powerpoint/2010/main" val="1779858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931481A9-2620-5499-D749-FDC290C86DE4}"/>
              </a:ext>
            </a:extLst>
          </p:cNvPr>
          <p:cNvSpPr>
            <a:spLocks noGrp="1"/>
          </p:cNvSpPr>
          <p:nvPr>
            <p:ph idx="1"/>
          </p:nvPr>
        </p:nvSpPr>
        <p:spPr>
          <a:xfrm>
            <a:off x="838200" y="2353164"/>
            <a:ext cx="10515600" cy="1726468"/>
          </a:xfrm>
        </p:spPr>
        <p:txBody>
          <a:bodyPr>
            <a:normAutofit/>
          </a:bodyPr>
          <a:lstStyle/>
          <a:p>
            <a:pPr marL="0" indent="0" algn="ctr">
              <a:buNone/>
            </a:pPr>
            <a:r>
              <a:rPr lang="en-US" sz="4000" dirty="0">
                <a:latin typeface="system-ui"/>
              </a:rPr>
              <a:t>“Respect is earned”</a:t>
            </a:r>
          </a:p>
          <a:p>
            <a:pPr marL="0" indent="0" algn="ctr">
              <a:buNone/>
            </a:pPr>
            <a:r>
              <a:rPr lang="en-US" sz="4000" dirty="0">
                <a:latin typeface="system-ui"/>
              </a:rPr>
              <a:t>“Love is earned”</a:t>
            </a:r>
          </a:p>
        </p:txBody>
      </p:sp>
    </p:spTree>
    <p:extLst>
      <p:ext uri="{BB962C8B-B14F-4D97-AF65-F5344CB8AC3E}">
        <p14:creationId xmlns:p14="http://schemas.microsoft.com/office/powerpoint/2010/main" val="344597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07CB5AE4-E308-E14E-9152-9635B229D18B}"/>
              </a:ext>
            </a:extLst>
          </p:cNvPr>
          <p:cNvSpPr txBox="1"/>
          <p:nvPr/>
        </p:nvSpPr>
        <p:spPr>
          <a:xfrm>
            <a:off x="720969" y="2480663"/>
            <a:ext cx="11289322" cy="2246769"/>
          </a:xfrm>
          <a:prstGeom prst="rect">
            <a:avLst/>
          </a:prstGeom>
          <a:noFill/>
        </p:spPr>
        <p:txBody>
          <a:bodyPr wrap="square">
            <a:spAutoFit/>
          </a:bodyPr>
          <a:lstStyle/>
          <a:p>
            <a:pPr algn="l"/>
            <a:r>
              <a:rPr lang="en-US" sz="2000" b="1" i="0" baseline="30000" dirty="0">
                <a:solidFill>
                  <a:srgbClr val="000000"/>
                </a:solidFill>
                <a:effectLst/>
                <a:latin typeface="system-ui"/>
              </a:rPr>
              <a:t>3 </a:t>
            </a:r>
            <a:r>
              <a:rPr lang="en-US" sz="2000" b="0" i="0" dirty="0">
                <a:solidFill>
                  <a:srgbClr val="000000"/>
                </a:solidFill>
                <a:effectLst/>
                <a:latin typeface="system-ui"/>
              </a:rPr>
              <a:t>Likewise, teach the older women to be reverent in the way they live, not to be slanderers or addicted to much wine, but to teach what is good. </a:t>
            </a:r>
            <a:r>
              <a:rPr lang="en-US" sz="2000" b="1" i="0" baseline="30000" dirty="0">
                <a:solidFill>
                  <a:srgbClr val="000000"/>
                </a:solidFill>
                <a:effectLst/>
                <a:latin typeface="system-ui"/>
              </a:rPr>
              <a:t>4 </a:t>
            </a:r>
            <a:r>
              <a:rPr lang="en-US" sz="2000" b="0" i="0" dirty="0">
                <a:solidFill>
                  <a:srgbClr val="000000"/>
                </a:solidFill>
                <a:effectLst/>
                <a:latin typeface="system-ui"/>
              </a:rPr>
              <a:t>Then they can urge </a:t>
            </a:r>
            <a:r>
              <a:rPr lang="en-US" sz="2000" b="1" i="0" dirty="0">
                <a:solidFill>
                  <a:srgbClr val="000000"/>
                </a:solidFill>
                <a:effectLst/>
                <a:latin typeface="system-ui"/>
              </a:rPr>
              <a:t>the younger women to love their husbands</a:t>
            </a:r>
            <a:r>
              <a:rPr lang="en-US" sz="2000" b="0" i="0" dirty="0">
                <a:solidFill>
                  <a:srgbClr val="000000"/>
                </a:solidFill>
                <a:effectLst/>
                <a:latin typeface="system-ui"/>
              </a:rPr>
              <a:t> and children, </a:t>
            </a:r>
            <a:r>
              <a:rPr lang="en-US" sz="2000" b="1" i="0" baseline="30000" dirty="0">
                <a:solidFill>
                  <a:srgbClr val="000000"/>
                </a:solidFill>
                <a:effectLst/>
                <a:latin typeface="system-ui"/>
              </a:rPr>
              <a:t>5 </a:t>
            </a:r>
            <a:r>
              <a:rPr lang="en-US" sz="2000" b="0" i="0" dirty="0">
                <a:solidFill>
                  <a:srgbClr val="000000"/>
                </a:solidFill>
                <a:effectLst/>
                <a:latin typeface="system-ui"/>
              </a:rPr>
              <a:t>to be self-controlled and pure, to be busy at home, to be kind, and to be subject to their husbands, so that no one will malign the word of God.</a:t>
            </a:r>
          </a:p>
          <a:p>
            <a:pPr algn="l"/>
            <a:r>
              <a:rPr lang="en-US" sz="2000" dirty="0">
                <a:solidFill>
                  <a:srgbClr val="000000"/>
                </a:solidFill>
                <a:latin typeface="system-ui"/>
              </a:rPr>
              <a:t>Titus 2:3-5</a:t>
            </a:r>
          </a:p>
          <a:p>
            <a:pPr algn="l"/>
            <a:endParaRPr lang="en-US" sz="2000" b="0" i="0" dirty="0">
              <a:solidFill>
                <a:srgbClr val="000000"/>
              </a:solidFill>
              <a:effectLst/>
              <a:latin typeface="system-ui"/>
            </a:endParaRPr>
          </a:p>
          <a:p>
            <a:pPr algn="l"/>
            <a:r>
              <a:rPr lang="en-US" sz="2000" dirty="0">
                <a:solidFill>
                  <a:srgbClr val="000000"/>
                </a:solidFill>
                <a:latin typeface="system-ui"/>
              </a:rPr>
              <a:t>The Greek word for “love” here is </a:t>
            </a:r>
            <a:r>
              <a:rPr lang="en-US" sz="2000" i="1" u="sng" dirty="0" err="1">
                <a:solidFill>
                  <a:srgbClr val="000000"/>
                </a:solidFill>
                <a:latin typeface="system-ui"/>
              </a:rPr>
              <a:t>philandros</a:t>
            </a:r>
            <a:r>
              <a:rPr lang="en-US" sz="2000" i="1" u="sng" dirty="0">
                <a:solidFill>
                  <a:srgbClr val="000000"/>
                </a:solidFill>
                <a:latin typeface="system-ui"/>
              </a:rPr>
              <a:t>,</a:t>
            </a:r>
            <a:r>
              <a:rPr lang="en-US" sz="2000" dirty="0">
                <a:solidFill>
                  <a:srgbClr val="000000"/>
                </a:solidFill>
                <a:latin typeface="system-ui"/>
              </a:rPr>
              <a:t> from the root word </a:t>
            </a:r>
            <a:r>
              <a:rPr lang="en-US" sz="2000" i="1" u="sng" dirty="0" err="1">
                <a:solidFill>
                  <a:srgbClr val="000000"/>
                </a:solidFill>
                <a:latin typeface="system-ui"/>
              </a:rPr>
              <a:t>Phileo</a:t>
            </a:r>
            <a:r>
              <a:rPr lang="en-US" sz="2000" i="1" u="sng" dirty="0">
                <a:solidFill>
                  <a:srgbClr val="000000"/>
                </a:solidFill>
                <a:latin typeface="system-ui"/>
              </a:rPr>
              <a:t>. </a:t>
            </a:r>
            <a:endParaRPr lang="en-US" sz="2000" b="0" i="1" u="sng" dirty="0">
              <a:solidFill>
                <a:srgbClr val="000000"/>
              </a:solidFill>
              <a:effectLst/>
              <a:latin typeface="system-ui"/>
            </a:endParaRPr>
          </a:p>
        </p:txBody>
      </p:sp>
      <p:sp>
        <p:nvSpPr>
          <p:cNvPr id="2" name="Title 1">
            <a:extLst>
              <a:ext uri="{FF2B5EF4-FFF2-40B4-BE49-F238E27FC236}">
                <a16:creationId xmlns:a16="http://schemas.microsoft.com/office/drawing/2014/main" xmlns="" id="{1EE55CFF-4129-6097-2646-F9908AABA1FC}"/>
              </a:ext>
            </a:extLst>
          </p:cNvPr>
          <p:cNvSpPr>
            <a:spLocks noGrp="1"/>
          </p:cNvSpPr>
          <p:nvPr>
            <p:ph type="title"/>
          </p:nvPr>
        </p:nvSpPr>
        <p:spPr/>
        <p:txBody>
          <a:bodyPr/>
          <a:lstStyle/>
          <a:p>
            <a:r>
              <a:rPr lang="en-US" dirty="0">
                <a:latin typeface="system-ui"/>
              </a:rPr>
              <a:t>How wives should love their husbands</a:t>
            </a:r>
          </a:p>
        </p:txBody>
      </p:sp>
    </p:spTree>
    <p:extLst>
      <p:ext uri="{BB962C8B-B14F-4D97-AF65-F5344CB8AC3E}">
        <p14:creationId xmlns:p14="http://schemas.microsoft.com/office/powerpoint/2010/main" val="2073361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barn(inVertical)">
                                      <p:cBhvr>
                                        <p:cTn id="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5B6D65-135C-0F84-45E2-6EDEEE0ADD86}"/>
              </a:ext>
            </a:extLst>
          </p:cNvPr>
          <p:cNvSpPr>
            <a:spLocks noGrp="1"/>
          </p:cNvSpPr>
          <p:nvPr>
            <p:ph type="title"/>
          </p:nvPr>
        </p:nvSpPr>
        <p:spPr/>
        <p:txBody>
          <a:bodyPr/>
          <a:lstStyle/>
          <a:p>
            <a:r>
              <a:rPr lang="en-US" dirty="0">
                <a:latin typeface="system-ui"/>
              </a:rPr>
              <a:t>How husbands and wives love each other differently</a:t>
            </a:r>
          </a:p>
        </p:txBody>
      </p:sp>
      <p:sp>
        <p:nvSpPr>
          <p:cNvPr id="3" name="Content Placeholder 2">
            <a:extLst>
              <a:ext uri="{FF2B5EF4-FFF2-40B4-BE49-F238E27FC236}">
                <a16:creationId xmlns:a16="http://schemas.microsoft.com/office/drawing/2014/main" xmlns="" id="{EE8E83EE-0598-BC06-E1F2-CADD0E008513}"/>
              </a:ext>
            </a:extLst>
          </p:cNvPr>
          <p:cNvSpPr>
            <a:spLocks noGrp="1"/>
          </p:cNvSpPr>
          <p:nvPr>
            <p:ph idx="1"/>
          </p:nvPr>
        </p:nvSpPr>
        <p:spPr>
          <a:xfrm>
            <a:off x="756138" y="3009656"/>
            <a:ext cx="10515600" cy="1925760"/>
          </a:xfrm>
        </p:spPr>
        <p:txBody>
          <a:bodyPr>
            <a:normAutofit fontScale="85000" lnSpcReduction="20000"/>
          </a:bodyPr>
          <a:lstStyle/>
          <a:p>
            <a:r>
              <a:rPr lang="en-US" dirty="0">
                <a:latin typeface="system-ui"/>
              </a:rPr>
              <a:t>Wives need to understand the needs of their husbands more by loving them in a </a:t>
            </a:r>
            <a:r>
              <a:rPr lang="en-US" i="1" dirty="0" err="1">
                <a:latin typeface="system-ui"/>
              </a:rPr>
              <a:t>Philandros</a:t>
            </a:r>
            <a:r>
              <a:rPr lang="en-US" dirty="0">
                <a:latin typeface="system-ui"/>
              </a:rPr>
              <a:t> manner while husbands have a long list of how to love their wives in an </a:t>
            </a:r>
            <a:r>
              <a:rPr lang="en-US" i="1" dirty="0">
                <a:latin typeface="system-ui"/>
              </a:rPr>
              <a:t>Agape</a:t>
            </a:r>
            <a:r>
              <a:rPr lang="en-US" dirty="0">
                <a:latin typeface="system-ui"/>
              </a:rPr>
              <a:t> manner. </a:t>
            </a:r>
          </a:p>
          <a:p>
            <a:r>
              <a:rPr lang="en-US" dirty="0">
                <a:latin typeface="system-ui"/>
              </a:rPr>
              <a:t>In relation to the relationship between husbands and wives mirroring Christ and the church, the </a:t>
            </a:r>
            <a:r>
              <a:rPr lang="en-US" i="1" dirty="0">
                <a:latin typeface="system-ui"/>
              </a:rPr>
              <a:t>emphasis</a:t>
            </a:r>
            <a:r>
              <a:rPr lang="en-US" dirty="0">
                <a:latin typeface="system-ui"/>
              </a:rPr>
              <a:t> in Ephesians 5:22-31 is therefore on husbands loving wives more than wives loving husbands</a:t>
            </a:r>
          </a:p>
          <a:p>
            <a:pPr marL="0" indent="0">
              <a:buNone/>
            </a:pPr>
            <a:endParaRPr lang="en-US" dirty="0">
              <a:latin typeface="system-ui"/>
            </a:endParaRPr>
          </a:p>
          <a:p>
            <a:pPr marL="0" indent="0">
              <a:buNone/>
            </a:pPr>
            <a:endParaRPr lang="en-US" dirty="0">
              <a:latin typeface="system-ui"/>
            </a:endParaRPr>
          </a:p>
          <a:p>
            <a:pPr marL="0" indent="0">
              <a:buNone/>
            </a:pPr>
            <a:endParaRPr lang="en-US" dirty="0"/>
          </a:p>
        </p:txBody>
      </p:sp>
    </p:spTree>
    <p:extLst>
      <p:ext uri="{BB962C8B-B14F-4D97-AF65-F5344CB8AC3E}">
        <p14:creationId xmlns:p14="http://schemas.microsoft.com/office/powerpoint/2010/main" val="1783797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xmlns="" id="{1A6E7AC0-B8A3-1168-5C43-F450A525490C}"/>
              </a:ext>
            </a:extLst>
          </p:cNvPr>
          <p:cNvSpPr>
            <a:spLocks noGrp="1"/>
          </p:cNvSpPr>
          <p:nvPr>
            <p:ph type="body" idx="1"/>
          </p:nvPr>
        </p:nvSpPr>
        <p:spPr>
          <a:xfrm>
            <a:off x="734280" y="708269"/>
            <a:ext cx="5157787" cy="823912"/>
          </a:xfrm>
        </p:spPr>
        <p:txBody>
          <a:bodyPr/>
          <a:lstStyle/>
          <a:p>
            <a:r>
              <a:rPr lang="en-US" dirty="0"/>
              <a:t>How husbands should love their wives</a:t>
            </a:r>
          </a:p>
        </p:txBody>
      </p:sp>
      <p:sp>
        <p:nvSpPr>
          <p:cNvPr id="3" name="Content Placeholder 2">
            <a:extLst>
              <a:ext uri="{FF2B5EF4-FFF2-40B4-BE49-F238E27FC236}">
                <a16:creationId xmlns:a16="http://schemas.microsoft.com/office/drawing/2014/main" xmlns="" id="{EE8E83EE-0598-BC06-E1F2-CADD0E008513}"/>
              </a:ext>
            </a:extLst>
          </p:cNvPr>
          <p:cNvSpPr>
            <a:spLocks noGrp="1"/>
          </p:cNvSpPr>
          <p:nvPr>
            <p:ph sz="half" idx="2"/>
          </p:nvPr>
        </p:nvSpPr>
        <p:spPr>
          <a:xfrm>
            <a:off x="734279" y="2211999"/>
            <a:ext cx="5157787" cy="4505324"/>
          </a:xfrm>
          <a:solidFill>
            <a:schemeClr val="accent2">
              <a:lumMod val="40000"/>
              <a:lumOff val="60000"/>
            </a:schemeClr>
          </a:solidFill>
        </p:spPr>
        <p:txBody>
          <a:bodyPr>
            <a:normAutofit fontScale="77500" lnSpcReduction="20000"/>
          </a:bodyPr>
          <a:lstStyle/>
          <a:p>
            <a:r>
              <a:rPr lang="en-US" dirty="0">
                <a:latin typeface="system-ui"/>
              </a:rPr>
              <a:t>The Greek word for “love” in verse 25 is a form of </a:t>
            </a:r>
            <a:r>
              <a:rPr lang="en-US" i="1" u="sng" dirty="0">
                <a:latin typeface="system-ui"/>
              </a:rPr>
              <a:t>Agape</a:t>
            </a:r>
          </a:p>
          <a:p>
            <a:r>
              <a:rPr lang="en-US" dirty="0">
                <a:latin typeface="system-ui"/>
              </a:rPr>
              <a:t>Husbands are to love their wives the way Christ loved the church – selfless and sacrificial</a:t>
            </a:r>
          </a:p>
          <a:p>
            <a:r>
              <a:rPr lang="en-US" dirty="0">
                <a:latin typeface="system-ui"/>
              </a:rPr>
              <a:t>Sacrificially to the point of giving up their lives (v25)</a:t>
            </a:r>
          </a:p>
          <a:p>
            <a:r>
              <a:rPr lang="en-US" dirty="0">
                <a:latin typeface="system-ui"/>
              </a:rPr>
              <a:t>Helping his wife achieve the goal of being more Christlike (v26-27)</a:t>
            </a:r>
          </a:p>
          <a:p>
            <a:r>
              <a:rPr lang="en-US" dirty="0">
                <a:latin typeface="system-ui"/>
              </a:rPr>
              <a:t>Take care of her the way he takes care of his health (v28,29.31 &amp;33)</a:t>
            </a:r>
          </a:p>
          <a:p>
            <a:r>
              <a:rPr lang="en-US" dirty="0">
                <a:latin typeface="system-ui"/>
              </a:rPr>
              <a:t>To give the wife priority over love for parents by leaving and cleaving (v 31)</a:t>
            </a:r>
          </a:p>
          <a:p>
            <a:r>
              <a:rPr lang="en-US" dirty="0">
                <a:latin typeface="system-ui"/>
              </a:rPr>
              <a:t>By being considerate in how you live together (1 Peter 3:7)</a:t>
            </a:r>
          </a:p>
          <a:p>
            <a:pPr marL="0" indent="0">
              <a:buNone/>
            </a:pPr>
            <a:endParaRPr lang="en-US" dirty="0">
              <a:latin typeface="system-ui"/>
            </a:endParaRPr>
          </a:p>
          <a:p>
            <a:endParaRPr lang="en-US" dirty="0">
              <a:latin typeface="system-ui"/>
            </a:endParaRPr>
          </a:p>
          <a:p>
            <a:endParaRPr lang="en-US" dirty="0"/>
          </a:p>
        </p:txBody>
      </p:sp>
      <p:sp>
        <p:nvSpPr>
          <p:cNvPr id="8" name="Text Placeholder 7">
            <a:extLst>
              <a:ext uri="{FF2B5EF4-FFF2-40B4-BE49-F238E27FC236}">
                <a16:creationId xmlns:a16="http://schemas.microsoft.com/office/drawing/2014/main" xmlns="" id="{A00B0711-8BC4-A342-E3E1-E45E932B97A6}"/>
              </a:ext>
            </a:extLst>
          </p:cNvPr>
          <p:cNvSpPr>
            <a:spLocks noGrp="1"/>
          </p:cNvSpPr>
          <p:nvPr>
            <p:ph type="body" sz="quarter" idx="3"/>
          </p:nvPr>
        </p:nvSpPr>
        <p:spPr>
          <a:xfrm>
            <a:off x="6096000" y="708269"/>
            <a:ext cx="5183188" cy="823912"/>
          </a:xfrm>
        </p:spPr>
        <p:txBody>
          <a:bodyPr/>
          <a:lstStyle/>
          <a:p>
            <a:r>
              <a:rPr lang="en-US" dirty="0"/>
              <a:t>How wives should love their husbands</a:t>
            </a:r>
          </a:p>
        </p:txBody>
      </p:sp>
      <p:sp>
        <p:nvSpPr>
          <p:cNvPr id="9" name="Content Placeholder 8">
            <a:extLst>
              <a:ext uri="{FF2B5EF4-FFF2-40B4-BE49-F238E27FC236}">
                <a16:creationId xmlns:a16="http://schemas.microsoft.com/office/drawing/2014/main" xmlns="" id="{A74FDD8F-16C6-25D9-72C3-37E24B69735B}"/>
              </a:ext>
            </a:extLst>
          </p:cNvPr>
          <p:cNvSpPr>
            <a:spLocks noGrp="1"/>
          </p:cNvSpPr>
          <p:nvPr>
            <p:ph sz="quarter" idx="4"/>
          </p:nvPr>
        </p:nvSpPr>
        <p:spPr>
          <a:xfrm>
            <a:off x="6096000" y="2211999"/>
            <a:ext cx="4958862" cy="2465510"/>
          </a:xfrm>
          <a:solidFill>
            <a:schemeClr val="accent5">
              <a:lumMod val="40000"/>
              <a:lumOff val="60000"/>
            </a:schemeClr>
          </a:solidFill>
        </p:spPr>
        <p:txBody>
          <a:bodyPr>
            <a:normAutofit fontScale="77500" lnSpcReduction="20000"/>
          </a:bodyPr>
          <a:lstStyle/>
          <a:p>
            <a:r>
              <a:rPr lang="en-US" dirty="0">
                <a:solidFill>
                  <a:srgbClr val="000000"/>
                </a:solidFill>
                <a:latin typeface="system-ui"/>
              </a:rPr>
              <a:t>The Greek word for “love” in Titus 2:5 is </a:t>
            </a:r>
            <a:r>
              <a:rPr lang="en-US" i="1" u="sng" dirty="0" err="1">
                <a:solidFill>
                  <a:srgbClr val="000000"/>
                </a:solidFill>
                <a:latin typeface="system-ui"/>
              </a:rPr>
              <a:t>philandros</a:t>
            </a:r>
            <a:r>
              <a:rPr lang="en-US" i="1" u="sng" dirty="0">
                <a:solidFill>
                  <a:srgbClr val="000000"/>
                </a:solidFill>
                <a:latin typeface="system-ui"/>
              </a:rPr>
              <a:t>,</a:t>
            </a:r>
            <a:r>
              <a:rPr lang="en-US" dirty="0">
                <a:solidFill>
                  <a:srgbClr val="000000"/>
                </a:solidFill>
                <a:latin typeface="system-ui"/>
              </a:rPr>
              <a:t> from the root word </a:t>
            </a:r>
            <a:r>
              <a:rPr lang="en-US" i="1" u="sng" dirty="0" err="1">
                <a:solidFill>
                  <a:srgbClr val="000000"/>
                </a:solidFill>
                <a:latin typeface="system-ui"/>
              </a:rPr>
              <a:t>Phileo</a:t>
            </a:r>
            <a:r>
              <a:rPr lang="en-US" i="1" u="sng" dirty="0">
                <a:solidFill>
                  <a:srgbClr val="000000"/>
                </a:solidFill>
                <a:latin typeface="system-ui"/>
              </a:rPr>
              <a:t> </a:t>
            </a:r>
          </a:p>
          <a:p>
            <a:r>
              <a:rPr lang="en-US" i="1" u="sng" dirty="0" err="1">
                <a:solidFill>
                  <a:srgbClr val="000000"/>
                </a:solidFill>
                <a:latin typeface="system-ui"/>
              </a:rPr>
              <a:t>Phileo</a:t>
            </a:r>
            <a:r>
              <a:rPr lang="en-US" i="1" u="sng" dirty="0">
                <a:solidFill>
                  <a:srgbClr val="000000"/>
                </a:solidFill>
                <a:latin typeface="system-ui"/>
              </a:rPr>
              <a:t> </a:t>
            </a:r>
            <a:r>
              <a:rPr lang="en-US" dirty="0">
                <a:solidFill>
                  <a:srgbClr val="000000"/>
                </a:solidFill>
                <a:latin typeface="system-ui"/>
              </a:rPr>
              <a:t>means to be affectionate and denotes intimate friendship</a:t>
            </a:r>
          </a:p>
          <a:p>
            <a:r>
              <a:rPr lang="en-US" dirty="0">
                <a:solidFill>
                  <a:srgbClr val="000000"/>
                </a:solidFill>
                <a:latin typeface="system-ui"/>
              </a:rPr>
              <a:t>No further description in Titus 2:5</a:t>
            </a:r>
          </a:p>
          <a:p>
            <a:r>
              <a:rPr lang="en-US" dirty="0">
                <a:solidFill>
                  <a:srgbClr val="000000"/>
                </a:solidFill>
                <a:latin typeface="system-ui"/>
              </a:rPr>
              <a:t>No description at all in Ephesians 5:22-31</a:t>
            </a:r>
          </a:p>
          <a:p>
            <a:endParaRPr lang="en-US" b="0" dirty="0">
              <a:solidFill>
                <a:srgbClr val="000000"/>
              </a:solidFill>
              <a:effectLst/>
              <a:latin typeface="system-ui"/>
            </a:endParaRPr>
          </a:p>
          <a:p>
            <a:endParaRPr lang="en-US" dirty="0"/>
          </a:p>
        </p:txBody>
      </p:sp>
    </p:spTree>
    <p:extLst>
      <p:ext uri="{BB962C8B-B14F-4D97-AF65-F5344CB8AC3E}">
        <p14:creationId xmlns:p14="http://schemas.microsoft.com/office/powerpoint/2010/main" val="34827469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6AE60291-3A39-2D5A-C564-29C448E1C7E5}"/>
              </a:ext>
            </a:extLst>
          </p:cNvPr>
          <p:cNvSpPr txBox="1"/>
          <p:nvPr/>
        </p:nvSpPr>
        <p:spPr>
          <a:xfrm>
            <a:off x="902674" y="2308153"/>
            <a:ext cx="10703169" cy="4093428"/>
          </a:xfrm>
          <a:prstGeom prst="rect">
            <a:avLst/>
          </a:prstGeom>
          <a:noFill/>
        </p:spPr>
        <p:txBody>
          <a:bodyPr wrap="square">
            <a:spAutoFit/>
          </a:bodyPr>
          <a:lstStyle/>
          <a:p>
            <a:pPr algn="just"/>
            <a:r>
              <a:rPr lang="en-US" sz="2000" b="1" i="0" baseline="30000" dirty="0">
                <a:solidFill>
                  <a:srgbClr val="000000"/>
                </a:solidFill>
                <a:effectLst/>
                <a:latin typeface="system-ui"/>
              </a:rPr>
              <a:t>22 </a:t>
            </a:r>
            <a:r>
              <a:rPr lang="en-US" sz="2000" b="0" i="0" dirty="0">
                <a:solidFill>
                  <a:srgbClr val="000000"/>
                </a:solidFill>
                <a:effectLst/>
                <a:latin typeface="system-ui"/>
              </a:rPr>
              <a:t>Wives, submit yourselves to your own husbands as you do to the Lord. </a:t>
            </a:r>
            <a:r>
              <a:rPr lang="en-US" sz="2000" b="1" i="0" baseline="30000" dirty="0">
                <a:solidFill>
                  <a:srgbClr val="000000"/>
                </a:solidFill>
                <a:effectLst/>
                <a:latin typeface="system-ui"/>
              </a:rPr>
              <a:t>23 </a:t>
            </a:r>
            <a:r>
              <a:rPr lang="en-US" sz="2000" b="0" i="0" dirty="0">
                <a:solidFill>
                  <a:srgbClr val="000000"/>
                </a:solidFill>
                <a:effectLst/>
                <a:latin typeface="system-ui"/>
              </a:rPr>
              <a:t>For the husband is the head of the wife as Christ is the head of the church, his body, of which he is the Savior. </a:t>
            </a:r>
            <a:r>
              <a:rPr lang="en-US" sz="2000" b="1" i="0" baseline="30000" dirty="0">
                <a:solidFill>
                  <a:srgbClr val="000000"/>
                </a:solidFill>
                <a:effectLst/>
                <a:latin typeface="system-ui"/>
              </a:rPr>
              <a:t>24 </a:t>
            </a:r>
            <a:r>
              <a:rPr lang="en-US" sz="2000" b="0" i="0" dirty="0">
                <a:solidFill>
                  <a:srgbClr val="000000"/>
                </a:solidFill>
                <a:effectLst/>
                <a:latin typeface="system-ui"/>
              </a:rPr>
              <a:t>Now as the church submits to Christ, so also wives should submit to their husbands in everything.</a:t>
            </a:r>
          </a:p>
          <a:p>
            <a:pPr algn="just"/>
            <a:r>
              <a:rPr lang="en-US" sz="2000" b="1" i="0" baseline="30000" dirty="0">
                <a:solidFill>
                  <a:srgbClr val="000000"/>
                </a:solidFill>
                <a:effectLst/>
                <a:latin typeface="system-ui"/>
              </a:rPr>
              <a:t>25 </a:t>
            </a:r>
            <a:r>
              <a:rPr lang="en-US" sz="2000" i="0" dirty="0">
                <a:solidFill>
                  <a:srgbClr val="000000"/>
                </a:solidFill>
                <a:effectLst/>
                <a:latin typeface="system-ui"/>
              </a:rPr>
              <a:t>Husbands, love your wives, just as Christ loved the church and gave himself up for her </a:t>
            </a:r>
            <a:r>
              <a:rPr lang="en-US" sz="2000" i="0" baseline="30000" dirty="0">
                <a:solidFill>
                  <a:srgbClr val="000000"/>
                </a:solidFill>
                <a:effectLst/>
                <a:latin typeface="system-ui"/>
              </a:rPr>
              <a:t>26 </a:t>
            </a:r>
            <a:r>
              <a:rPr lang="en-US" sz="2000" i="0" dirty="0">
                <a:solidFill>
                  <a:srgbClr val="000000"/>
                </a:solidFill>
                <a:effectLst/>
                <a:latin typeface="system-ui"/>
              </a:rPr>
              <a:t>to make her holy, cleansing her by the washing with </a:t>
            </a:r>
            <a:r>
              <a:rPr lang="en-US" sz="2000" b="0" i="0" dirty="0">
                <a:solidFill>
                  <a:srgbClr val="000000"/>
                </a:solidFill>
                <a:effectLst/>
                <a:latin typeface="system-ui"/>
              </a:rPr>
              <a:t>water through the word, </a:t>
            </a:r>
            <a:r>
              <a:rPr lang="en-US" sz="2000" b="1" i="0" baseline="30000" dirty="0">
                <a:solidFill>
                  <a:srgbClr val="000000"/>
                </a:solidFill>
                <a:effectLst/>
                <a:latin typeface="system-ui"/>
              </a:rPr>
              <a:t>27 </a:t>
            </a:r>
            <a:r>
              <a:rPr lang="en-US" sz="2000" b="0" i="0" dirty="0">
                <a:solidFill>
                  <a:srgbClr val="000000"/>
                </a:solidFill>
                <a:effectLst/>
                <a:latin typeface="system-ui"/>
              </a:rPr>
              <a:t>and to present her to himself as a radiant church, without stain or wrinkle or any other blemish, but holy and blameless. </a:t>
            </a:r>
            <a:r>
              <a:rPr lang="en-US" sz="2000" b="1" i="0" baseline="30000" dirty="0">
                <a:solidFill>
                  <a:srgbClr val="000000"/>
                </a:solidFill>
                <a:effectLst/>
                <a:latin typeface="system-ui"/>
              </a:rPr>
              <a:t>28 </a:t>
            </a:r>
            <a:r>
              <a:rPr lang="en-US" sz="2000" b="0" i="0" dirty="0">
                <a:solidFill>
                  <a:srgbClr val="000000"/>
                </a:solidFill>
                <a:effectLst/>
                <a:latin typeface="system-ui"/>
              </a:rPr>
              <a:t>In this same way, husbands ought to love their wives as their own bodies. He who loves his wife loves himself. </a:t>
            </a:r>
            <a:r>
              <a:rPr lang="en-US" sz="2000" b="1" i="0" baseline="30000" dirty="0">
                <a:solidFill>
                  <a:srgbClr val="000000"/>
                </a:solidFill>
                <a:effectLst/>
                <a:latin typeface="system-ui"/>
              </a:rPr>
              <a:t>29 </a:t>
            </a:r>
            <a:r>
              <a:rPr lang="en-US" sz="2000" b="0" i="0" dirty="0">
                <a:solidFill>
                  <a:srgbClr val="000000"/>
                </a:solidFill>
                <a:effectLst/>
                <a:latin typeface="system-ui"/>
              </a:rPr>
              <a:t>After all, no one ever hated their own body, but they feed and care for their body, just as Christ does the church— </a:t>
            </a:r>
            <a:r>
              <a:rPr lang="en-US" sz="2000" b="1" i="0" baseline="30000" dirty="0">
                <a:solidFill>
                  <a:srgbClr val="000000"/>
                </a:solidFill>
                <a:effectLst/>
                <a:latin typeface="system-ui"/>
              </a:rPr>
              <a:t>30 </a:t>
            </a:r>
            <a:r>
              <a:rPr lang="en-US" sz="2000" b="0" i="0" dirty="0">
                <a:solidFill>
                  <a:srgbClr val="000000"/>
                </a:solidFill>
                <a:effectLst/>
                <a:latin typeface="system-ui"/>
              </a:rPr>
              <a:t>for we are members of his body. </a:t>
            </a:r>
            <a:r>
              <a:rPr lang="en-US" sz="2000" b="1" i="0" baseline="30000" dirty="0">
                <a:solidFill>
                  <a:srgbClr val="000000"/>
                </a:solidFill>
                <a:effectLst/>
                <a:latin typeface="system-ui"/>
              </a:rPr>
              <a:t>31 </a:t>
            </a:r>
            <a:r>
              <a:rPr lang="en-US" sz="2000" b="0" i="0" dirty="0">
                <a:solidFill>
                  <a:srgbClr val="000000"/>
                </a:solidFill>
                <a:effectLst/>
                <a:latin typeface="system-ui"/>
              </a:rPr>
              <a:t>“For this reason a man will leave his father and mother and be united to his wife, and the two will become one flesh.” </a:t>
            </a:r>
            <a:r>
              <a:rPr lang="en-US" sz="2000" b="1" i="0" baseline="30000" dirty="0">
                <a:solidFill>
                  <a:srgbClr val="000000"/>
                </a:solidFill>
                <a:effectLst/>
                <a:latin typeface="system-ui"/>
              </a:rPr>
              <a:t>32 </a:t>
            </a:r>
            <a:r>
              <a:rPr lang="en-US" sz="2000" b="0" i="0" dirty="0">
                <a:solidFill>
                  <a:srgbClr val="000000"/>
                </a:solidFill>
                <a:effectLst/>
                <a:latin typeface="system-ui"/>
              </a:rPr>
              <a:t>This is a profound mystery—but I am talking about Christ and the church. </a:t>
            </a:r>
            <a:r>
              <a:rPr lang="en-US" sz="2000" b="1" i="0" baseline="30000" dirty="0">
                <a:solidFill>
                  <a:srgbClr val="000000"/>
                </a:solidFill>
                <a:effectLst/>
                <a:latin typeface="system-ui"/>
              </a:rPr>
              <a:t>33 </a:t>
            </a:r>
            <a:r>
              <a:rPr lang="en-US" sz="2000" b="0" i="0" dirty="0">
                <a:solidFill>
                  <a:srgbClr val="000000"/>
                </a:solidFill>
                <a:effectLst/>
                <a:latin typeface="system-ui"/>
              </a:rPr>
              <a:t>However, each one of you also must love his wife as he loves himself, and the wife must respect her husband.</a:t>
            </a:r>
          </a:p>
          <a:p>
            <a:pPr algn="just"/>
            <a:r>
              <a:rPr lang="en-US" sz="2000" dirty="0">
                <a:solidFill>
                  <a:srgbClr val="000000"/>
                </a:solidFill>
                <a:latin typeface="system-ui"/>
              </a:rPr>
              <a:t>Ephesians 5:22-33</a:t>
            </a:r>
            <a:endParaRPr lang="en-US" sz="2000" b="0" i="0" dirty="0">
              <a:solidFill>
                <a:srgbClr val="000000"/>
              </a:solidFill>
              <a:effectLst/>
              <a:latin typeface="system-ui"/>
            </a:endParaRPr>
          </a:p>
        </p:txBody>
      </p:sp>
      <p:sp>
        <p:nvSpPr>
          <p:cNvPr id="3" name="TextBox 2">
            <a:extLst>
              <a:ext uri="{FF2B5EF4-FFF2-40B4-BE49-F238E27FC236}">
                <a16:creationId xmlns:a16="http://schemas.microsoft.com/office/drawing/2014/main" xmlns="" id="{7E9C1E2F-BEDB-4F5E-1572-BFE8C3F829C2}"/>
              </a:ext>
            </a:extLst>
          </p:cNvPr>
          <p:cNvSpPr txBox="1"/>
          <p:nvPr/>
        </p:nvSpPr>
        <p:spPr>
          <a:xfrm>
            <a:off x="902675" y="456419"/>
            <a:ext cx="10703168" cy="1200329"/>
          </a:xfrm>
          <a:prstGeom prst="rect">
            <a:avLst/>
          </a:prstGeom>
          <a:noFill/>
        </p:spPr>
        <p:txBody>
          <a:bodyPr wrap="square">
            <a:spAutoFit/>
          </a:bodyPr>
          <a:lstStyle/>
          <a:p>
            <a:endParaRPr lang="en-US" sz="3600" dirty="0">
              <a:latin typeface="system-ui"/>
            </a:endParaRPr>
          </a:p>
          <a:p>
            <a:r>
              <a:rPr lang="en-US" sz="3600" dirty="0">
                <a:latin typeface="system-ui"/>
              </a:rPr>
              <a:t>How husbands should respect their wives-</a:t>
            </a:r>
          </a:p>
        </p:txBody>
      </p:sp>
    </p:spTree>
    <p:extLst>
      <p:ext uri="{BB962C8B-B14F-4D97-AF65-F5344CB8AC3E}">
        <p14:creationId xmlns:p14="http://schemas.microsoft.com/office/powerpoint/2010/main" val="27406061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5B6D65-135C-0F84-45E2-6EDEEE0ADD86}"/>
              </a:ext>
            </a:extLst>
          </p:cNvPr>
          <p:cNvSpPr>
            <a:spLocks noGrp="1"/>
          </p:cNvSpPr>
          <p:nvPr>
            <p:ph type="title"/>
          </p:nvPr>
        </p:nvSpPr>
        <p:spPr/>
        <p:txBody>
          <a:bodyPr/>
          <a:lstStyle/>
          <a:p>
            <a:r>
              <a:rPr lang="en-US" dirty="0">
                <a:latin typeface="system-ui"/>
              </a:rPr>
              <a:t>How should husbands love their wives</a:t>
            </a:r>
          </a:p>
        </p:txBody>
      </p:sp>
      <p:sp>
        <p:nvSpPr>
          <p:cNvPr id="3" name="Content Placeholder 2">
            <a:extLst>
              <a:ext uri="{FF2B5EF4-FFF2-40B4-BE49-F238E27FC236}">
                <a16:creationId xmlns:a16="http://schemas.microsoft.com/office/drawing/2014/main" xmlns="" id="{EE8E83EE-0598-BC06-E1F2-CADD0E008513}"/>
              </a:ext>
            </a:extLst>
          </p:cNvPr>
          <p:cNvSpPr>
            <a:spLocks noGrp="1"/>
          </p:cNvSpPr>
          <p:nvPr>
            <p:ph idx="1"/>
          </p:nvPr>
        </p:nvSpPr>
        <p:spPr>
          <a:xfrm>
            <a:off x="931984" y="2657963"/>
            <a:ext cx="10515600" cy="1925760"/>
          </a:xfrm>
        </p:spPr>
        <p:txBody>
          <a:bodyPr>
            <a:normAutofit/>
          </a:bodyPr>
          <a:lstStyle/>
          <a:p>
            <a:r>
              <a:rPr lang="en-US" sz="2400" dirty="0">
                <a:latin typeface="system-ui"/>
              </a:rPr>
              <a:t>Paul does not give instructions to husbands on this</a:t>
            </a:r>
          </a:p>
          <a:p>
            <a:pPr marL="0" indent="0">
              <a:buNone/>
            </a:pPr>
            <a:endParaRPr lang="en-US" sz="2400" dirty="0">
              <a:latin typeface="system-ui"/>
            </a:endParaRPr>
          </a:p>
          <a:p>
            <a:pPr marL="0" indent="0">
              <a:buNone/>
            </a:pPr>
            <a:endParaRPr lang="en-US" dirty="0"/>
          </a:p>
        </p:txBody>
      </p:sp>
    </p:spTree>
    <p:extLst>
      <p:ext uri="{BB962C8B-B14F-4D97-AF65-F5344CB8AC3E}">
        <p14:creationId xmlns:p14="http://schemas.microsoft.com/office/powerpoint/2010/main" val="2011620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34FA2310-891B-4604-B12E-E361FB4388C8}"/>
              </a:ext>
            </a:extLst>
          </p:cNvPr>
          <p:cNvSpPr txBox="1"/>
          <p:nvPr/>
        </p:nvSpPr>
        <p:spPr>
          <a:xfrm>
            <a:off x="838200" y="2090172"/>
            <a:ext cx="9589477" cy="2677656"/>
          </a:xfrm>
          <a:prstGeom prst="rect">
            <a:avLst/>
          </a:prstGeom>
          <a:noFill/>
        </p:spPr>
        <p:txBody>
          <a:bodyPr wrap="square">
            <a:spAutoFit/>
          </a:bodyPr>
          <a:lstStyle/>
          <a:p>
            <a:r>
              <a:rPr lang="en-US" sz="2400" b="1" i="0" baseline="30000" dirty="0">
                <a:solidFill>
                  <a:srgbClr val="000000"/>
                </a:solidFill>
                <a:effectLst/>
                <a:latin typeface="system-ui"/>
              </a:rPr>
              <a:t>7 </a:t>
            </a:r>
            <a:r>
              <a:rPr lang="en-US" sz="2400" b="0" i="0" dirty="0">
                <a:solidFill>
                  <a:srgbClr val="000000"/>
                </a:solidFill>
                <a:effectLst/>
                <a:latin typeface="system-ui"/>
              </a:rPr>
              <a:t>Husbands, in the same way be considerate as you live with your wives, and treat them with respect as the weaker partner and as heirs with you of the gracious gift of life, so that nothing will hinder your prayers.</a:t>
            </a:r>
          </a:p>
          <a:p>
            <a:r>
              <a:rPr lang="en-US" sz="2400" dirty="0">
                <a:solidFill>
                  <a:srgbClr val="000000"/>
                </a:solidFill>
                <a:latin typeface="system-ui"/>
              </a:rPr>
              <a:t>1 Peter 3:7</a:t>
            </a:r>
          </a:p>
          <a:p>
            <a:endParaRPr lang="en-US" sz="2400" dirty="0">
              <a:solidFill>
                <a:srgbClr val="000000"/>
              </a:solidFill>
              <a:latin typeface="system-ui"/>
            </a:endParaRPr>
          </a:p>
          <a:p>
            <a:r>
              <a:rPr lang="en-US" sz="2400" i="1" dirty="0">
                <a:solidFill>
                  <a:srgbClr val="000000"/>
                </a:solidFill>
                <a:latin typeface="system-ui"/>
              </a:rPr>
              <a:t>The Greek word for “partner” means vessel and “weaker” is widely seen to mean physical strength or might involve emotional vulnerability</a:t>
            </a:r>
            <a:endParaRPr lang="en-US" sz="2400" i="1" dirty="0"/>
          </a:p>
        </p:txBody>
      </p:sp>
      <p:sp>
        <p:nvSpPr>
          <p:cNvPr id="2" name="Title 1">
            <a:extLst>
              <a:ext uri="{FF2B5EF4-FFF2-40B4-BE49-F238E27FC236}">
                <a16:creationId xmlns:a16="http://schemas.microsoft.com/office/drawing/2014/main" xmlns="" id="{3B9CFF95-D5F7-9A2F-C350-A1EF36A0153E}"/>
              </a:ext>
            </a:extLst>
          </p:cNvPr>
          <p:cNvSpPr>
            <a:spLocks noGrp="1"/>
          </p:cNvSpPr>
          <p:nvPr>
            <p:ph type="title"/>
          </p:nvPr>
        </p:nvSpPr>
        <p:spPr/>
        <p:txBody>
          <a:bodyPr/>
          <a:lstStyle/>
          <a:p>
            <a:r>
              <a:rPr lang="en-US" dirty="0">
                <a:latin typeface="system-ui"/>
              </a:rPr>
              <a:t>How husbands should respect their wives</a:t>
            </a:r>
          </a:p>
        </p:txBody>
      </p:sp>
    </p:spTree>
    <p:extLst>
      <p:ext uri="{BB962C8B-B14F-4D97-AF65-F5344CB8AC3E}">
        <p14:creationId xmlns:p14="http://schemas.microsoft.com/office/powerpoint/2010/main" val="10252904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5B6D65-135C-0F84-45E2-6EDEEE0ADD86}"/>
              </a:ext>
            </a:extLst>
          </p:cNvPr>
          <p:cNvSpPr>
            <a:spLocks noGrp="1"/>
          </p:cNvSpPr>
          <p:nvPr>
            <p:ph type="title"/>
          </p:nvPr>
        </p:nvSpPr>
        <p:spPr/>
        <p:txBody>
          <a:bodyPr/>
          <a:lstStyle/>
          <a:p>
            <a:r>
              <a:rPr lang="en-US" dirty="0">
                <a:latin typeface="system-ui"/>
              </a:rPr>
              <a:t>How should husbands respect their wives</a:t>
            </a:r>
          </a:p>
        </p:txBody>
      </p:sp>
      <p:sp>
        <p:nvSpPr>
          <p:cNvPr id="3" name="Content Placeholder 2">
            <a:extLst>
              <a:ext uri="{FF2B5EF4-FFF2-40B4-BE49-F238E27FC236}">
                <a16:creationId xmlns:a16="http://schemas.microsoft.com/office/drawing/2014/main" xmlns="" id="{EE8E83EE-0598-BC06-E1F2-CADD0E008513}"/>
              </a:ext>
            </a:extLst>
          </p:cNvPr>
          <p:cNvSpPr>
            <a:spLocks noGrp="1"/>
          </p:cNvSpPr>
          <p:nvPr>
            <p:ph idx="1"/>
          </p:nvPr>
        </p:nvSpPr>
        <p:spPr>
          <a:xfrm>
            <a:off x="838200" y="1825624"/>
            <a:ext cx="10515600" cy="3531821"/>
          </a:xfrm>
        </p:spPr>
        <p:txBody>
          <a:bodyPr>
            <a:normAutofit lnSpcReduction="10000"/>
          </a:bodyPr>
          <a:lstStyle/>
          <a:p>
            <a:r>
              <a:rPr lang="en-US" sz="2400" dirty="0">
                <a:latin typeface="system-ui"/>
              </a:rPr>
              <a:t>Paul doesn’t mention it in Ephesians 5: 22-33</a:t>
            </a:r>
            <a:endParaRPr lang="en-US" sz="2400" i="1" dirty="0">
              <a:latin typeface="system-ui"/>
            </a:endParaRPr>
          </a:p>
          <a:p>
            <a:r>
              <a:rPr lang="en-US" sz="2400" dirty="0">
                <a:latin typeface="system-ui"/>
              </a:rPr>
              <a:t>The context of Ephesians is the Gospel creates a new humanity where all are equal including women </a:t>
            </a:r>
            <a:endParaRPr lang="en-US" sz="2400" i="1" dirty="0">
              <a:latin typeface="system-ui"/>
            </a:endParaRPr>
          </a:p>
          <a:p>
            <a:r>
              <a:rPr lang="en-US" sz="2400" dirty="0">
                <a:latin typeface="system-ui"/>
              </a:rPr>
              <a:t>In 1 Peter 3:7 men respect their wives in 2 ways:-</a:t>
            </a:r>
          </a:p>
          <a:p>
            <a:pPr marL="457200" indent="-457200">
              <a:buAutoNum type="arabicParenR"/>
            </a:pPr>
            <a:r>
              <a:rPr lang="en-US" sz="2400" dirty="0">
                <a:latin typeface="system-ui"/>
              </a:rPr>
              <a:t>protecting them as they are physically weaker and possibly emotionally more vulnerable</a:t>
            </a:r>
          </a:p>
          <a:p>
            <a:pPr marL="457200" indent="-457200">
              <a:buAutoNum type="arabicParenR"/>
            </a:pPr>
            <a:r>
              <a:rPr lang="en-US" sz="2400" dirty="0">
                <a:latin typeface="system-ui"/>
              </a:rPr>
              <a:t>By treating them as equals, as co heirs of gracious gift of life</a:t>
            </a:r>
          </a:p>
          <a:p>
            <a:r>
              <a:rPr lang="en-US" sz="2400" dirty="0">
                <a:latin typeface="system-ui"/>
              </a:rPr>
              <a:t>Peter rounds off by warning husbands if they don’t respect their wives their prayers will be hindered</a:t>
            </a:r>
          </a:p>
          <a:p>
            <a:pPr marL="0" indent="0">
              <a:buNone/>
            </a:pPr>
            <a:endParaRPr lang="en-US" dirty="0">
              <a:latin typeface="system-ui"/>
            </a:endParaRPr>
          </a:p>
          <a:p>
            <a:pPr marL="0" indent="0">
              <a:buNone/>
            </a:pPr>
            <a:endParaRPr lang="en-US" dirty="0">
              <a:latin typeface="system-ui"/>
            </a:endParaRPr>
          </a:p>
          <a:p>
            <a:pPr marL="0" indent="0">
              <a:buNone/>
            </a:pPr>
            <a:endParaRPr lang="en-US" dirty="0">
              <a:latin typeface="system-ui"/>
            </a:endParaRPr>
          </a:p>
          <a:p>
            <a:endParaRPr lang="en-US" dirty="0">
              <a:latin typeface="system-ui"/>
            </a:endParaRPr>
          </a:p>
          <a:p>
            <a:pPr marL="0" indent="0">
              <a:buNone/>
            </a:pPr>
            <a:endParaRPr lang="en-US" dirty="0"/>
          </a:p>
        </p:txBody>
      </p:sp>
    </p:spTree>
    <p:extLst>
      <p:ext uri="{BB962C8B-B14F-4D97-AF65-F5344CB8AC3E}">
        <p14:creationId xmlns:p14="http://schemas.microsoft.com/office/powerpoint/2010/main" val="1413309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500"/>
                                        <p:tgtEl>
                                          <p:spTgt spid="3">
                                            <p:txEl>
                                              <p:pRg st="2" end="2"/>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barn(inVertical)">
                                      <p:cBhvr>
                                        <p:cTn id="10" dur="500"/>
                                        <p:tgtEl>
                                          <p:spTgt spid="3">
                                            <p:txEl>
                                              <p:pRg st="3" end="3"/>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barn(inVertical)">
                                      <p:cBhvr>
                                        <p:cTn id="13" dur="500"/>
                                        <p:tgtEl>
                                          <p:spTgt spid="3">
                                            <p:txEl>
                                              <p:pRg st="4" end="4"/>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barn(inVertical)">
                                      <p:cBhvr>
                                        <p:cTn id="1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6AE60291-3A39-2D5A-C564-29C448E1C7E5}"/>
              </a:ext>
            </a:extLst>
          </p:cNvPr>
          <p:cNvSpPr txBox="1"/>
          <p:nvPr/>
        </p:nvSpPr>
        <p:spPr>
          <a:xfrm>
            <a:off x="902674" y="2003353"/>
            <a:ext cx="10703169" cy="4093428"/>
          </a:xfrm>
          <a:prstGeom prst="rect">
            <a:avLst/>
          </a:prstGeom>
          <a:noFill/>
        </p:spPr>
        <p:txBody>
          <a:bodyPr wrap="square">
            <a:spAutoFit/>
          </a:bodyPr>
          <a:lstStyle/>
          <a:p>
            <a:pPr algn="just"/>
            <a:r>
              <a:rPr lang="en-US" sz="2000" b="1" i="0" baseline="30000" dirty="0">
                <a:solidFill>
                  <a:srgbClr val="000000"/>
                </a:solidFill>
                <a:effectLst/>
                <a:latin typeface="system-ui"/>
              </a:rPr>
              <a:t>22 </a:t>
            </a:r>
            <a:r>
              <a:rPr lang="en-US" sz="2000" b="0" i="0" dirty="0">
                <a:solidFill>
                  <a:srgbClr val="000000"/>
                </a:solidFill>
                <a:effectLst/>
                <a:latin typeface="system-ui"/>
              </a:rPr>
              <a:t>Wives, submit yourselves to your own husbands as you do to the Lord. </a:t>
            </a:r>
            <a:r>
              <a:rPr lang="en-US" sz="2000" b="1" i="0" baseline="30000" dirty="0">
                <a:solidFill>
                  <a:srgbClr val="000000"/>
                </a:solidFill>
                <a:effectLst/>
                <a:latin typeface="system-ui"/>
              </a:rPr>
              <a:t>23 </a:t>
            </a:r>
            <a:r>
              <a:rPr lang="en-US" sz="2000" b="0" i="0" dirty="0">
                <a:solidFill>
                  <a:srgbClr val="000000"/>
                </a:solidFill>
                <a:effectLst/>
                <a:latin typeface="system-ui"/>
              </a:rPr>
              <a:t>For the husband is the head of the wife as Christ is the head of the church, his body, of which he is the Savior. </a:t>
            </a:r>
            <a:r>
              <a:rPr lang="en-US" sz="2000" b="1" i="0" baseline="30000" dirty="0">
                <a:solidFill>
                  <a:srgbClr val="000000"/>
                </a:solidFill>
                <a:effectLst/>
                <a:latin typeface="system-ui"/>
              </a:rPr>
              <a:t>24 </a:t>
            </a:r>
            <a:r>
              <a:rPr lang="en-US" sz="2000" b="0" i="0" dirty="0">
                <a:solidFill>
                  <a:srgbClr val="000000"/>
                </a:solidFill>
                <a:effectLst/>
                <a:latin typeface="system-ui"/>
              </a:rPr>
              <a:t>Now as the church submits to Christ, so also wives should submit to their husbands in everything.</a:t>
            </a:r>
          </a:p>
          <a:p>
            <a:pPr algn="just"/>
            <a:r>
              <a:rPr lang="en-US" sz="2000" b="1" i="0" baseline="30000" dirty="0">
                <a:solidFill>
                  <a:srgbClr val="000000"/>
                </a:solidFill>
                <a:effectLst/>
                <a:latin typeface="system-ui"/>
              </a:rPr>
              <a:t>25 </a:t>
            </a:r>
            <a:r>
              <a:rPr lang="en-US" sz="2000" i="0" dirty="0">
                <a:solidFill>
                  <a:srgbClr val="000000"/>
                </a:solidFill>
                <a:effectLst/>
                <a:latin typeface="system-ui"/>
              </a:rPr>
              <a:t>Husbands, love your wives, just as Christ loved the church and gave himself up for her </a:t>
            </a:r>
            <a:r>
              <a:rPr lang="en-US" sz="2000" i="0" baseline="30000" dirty="0">
                <a:solidFill>
                  <a:srgbClr val="000000"/>
                </a:solidFill>
                <a:effectLst/>
                <a:latin typeface="system-ui"/>
              </a:rPr>
              <a:t>26 </a:t>
            </a:r>
            <a:r>
              <a:rPr lang="en-US" sz="2000" i="0" dirty="0">
                <a:solidFill>
                  <a:srgbClr val="000000"/>
                </a:solidFill>
                <a:effectLst/>
                <a:latin typeface="system-ui"/>
              </a:rPr>
              <a:t>to make her holy, cleansing her by the washing with </a:t>
            </a:r>
            <a:r>
              <a:rPr lang="en-US" sz="2000" b="0" i="0" dirty="0">
                <a:solidFill>
                  <a:srgbClr val="000000"/>
                </a:solidFill>
                <a:effectLst/>
                <a:latin typeface="system-ui"/>
              </a:rPr>
              <a:t>water through the word, </a:t>
            </a:r>
            <a:r>
              <a:rPr lang="en-US" sz="2000" b="1" i="0" baseline="30000" dirty="0">
                <a:solidFill>
                  <a:srgbClr val="000000"/>
                </a:solidFill>
                <a:effectLst/>
                <a:latin typeface="system-ui"/>
              </a:rPr>
              <a:t>27 </a:t>
            </a:r>
            <a:r>
              <a:rPr lang="en-US" sz="2000" b="0" i="0" dirty="0">
                <a:solidFill>
                  <a:srgbClr val="000000"/>
                </a:solidFill>
                <a:effectLst/>
                <a:latin typeface="system-ui"/>
              </a:rPr>
              <a:t>and to present her to himself as a radiant church, without stain or wrinkle or any other blemish, but holy and blameless. </a:t>
            </a:r>
            <a:r>
              <a:rPr lang="en-US" sz="2000" b="1" i="0" baseline="30000" dirty="0">
                <a:solidFill>
                  <a:srgbClr val="000000"/>
                </a:solidFill>
                <a:effectLst/>
                <a:latin typeface="system-ui"/>
              </a:rPr>
              <a:t>28 </a:t>
            </a:r>
            <a:r>
              <a:rPr lang="en-US" sz="2000" b="0" i="0" dirty="0">
                <a:solidFill>
                  <a:srgbClr val="000000"/>
                </a:solidFill>
                <a:effectLst/>
                <a:latin typeface="system-ui"/>
              </a:rPr>
              <a:t>In this same way, husbands ought to love their wives as their own bodies. He who loves his wife loves himself. </a:t>
            </a:r>
            <a:r>
              <a:rPr lang="en-US" sz="2000" b="1" i="0" baseline="30000" dirty="0">
                <a:solidFill>
                  <a:srgbClr val="000000"/>
                </a:solidFill>
                <a:effectLst/>
                <a:latin typeface="system-ui"/>
              </a:rPr>
              <a:t>29 </a:t>
            </a:r>
            <a:r>
              <a:rPr lang="en-US" sz="2000" b="0" i="0" dirty="0">
                <a:solidFill>
                  <a:srgbClr val="000000"/>
                </a:solidFill>
                <a:effectLst/>
                <a:latin typeface="system-ui"/>
              </a:rPr>
              <a:t>After all, no one ever hated their own body, but they feed and care for their body, just as Christ does the church— </a:t>
            </a:r>
            <a:r>
              <a:rPr lang="en-US" sz="2000" b="1" i="0" baseline="30000" dirty="0">
                <a:solidFill>
                  <a:srgbClr val="000000"/>
                </a:solidFill>
                <a:effectLst/>
                <a:latin typeface="system-ui"/>
              </a:rPr>
              <a:t>30 </a:t>
            </a:r>
            <a:r>
              <a:rPr lang="en-US" sz="2000" b="0" i="0" dirty="0">
                <a:solidFill>
                  <a:srgbClr val="000000"/>
                </a:solidFill>
                <a:effectLst/>
                <a:latin typeface="system-ui"/>
              </a:rPr>
              <a:t>for we are members of his body. </a:t>
            </a:r>
            <a:r>
              <a:rPr lang="en-US" sz="2000" b="1" i="0" baseline="30000" dirty="0">
                <a:solidFill>
                  <a:srgbClr val="000000"/>
                </a:solidFill>
                <a:effectLst/>
                <a:latin typeface="system-ui"/>
              </a:rPr>
              <a:t>31 </a:t>
            </a:r>
            <a:r>
              <a:rPr lang="en-US" sz="2000" b="0" i="0" dirty="0">
                <a:solidFill>
                  <a:srgbClr val="000000"/>
                </a:solidFill>
                <a:effectLst/>
                <a:latin typeface="system-ui"/>
              </a:rPr>
              <a:t>“For this reason a man will leave his father and mother and be united to his wife, and the two will become one flesh.” </a:t>
            </a:r>
            <a:r>
              <a:rPr lang="en-US" sz="2000" b="1" i="0" baseline="30000" dirty="0">
                <a:solidFill>
                  <a:srgbClr val="000000"/>
                </a:solidFill>
                <a:effectLst/>
                <a:latin typeface="system-ui"/>
              </a:rPr>
              <a:t>32 </a:t>
            </a:r>
            <a:r>
              <a:rPr lang="en-US" sz="2000" b="0" i="0" dirty="0">
                <a:solidFill>
                  <a:srgbClr val="000000"/>
                </a:solidFill>
                <a:effectLst/>
                <a:latin typeface="system-ui"/>
              </a:rPr>
              <a:t>This is a profound mystery—but I am talking about Christ and the church. </a:t>
            </a:r>
            <a:r>
              <a:rPr lang="en-US" sz="2000" b="1" i="0" baseline="30000" dirty="0">
                <a:solidFill>
                  <a:srgbClr val="000000"/>
                </a:solidFill>
                <a:effectLst/>
                <a:latin typeface="system-ui"/>
              </a:rPr>
              <a:t>33 </a:t>
            </a:r>
            <a:r>
              <a:rPr lang="en-US" sz="2000" b="0" i="0" dirty="0">
                <a:solidFill>
                  <a:srgbClr val="000000"/>
                </a:solidFill>
                <a:effectLst/>
                <a:latin typeface="system-ui"/>
              </a:rPr>
              <a:t>However, each one of you also must love his wife as he loves himself, and </a:t>
            </a:r>
            <a:r>
              <a:rPr lang="en-US" sz="2000" b="1" i="0" dirty="0">
                <a:solidFill>
                  <a:srgbClr val="000000"/>
                </a:solidFill>
                <a:effectLst/>
                <a:latin typeface="system-ui"/>
              </a:rPr>
              <a:t>the wife must respect her husband.</a:t>
            </a:r>
          </a:p>
          <a:p>
            <a:pPr algn="just"/>
            <a:r>
              <a:rPr lang="en-US" sz="2000" dirty="0">
                <a:solidFill>
                  <a:srgbClr val="000000"/>
                </a:solidFill>
                <a:latin typeface="system-ui"/>
              </a:rPr>
              <a:t>Ephesians 5:22-33</a:t>
            </a:r>
            <a:endParaRPr lang="en-US" sz="2000" b="0" i="0" dirty="0">
              <a:solidFill>
                <a:srgbClr val="000000"/>
              </a:solidFill>
              <a:effectLst/>
              <a:latin typeface="system-ui"/>
            </a:endParaRPr>
          </a:p>
        </p:txBody>
      </p:sp>
      <p:sp>
        <p:nvSpPr>
          <p:cNvPr id="3" name="TextBox 2">
            <a:extLst>
              <a:ext uri="{FF2B5EF4-FFF2-40B4-BE49-F238E27FC236}">
                <a16:creationId xmlns:a16="http://schemas.microsoft.com/office/drawing/2014/main" xmlns="" id="{7E9C1E2F-BEDB-4F5E-1572-BFE8C3F829C2}"/>
              </a:ext>
            </a:extLst>
          </p:cNvPr>
          <p:cNvSpPr txBox="1"/>
          <p:nvPr/>
        </p:nvSpPr>
        <p:spPr>
          <a:xfrm>
            <a:off x="902674" y="761219"/>
            <a:ext cx="10703168" cy="646331"/>
          </a:xfrm>
          <a:prstGeom prst="rect">
            <a:avLst/>
          </a:prstGeom>
          <a:noFill/>
        </p:spPr>
        <p:txBody>
          <a:bodyPr wrap="square">
            <a:spAutoFit/>
          </a:bodyPr>
          <a:lstStyle/>
          <a:p>
            <a:r>
              <a:rPr lang="en-US" sz="3600" dirty="0">
                <a:latin typeface="system-ui"/>
              </a:rPr>
              <a:t>How wives should respect their husbands-</a:t>
            </a:r>
          </a:p>
        </p:txBody>
      </p:sp>
    </p:spTree>
    <p:extLst>
      <p:ext uri="{BB962C8B-B14F-4D97-AF65-F5344CB8AC3E}">
        <p14:creationId xmlns:p14="http://schemas.microsoft.com/office/powerpoint/2010/main" val="6771493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6AE60291-3A39-2D5A-C564-29C448E1C7E5}"/>
              </a:ext>
            </a:extLst>
          </p:cNvPr>
          <p:cNvSpPr txBox="1"/>
          <p:nvPr/>
        </p:nvSpPr>
        <p:spPr>
          <a:xfrm>
            <a:off x="855783" y="1152106"/>
            <a:ext cx="10703169" cy="4093428"/>
          </a:xfrm>
          <a:prstGeom prst="rect">
            <a:avLst/>
          </a:prstGeom>
          <a:noFill/>
        </p:spPr>
        <p:txBody>
          <a:bodyPr wrap="square">
            <a:spAutoFit/>
          </a:bodyPr>
          <a:lstStyle/>
          <a:p>
            <a:pPr algn="just"/>
            <a:r>
              <a:rPr lang="en-US" sz="2000" b="1" i="0" baseline="30000" dirty="0">
                <a:solidFill>
                  <a:srgbClr val="000000"/>
                </a:solidFill>
                <a:effectLst/>
                <a:latin typeface="system-ui"/>
              </a:rPr>
              <a:t>22 </a:t>
            </a:r>
            <a:r>
              <a:rPr lang="en-US" sz="2000" b="1" i="0" dirty="0">
                <a:solidFill>
                  <a:srgbClr val="000000"/>
                </a:solidFill>
                <a:effectLst/>
                <a:latin typeface="system-ui"/>
              </a:rPr>
              <a:t>Wives, submit yourselves to your own husbands </a:t>
            </a:r>
            <a:r>
              <a:rPr lang="en-US" sz="2000" b="0" i="0" dirty="0">
                <a:solidFill>
                  <a:srgbClr val="000000"/>
                </a:solidFill>
                <a:effectLst/>
                <a:latin typeface="system-ui"/>
              </a:rPr>
              <a:t>as you do to the Lord. </a:t>
            </a:r>
            <a:r>
              <a:rPr lang="en-US" sz="2000" b="1" i="0" baseline="30000" dirty="0">
                <a:solidFill>
                  <a:srgbClr val="000000"/>
                </a:solidFill>
                <a:effectLst/>
                <a:latin typeface="system-ui"/>
              </a:rPr>
              <a:t>23 </a:t>
            </a:r>
            <a:r>
              <a:rPr lang="en-US" sz="2000" b="1" i="0" dirty="0">
                <a:solidFill>
                  <a:srgbClr val="000000"/>
                </a:solidFill>
                <a:effectLst/>
                <a:latin typeface="system-ui"/>
              </a:rPr>
              <a:t>For the husband is the head of the wife </a:t>
            </a:r>
            <a:r>
              <a:rPr lang="en-US" sz="2000" b="0" i="0" dirty="0">
                <a:solidFill>
                  <a:srgbClr val="000000"/>
                </a:solidFill>
                <a:effectLst/>
                <a:latin typeface="system-ui"/>
              </a:rPr>
              <a:t>as </a:t>
            </a:r>
            <a:r>
              <a:rPr lang="en-US" sz="2000" b="1" i="0" dirty="0">
                <a:solidFill>
                  <a:srgbClr val="FF0000"/>
                </a:solidFill>
                <a:effectLst/>
                <a:latin typeface="system-ui"/>
              </a:rPr>
              <a:t>Christ is the head of the church</a:t>
            </a:r>
            <a:r>
              <a:rPr lang="en-US" sz="2000" b="0" i="0" dirty="0">
                <a:solidFill>
                  <a:srgbClr val="000000"/>
                </a:solidFill>
                <a:effectLst/>
                <a:latin typeface="system-ui"/>
              </a:rPr>
              <a:t>, his body, of which he is the Savior. </a:t>
            </a:r>
            <a:r>
              <a:rPr lang="en-US" sz="2000" b="1" i="0" baseline="30000" dirty="0">
                <a:solidFill>
                  <a:srgbClr val="000000"/>
                </a:solidFill>
                <a:effectLst/>
                <a:latin typeface="system-ui"/>
              </a:rPr>
              <a:t>24 </a:t>
            </a:r>
            <a:r>
              <a:rPr lang="en-US" sz="2000" b="0" i="0" dirty="0">
                <a:solidFill>
                  <a:srgbClr val="000000"/>
                </a:solidFill>
                <a:effectLst/>
                <a:latin typeface="system-ui"/>
              </a:rPr>
              <a:t>Now as the </a:t>
            </a:r>
            <a:r>
              <a:rPr lang="en-US" sz="2000" b="1" i="0" dirty="0">
                <a:solidFill>
                  <a:srgbClr val="FF0000"/>
                </a:solidFill>
                <a:effectLst/>
                <a:latin typeface="system-ui"/>
              </a:rPr>
              <a:t>church submits to Christ</a:t>
            </a:r>
            <a:r>
              <a:rPr lang="en-US" sz="2000" b="0" i="0" dirty="0">
                <a:solidFill>
                  <a:srgbClr val="000000"/>
                </a:solidFill>
                <a:effectLst/>
                <a:latin typeface="system-ui"/>
              </a:rPr>
              <a:t>, so also </a:t>
            </a:r>
            <a:r>
              <a:rPr lang="en-US" sz="2000" b="1" i="0" dirty="0">
                <a:solidFill>
                  <a:srgbClr val="000000"/>
                </a:solidFill>
                <a:effectLst/>
                <a:latin typeface="system-ui"/>
              </a:rPr>
              <a:t>wives should submit to their husbands in everything.</a:t>
            </a:r>
          </a:p>
          <a:p>
            <a:pPr algn="just"/>
            <a:r>
              <a:rPr lang="en-US" sz="2000" b="1" i="0" baseline="30000" dirty="0">
                <a:solidFill>
                  <a:srgbClr val="000000"/>
                </a:solidFill>
                <a:effectLst/>
                <a:latin typeface="system-ui"/>
              </a:rPr>
              <a:t>25 </a:t>
            </a:r>
            <a:r>
              <a:rPr lang="en-US" sz="2000" i="0" dirty="0">
                <a:solidFill>
                  <a:srgbClr val="000000"/>
                </a:solidFill>
                <a:effectLst/>
                <a:latin typeface="system-ui"/>
              </a:rPr>
              <a:t>Husbands, love your wives, just as Christ loved the church and gave himself up for her </a:t>
            </a:r>
            <a:r>
              <a:rPr lang="en-US" sz="2000" i="0" baseline="30000" dirty="0">
                <a:solidFill>
                  <a:srgbClr val="000000"/>
                </a:solidFill>
                <a:effectLst/>
                <a:latin typeface="system-ui"/>
              </a:rPr>
              <a:t>26 </a:t>
            </a:r>
            <a:r>
              <a:rPr lang="en-US" sz="2000" i="0" dirty="0">
                <a:solidFill>
                  <a:srgbClr val="000000"/>
                </a:solidFill>
                <a:effectLst/>
                <a:latin typeface="system-ui"/>
              </a:rPr>
              <a:t>to make her holy, cleansing her by the washing with </a:t>
            </a:r>
            <a:r>
              <a:rPr lang="en-US" sz="2000" b="0" i="0" dirty="0">
                <a:solidFill>
                  <a:srgbClr val="000000"/>
                </a:solidFill>
                <a:effectLst/>
                <a:latin typeface="system-ui"/>
              </a:rPr>
              <a:t>water through the word, </a:t>
            </a:r>
            <a:r>
              <a:rPr lang="en-US" sz="2000" b="1" i="0" baseline="30000" dirty="0">
                <a:solidFill>
                  <a:srgbClr val="000000"/>
                </a:solidFill>
                <a:effectLst/>
                <a:latin typeface="system-ui"/>
              </a:rPr>
              <a:t>27 </a:t>
            </a:r>
            <a:r>
              <a:rPr lang="en-US" sz="2000" b="0" i="0" dirty="0">
                <a:solidFill>
                  <a:srgbClr val="000000"/>
                </a:solidFill>
                <a:effectLst/>
                <a:latin typeface="system-ui"/>
              </a:rPr>
              <a:t>and to present her to himself as a radiant church, without stain or wrinkle or any other blemish, but holy and blameless. </a:t>
            </a:r>
            <a:r>
              <a:rPr lang="en-US" sz="2000" b="1" i="0" baseline="30000" dirty="0">
                <a:solidFill>
                  <a:srgbClr val="000000"/>
                </a:solidFill>
                <a:effectLst/>
                <a:latin typeface="system-ui"/>
              </a:rPr>
              <a:t>28 </a:t>
            </a:r>
            <a:r>
              <a:rPr lang="en-US" sz="2000" b="0" i="0" dirty="0">
                <a:solidFill>
                  <a:srgbClr val="000000"/>
                </a:solidFill>
                <a:effectLst/>
                <a:latin typeface="system-ui"/>
              </a:rPr>
              <a:t>In this same way, husbands ought to love their wives as their own bodies. He who loves his wife loves himself. </a:t>
            </a:r>
            <a:r>
              <a:rPr lang="en-US" sz="2000" b="1" i="0" baseline="30000" dirty="0">
                <a:solidFill>
                  <a:srgbClr val="000000"/>
                </a:solidFill>
                <a:effectLst/>
                <a:latin typeface="system-ui"/>
              </a:rPr>
              <a:t>29 </a:t>
            </a:r>
            <a:r>
              <a:rPr lang="en-US" sz="2000" b="0" i="0" dirty="0">
                <a:solidFill>
                  <a:srgbClr val="000000"/>
                </a:solidFill>
                <a:effectLst/>
                <a:latin typeface="system-ui"/>
              </a:rPr>
              <a:t>After all, no one ever hated their own body, but they feed and care for their body, just as Christ does the church— </a:t>
            </a:r>
            <a:r>
              <a:rPr lang="en-US" sz="2000" b="1" i="0" baseline="30000" dirty="0">
                <a:solidFill>
                  <a:srgbClr val="000000"/>
                </a:solidFill>
                <a:effectLst/>
                <a:latin typeface="system-ui"/>
              </a:rPr>
              <a:t>30 </a:t>
            </a:r>
            <a:r>
              <a:rPr lang="en-US" sz="2000" b="0" i="0" dirty="0">
                <a:solidFill>
                  <a:srgbClr val="000000"/>
                </a:solidFill>
                <a:effectLst/>
                <a:latin typeface="system-ui"/>
              </a:rPr>
              <a:t>for we are members of his body. </a:t>
            </a:r>
            <a:r>
              <a:rPr lang="en-US" sz="2000" b="1" i="0" baseline="30000" dirty="0">
                <a:solidFill>
                  <a:srgbClr val="000000"/>
                </a:solidFill>
                <a:effectLst/>
                <a:latin typeface="system-ui"/>
              </a:rPr>
              <a:t>31 </a:t>
            </a:r>
            <a:r>
              <a:rPr lang="en-US" sz="2000" b="0" i="0" dirty="0">
                <a:solidFill>
                  <a:srgbClr val="000000"/>
                </a:solidFill>
                <a:effectLst/>
                <a:latin typeface="system-ui"/>
              </a:rPr>
              <a:t>“For this reason a man will leave his father and mother and be united to his wife, and the two will become one flesh.” </a:t>
            </a:r>
            <a:r>
              <a:rPr lang="en-US" sz="2000" b="1" i="0" baseline="30000" dirty="0">
                <a:solidFill>
                  <a:srgbClr val="000000"/>
                </a:solidFill>
                <a:effectLst/>
                <a:latin typeface="system-ui"/>
              </a:rPr>
              <a:t>32 </a:t>
            </a:r>
            <a:r>
              <a:rPr lang="en-US" sz="2000" b="0" i="0" dirty="0">
                <a:solidFill>
                  <a:srgbClr val="000000"/>
                </a:solidFill>
                <a:effectLst/>
                <a:latin typeface="system-ui"/>
              </a:rPr>
              <a:t>This is a profound mystery—but I am talking about </a:t>
            </a:r>
            <a:r>
              <a:rPr lang="en-US" sz="2000" b="1" i="0" dirty="0">
                <a:solidFill>
                  <a:srgbClr val="FF0000"/>
                </a:solidFill>
                <a:effectLst/>
                <a:latin typeface="system-ui"/>
              </a:rPr>
              <a:t>Christ and the church</a:t>
            </a:r>
            <a:r>
              <a:rPr lang="en-US" sz="2000" b="0" i="0" dirty="0">
                <a:solidFill>
                  <a:srgbClr val="000000"/>
                </a:solidFill>
                <a:effectLst/>
                <a:latin typeface="system-ui"/>
              </a:rPr>
              <a:t>. </a:t>
            </a:r>
            <a:r>
              <a:rPr lang="en-US" sz="2000" b="1" i="0" baseline="30000" dirty="0">
                <a:solidFill>
                  <a:srgbClr val="000000"/>
                </a:solidFill>
                <a:effectLst/>
                <a:latin typeface="system-ui"/>
              </a:rPr>
              <a:t>33 </a:t>
            </a:r>
            <a:r>
              <a:rPr lang="en-US" sz="2000" b="0" i="0" dirty="0">
                <a:solidFill>
                  <a:srgbClr val="000000"/>
                </a:solidFill>
                <a:effectLst/>
                <a:latin typeface="system-ui"/>
              </a:rPr>
              <a:t>However, each one of you also must love his wife as he loves himself, and </a:t>
            </a:r>
            <a:r>
              <a:rPr lang="en-US" sz="2000" b="1" i="0" dirty="0">
                <a:solidFill>
                  <a:srgbClr val="000000"/>
                </a:solidFill>
                <a:effectLst/>
                <a:latin typeface="system-ui"/>
              </a:rPr>
              <a:t>the wife must respect her husband.</a:t>
            </a:r>
          </a:p>
          <a:p>
            <a:pPr algn="just"/>
            <a:r>
              <a:rPr lang="en-US" sz="2000" dirty="0">
                <a:solidFill>
                  <a:srgbClr val="000000"/>
                </a:solidFill>
                <a:latin typeface="system-ui"/>
              </a:rPr>
              <a:t>Ephesians 5:22-33</a:t>
            </a:r>
            <a:endParaRPr lang="en-US" sz="2000" b="0" i="0" dirty="0">
              <a:solidFill>
                <a:srgbClr val="000000"/>
              </a:solidFill>
              <a:effectLst/>
              <a:latin typeface="system-ui"/>
            </a:endParaRPr>
          </a:p>
        </p:txBody>
      </p:sp>
    </p:spTree>
    <p:extLst>
      <p:ext uri="{BB962C8B-B14F-4D97-AF65-F5344CB8AC3E}">
        <p14:creationId xmlns:p14="http://schemas.microsoft.com/office/powerpoint/2010/main" val="14726490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5B6D65-135C-0F84-45E2-6EDEEE0ADD86}"/>
              </a:ext>
            </a:extLst>
          </p:cNvPr>
          <p:cNvSpPr>
            <a:spLocks noGrp="1"/>
          </p:cNvSpPr>
          <p:nvPr>
            <p:ph type="title"/>
          </p:nvPr>
        </p:nvSpPr>
        <p:spPr/>
        <p:txBody>
          <a:bodyPr/>
          <a:lstStyle/>
          <a:p>
            <a:r>
              <a:rPr lang="en-US" dirty="0">
                <a:latin typeface="system-ui"/>
              </a:rPr>
              <a:t>How should wives respect their husbands</a:t>
            </a:r>
          </a:p>
        </p:txBody>
      </p:sp>
      <p:sp>
        <p:nvSpPr>
          <p:cNvPr id="3" name="Content Placeholder 2">
            <a:extLst>
              <a:ext uri="{FF2B5EF4-FFF2-40B4-BE49-F238E27FC236}">
                <a16:creationId xmlns:a16="http://schemas.microsoft.com/office/drawing/2014/main" xmlns="" id="{EE8E83EE-0598-BC06-E1F2-CADD0E008513}"/>
              </a:ext>
            </a:extLst>
          </p:cNvPr>
          <p:cNvSpPr>
            <a:spLocks noGrp="1"/>
          </p:cNvSpPr>
          <p:nvPr>
            <p:ph idx="1"/>
          </p:nvPr>
        </p:nvSpPr>
        <p:spPr>
          <a:xfrm>
            <a:off x="838200" y="1989747"/>
            <a:ext cx="10515600" cy="3531821"/>
          </a:xfrm>
        </p:spPr>
        <p:txBody>
          <a:bodyPr>
            <a:normAutofit fontScale="92500" lnSpcReduction="10000"/>
          </a:bodyPr>
          <a:lstStyle/>
          <a:p>
            <a:r>
              <a:rPr lang="en-US" sz="2600" dirty="0">
                <a:latin typeface="system-ui"/>
              </a:rPr>
              <a:t>Verse 33b is a mirror of verse 24. Paul swaps the word “submit” for “respect”</a:t>
            </a:r>
          </a:p>
          <a:p>
            <a:r>
              <a:rPr lang="en-US" sz="2600" dirty="0">
                <a:latin typeface="system-ui"/>
              </a:rPr>
              <a:t>Wives respect their husbands by submitting to them the way the church submits to Christ</a:t>
            </a:r>
          </a:p>
          <a:p>
            <a:r>
              <a:rPr lang="en-US" sz="2600" dirty="0">
                <a:latin typeface="system-ui"/>
              </a:rPr>
              <a:t>The Greek word for “respect” is </a:t>
            </a:r>
            <a:r>
              <a:rPr lang="en-US" sz="2600" i="1" dirty="0" err="1">
                <a:latin typeface="system-ui"/>
              </a:rPr>
              <a:t>phobetai</a:t>
            </a:r>
            <a:r>
              <a:rPr lang="en-US" sz="2600" dirty="0">
                <a:latin typeface="system-ui"/>
              </a:rPr>
              <a:t> and is only used here in the entire New Testament for husband and wife relationships. The term is most often used in reference to our relationship with God</a:t>
            </a:r>
          </a:p>
          <a:p>
            <a:r>
              <a:rPr lang="en-US" sz="2600" dirty="0">
                <a:latin typeface="system-ui"/>
              </a:rPr>
              <a:t>Both the Greek words </a:t>
            </a:r>
            <a:r>
              <a:rPr lang="en-US" sz="2600" i="1" dirty="0">
                <a:latin typeface="system-ui"/>
              </a:rPr>
              <a:t>Agape</a:t>
            </a:r>
            <a:r>
              <a:rPr lang="en-US" sz="2600" dirty="0">
                <a:latin typeface="system-ui"/>
              </a:rPr>
              <a:t> for husbands to love wives and </a:t>
            </a:r>
            <a:r>
              <a:rPr lang="en-US" sz="2600" i="1" dirty="0" err="1">
                <a:latin typeface="system-ui"/>
              </a:rPr>
              <a:t>phobetai</a:t>
            </a:r>
            <a:r>
              <a:rPr lang="en-US" sz="2600" i="1" dirty="0">
                <a:latin typeface="system-ui"/>
              </a:rPr>
              <a:t> </a:t>
            </a:r>
            <a:r>
              <a:rPr lang="en-US" sz="2600" dirty="0">
                <a:latin typeface="system-ui"/>
              </a:rPr>
              <a:t>for wives to respect their husbands are therefore Christ focused and not to each other</a:t>
            </a:r>
          </a:p>
          <a:p>
            <a:pPr marL="0" indent="0">
              <a:buNone/>
            </a:pPr>
            <a:endParaRPr lang="en-US" dirty="0">
              <a:latin typeface="system-ui"/>
            </a:endParaRPr>
          </a:p>
          <a:p>
            <a:endParaRPr lang="en-US" dirty="0">
              <a:latin typeface="system-ui"/>
            </a:endParaRPr>
          </a:p>
          <a:p>
            <a:pPr marL="0" indent="0">
              <a:buNone/>
            </a:pPr>
            <a:endParaRPr lang="en-US" dirty="0">
              <a:latin typeface="system-ui"/>
            </a:endParaRPr>
          </a:p>
          <a:p>
            <a:pPr marL="0" indent="0">
              <a:buNone/>
            </a:pPr>
            <a:endParaRPr lang="en-US" dirty="0">
              <a:latin typeface="system-ui"/>
            </a:endParaRPr>
          </a:p>
          <a:p>
            <a:endParaRPr lang="en-US" dirty="0">
              <a:latin typeface="system-ui"/>
            </a:endParaRPr>
          </a:p>
          <a:p>
            <a:pPr marL="0" indent="0">
              <a:buNone/>
            </a:pPr>
            <a:endParaRPr lang="en-US" dirty="0"/>
          </a:p>
        </p:txBody>
      </p:sp>
    </p:spTree>
    <p:extLst>
      <p:ext uri="{BB962C8B-B14F-4D97-AF65-F5344CB8AC3E}">
        <p14:creationId xmlns:p14="http://schemas.microsoft.com/office/powerpoint/2010/main" val="11277944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931481A9-2620-5499-D749-FDC290C86DE4}"/>
              </a:ext>
            </a:extLst>
          </p:cNvPr>
          <p:cNvSpPr>
            <a:spLocks noGrp="1"/>
          </p:cNvSpPr>
          <p:nvPr>
            <p:ph idx="1"/>
          </p:nvPr>
        </p:nvSpPr>
        <p:spPr>
          <a:xfrm>
            <a:off x="838200" y="2565766"/>
            <a:ext cx="10515600" cy="1726468"/>
          </a:xfrm>
        </p:spPr>
        <p:txBody>
          <a:bodyPr>
            <a:normAutofit/>
          </a:bodyPr>
          <a:lstStyle/>
          <a:p>
            <a:pPr marL="0" indent="0" algn="ctr">
              <a:buNone/>
            </a:pPr>
            <a:r>
              <a:rPr lang="en-US" sz="4000" dirty="0">
                <a:latin typeface="system-ui"/>
              </a:rPr>
              <a:t>“I love him but I don’t respect him”</a:t>
            </a:r>
          </a:p>
          <a:p>
            <a:pPr marL="0" indent="0" algn="ctr">
              <a:buNone/>
            </a:pPr>
            <a:endParaRPr lang="en-US" sz="4000" dirty="0">
              <a:latin typeface="system-ui"/>
            </a:endParaRPr>
          </a:p>
        </p:txBody>
      </p:sp>
    </p:spTree>
    <p:extLst>
      <p:ext uri="{BB962C8B-B14F-4D97-AF65-F5344CB8AC3E}">
        <p14:creationId xmlns:p14="http://schemas.microsoft.com/office/powerpoint/2010/main" val="22660987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xmlns="" id="{A2A3187B-0F72-E96B-D5D8-8ACB6C16438C}"/>
              </a:ext>
            </a:extLst>
          </p:cNvPr>
          <p:cNvSpPr>
            <a:spLocks noGrp="1"/>
          </p:cNvSpPr>
          <p:nvPr>
            <p:ph type="body" idx="1"/>
          </p:nvPr>
        </p:nvSpPr>
        <p:spPr>
          <a:xfrm>
            <a:off x="652219" y="391625"/>
            <a:ext cx="5157787" cy="823912"/>
          </a:xfrm>
        </p:spPr>
        <p:txBody>
          <a:bodyPr/>
          <a:lstStyle/>
          <a:p>
            <a:r>
              <a:rPr lang="en-US" dirty="0"/>
              <a:t>How wives should respect their husbands</a:t>
            </a:r>
          </a:p>
        </p:txBody>
      </p:sp>
      <p:sp>
        <p:nvSpPr>
          <p:cNvPr id="3" name="Content Placeholder 2">
            <a:extLst>
              <a:ext uri="{FF2B5EF4-FFF2-40B4-BE49-F238E27FC236}">
                <a16:creationId xmlns:a16="http://schemas.microsoft.com/office/drawing/2014/main" xmlns="" id="{EE8E83EE-0598-BC06-E1F2-CADD0E008513}"/>
              </a:ext>
            </a:extLst>
          </p:cNvPr>
          <p:cNvSpPr>
            <a:spLocks noGrp="1"/>
          </p:cNvSpPr>
          <p:nvPr>
            <p:ph sz="half" idx="2"/>
          </p:nvPr>
        </p:nvSpPr>
        <p:spPr>
          <a:xfrm>
            <a:off x="652219" y="1586705"/>
            <a:ext cx="5157787" cy="5130618"/>
          </a:xfrm>
          <a:solidFill>
            <a:schemeClr val="accent2">
              <a:lumMod val="20000"/>
              <a:lumOff val="80000"/>
            </a:schemeClr>
          </a:solidFill>
        </p:spPr>
        <p:txBody>
          <a:bodyPr>
            <a:normAutofit fontScale="85000" lnSpcReduction="20000"/>
          </a:bodyPr>
          <a:lstStyle/>
          <a:p>
            <a:r>
              <a:rPr lang="en-US" dirty="0">
                <a:latin typeface="system-ui"/>
              </a:rPr>
              <a:t>Verse 33b is a mirror of verse 24. Paul swaps the word “submit” for “respect”</a:t>
            </a:r>
          </a:p>
          <a:p>
            <a:r>
              <a:rPr lang="en-US" dirty="0">
                <a:latin typeface="system-ui"/>
              </a:rPr>
              <a:t>Wives respect their husbands by submitting to them the way the church submits to Christ</a:t>
            </a:r>
          </a:p>
          <a:p>
            <a:r>
              <a:rPr lang="en-US" dirty="0">
                <a:latin typeface="system-ui"/>
              </a:rPr>
              <a:t>The Greek word for “respect” is </a:t>
            </a:r>
            <a:r>
              <a:rPr lang="en-US" i="1" dirty="0" err="1">
                <a:latin typeface="system-ui"/>
              </a:rPr>
              <a:t>phobetai</a:t>
            </a:r>
            <a:r>
              <a:rPr lang="en-US" dirty="0">
                <a:latin typeface="system-ui"/>
              </a:rPr>
              <a:t> and is only used here in the entire New Testament in husband and wife relationship. The term is most often used in relation to our relationship with God</a:t>
            </a:r>
          </a:p>
          <a:p>
            <a:r>
              <a:rPr lang="en-US" dirty="0">
                <a:latin typeface="system-ui"/>
              </a:rPr>
              <a:t>Both the Greek words </a:t>
            </a:r>
            <a:r>
              <a:rPr lang="en-US" i="1" dirty="0">
                <a:latin typeface="system-ui"/>
              </a:rPr>
              <a:t>Agape</a:t>
            </a:r>
            <a:r>
              <a:rPr lang="en-US" dirty="0">
                <a:latin typeface="system-ui"/>
              </a:rPr>
              <a:t> for husbands to love wives and </a:t>
            </a:r>
            <a:r>
              <a:rPr lang="en-US" i="1" dirty="0" err="1">
                <a:latin typeface="system-ui"/>
              </a:rPr>
              <a:t>phobetai</a:t>
            </a:r>
            <a:r>
              <a:rPr lang="en-US" i="1" dirty="0">
                <a:latin typeface="system-ui"/>
              </a:rPr>
              <a:t> </a:t>
            </a:r>
            <a:r>
              <a:rPr lang="en-US" dirty="0">
                <a:latin typeface="system-ui"/>
              </a:rPr>
              <a:t>for wives to love their husbands are therefore Christ focused and not to each other</a:t>
            </a:r>
          </a:p>
          <a:p>
            <a:pPr marL="0" indent="0">
              <a:buNone/>
            </a:pPr>
            <a:endParaRPr lang="en-US" dirty="0">
              <a:latin typeface="system-ui"/>
            </a:endParaRPr>
          </a:p>
          <a:p>
            <a:endParaRPr lang="en-US" dirty="0">
              <a:latin typeface="system-ui"/>
            </a:endParaRPr>
          </a:p>
          <a:p>
            <a:pPr marL="0" indent="0">
              <a:buNone/>
            </a:pPr>
            <a:endParaRPr lang="en-US" dirty="0">
              <a:latin typeface="system-ui"/>
            </a:endParaRPr>
          </a:p>
          <a:p>
            <a:pPr marL="0" indent="0">
              <a:buNone/>
            </a:pPr>
            <a:endParaRPr lang="en-US" dirty="0">
              <a:latin typeface="system-ui"/>
            </a:endParaRPr>
          </a:p>
          <a:p>
            <a:endParaRPr lang="en-US" dirty="0">
              <a:latin typeface="system-ui"/>
            </a:endParaRPr>
          </a:p>
          <a:p>
            <a:pPr marL="0" indent="0">
              <a:buNone/>
            </a:pPr>
            <a:endParaRPr lang="en-US" dirty="0"/>
          </a:p>
        </p:txBody>
      </p:sp>
      <p:sp>
        <p:nvSpPr>
          <p:cNvPr id="8" name="Text Placeholder 7">
            <a:extLst>
              <a:ext uri="{FF2B5EF4-FFF2-40B4-BE49-F238E27FC236}">
                <a16:creationId xmlns:a16="http://schemas.microsoft.com/office/drawing/2014/main" xmlns="" id="{D0F44101-41D8-BBAA-6AD9-659E10551F3C}"/>
              </a:ext>
            </a:extLst>
          </p:cNvPr>
          <p:cNvSpPr>
            <a:spLocks noGrp="1"/>
          </p:cNvSpPr>
          <p:nvPr>
            <p:ph type="body" sz="quarter" idx="3"/>
          </p:nvPr>
        </p:nvSpPr>
        <p:spPr>
          <a:xfrm>
            <a:off x="6172200" y="391625"/>
            <a:ext cx="5183188" cy="823912"/>
          </a:xfrm>
        </p:spPr>
        <p:txBody>
          <a:bodyPr/>
          <a:lstStyle/>
          <a:p>
            <a:r>
              <a:rPr lang="en-US" dirty="0"/>
              <a:t>How husbands should respect their wives</a:t>
            </a:r>
          </a:p>
        </p:txBody>
      </p:sp>
      <p:sp>
        <p:nvSpPr>
          <p:cNvPr id="9" name="Content Placeholder 8">
            <a:extLst>
              <a:ext uri="{FF2B5EF4-FFF2-40B4-BE49-F238E27FC236}">
                <a16:creationId xmlns:a16="http://schemas.microsoft.com/office/drawing/2014/main" xmlns="" id="{8C63CC5F-04C9-9C72-3AE9-5D6E801C8ACC}"/>
              </a:ext>
            </a:extLst>
          </p:cNvPr>
          <p:cNvSpPr>
            <a:spLocks noGrp="1"/>
          </p:cNvSpPr>
          <p:nvPr>
            <p:ph sz="quarter" idx="4"/>
          </p:nvPr>
        </p:nvSpPr>
        <p:spPr>
          <a:xfrm>
            <a:off x="6172200" y="1586706"/>
            <a:ext cx="5183188" cy="1842294"/>
          </a:xfrm>
          <a:solidFill>
            <a:schemeClr val="accent5">
              <a:lumMod val="40000"/>
              <a:lumOff val="60000"/>
            </a:schemeClr>
          </a:solidFill>
        </p:spPr>
        <p:txBody>
          <a:bodyPr>
            <a:normAutofit fontScale="92500" lnSpcReduction="20000"/>
          </a:bodyPr>
          <a:lstStyle/>
          <a:p>
            <a:r>
              <a:rPr lang="en-US" dirty="0"/>
              <a:t>No description in Ephesians 5:22- 33</a:t>
            </a:r>
          </a:p>
          <a:p>
            <a:r>
              <a:rPr lang="en-US" dirty="0"/>
              <a:t>By protecting them 1 Peter 3:7a</a:t>
            </a:r>
          </a:p>
          <a:p>
            <a:r>
              <a:rPr lang="en-US" dirty="0"/>
              <a:t>By treating them as equals as co heirs in this life 1 Peter 3:7b </a:t>
            </a:r>
          </a:p>
        </p:txBody>
      </p:sp>
    </p:spTree>
    <p:extLst>
      <p:ext uri="{BB962C8B-B14F-4D97-AF65-F5344CB8AC3E}">
        <p14:creationId xmlns:p14="http://schemas.microsoft.com/office/powerpoint/2010/main" val="192900599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C8DEF330-32F7-CF71-E94E-6206BEA86317}"/>
              </a:ext>
            </a:extLst>
          </p:cNvPr>
          <p:cNvSpPr>
            <a:spLocks noGrp="1"/>
          </p:cNvSpPr>
          <p:nvPr>
            <p:ph type="title"/>
          </p:nvPr>
        </p:nvSpPr>
        <p:spPr/>
        <p:txBody>
          <a:bodyPr/>
          <a:lstStyle/>
          <a:p>
            <a:r>
              <a:rPr lang="en-US" dirty="0">
                <a:latin typeface="system-ui"/>
              </a:rPr>
              <a:t>Love and Respect in marriage</a:t>
            </a:r>
          </a:p>
        </p:txBody>
      </p:sp>
      <p:sp>
        <p:nvSpPr>
          <p:cNvPr id="8" name="Content Placeholder 7">
            <a:extLst>
              <a:ext uri="{FF2B5EF4-FFF2-40B4-BE49-F238E27FC236}">
                <a16:creationId xmlns:a16="http://schemas.microsoft.com/office/drawing/2014/main" xmlns="" id="{C31F9248-6CC2-8B73-8ED7-6FA684978827}"/>
              </a:ext>
            </a:extLst>
          </p:cNvPr>
          <p:cNvSpPr>
            <a:spLocks noGrp="1"/>
          </p:cNvSpPr>
          <p:nvPr>
            <p:ph idx="1"/>
          </p:nvPr>
        </p:nvSpPr>
        <p:spPr>
          <a:xfrm>
            <a:off x="838200" y="2061674"/>
            <a:ext cx="10515600" cy="2734652"/>
          </a:xfrm>
        </p:spPr>
        <p:txBody>
          <a:bodyPr>
            <a:normAutofit/>
          </a:bodyPr>
          <a:lstStyle/>
          <a:p>
            <a:r>
              <a:rPr lang="en-US" sz="2000" dirty="0">
                <a:solidFill>
                  <a:srgbClr val="FF0000"/>
                </a:solidFill>
                <a:latin typeface="Tahoma" panose="020B0604030504040204" pitchFamily="34" charset="0"/>
                <a:ea typeface="Tahoma" panose="020B0604030504040204" pitchFamily="34" charset="0"/>
                <a:cs typeface="Tahoma" panose="020B0604030504040204" pitchFamily="34" charset="0"/>
              </a:rPr>
              <a:t>Men</a:t>
            </a:r>
            <a:r>
              <a:rPr lang="en-US" sz="2000" dirty="0">
                <a:latin typeface="Tahoma" panose="020B0604030504040204" pitchFamily="34" charset="0"/>
                <a:ea typeface="Tahoma" panose="020B0604030504040204" pitchFamily="34" charset="0"/>
                <a:cs typeface="Tahoma" panose="020B0604030504040204" pitchFamily="34" charset="0"/>
              </a:rPr>
              <a:t> are called to love their wives in </a:t>
            </a:r>
            <a:r>
              <a:rPr lang="en-US" sz="2000" b="1" dirty="0">
                <a:latin typeface="Tahoma" panose="020B0604030504040204" pitchFamily="34" charset="0"/>
                <a:ea typeface="Tahoma" panose="020B0604030504040204" pitchFamily="34" charset="0"/>
                <a:cs typeface="Tahoma" panose="020B0604030504040204" pitchFamily="34" charset="0"/>
              </a:rPr>
              <a:t>a very wide and encompassing manner reflecting how Christ loved the church</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a:solidFill>
                  <a:srgbClr val="FF0000"/>
                </a:solidFill>
                <a:latin typeface="Tahoma" panose="020B0604030504040204" pitchFamily="34" charset="0"/>
                <a:ea typeface="Tahoma" panose="020B0604030504040204" pitchFamily="34" charset="0"/>
                <a:cs typeface="Tahoma" panose="020B0604030504040204" pitchFamily="34" charset="0"/>
              </a:rPr>
              <a:t>Women</a:t>
            </a:r>
            <a:r>
              <a:rPr lang="en-US" sz="2000" dirty="0">
                <a:latin typeface="Tahoma" panose="020B0604030504040204" pitchFamily="34" charset="0"/>
                <a:ea typeface="Tahoma" panose="020B0604030504040204" pitchFamily="34" charset="0"/>
                <a:cs typeface="Tahoma" panose="020B0604030504040204" pitchFamily="34" charset="0"/>
              </a:rPr>
              <a:t> on the other hand are called to love their husbands in </a:t>
            </a:r>
            <a:r>
              <a:rPr lang="en-US" sz="2000" b="1" dirty="0">
                <a:latin typeface="Tahoma" panose="020B0604030504040204" pitchFamily="34" charset="0"/>
                <a:ea typeface="Tahoma" panose="020B0604030504040204" pitchFamily="34" charset="0"/>
                <a:cs typeface="Tahoma" panose="020B0604030504040204" pitchFamily="34" charset="0"/>
              </a:rPr>
              <a:t>very specific ways </a:t>
            </a:r>
            <a:r>
              <a:rPr lang="en-US" sz="2000" dirty="0">
                <a:latin typeface="Tahoma" panose="020B0604030504040204" pitchFamily="34" charset="0"/>
                <a:ea typeface="Tahoma" panose="020B0604030504040204" pitchFamily="34" charset="0"/>
                <a:cs typeface="Tahoma" panose="020B0604030504040204" pitchFamily="34" charset="0"/>
              </a:rPr>
              <a:t>by being affectionate and understanding their needs</a:t>
            </a:r>
          </a:p>
          <a:p>
            <a:r>
              <a:rPr lang="en-US" sz="2000" dirty="0">
                <a:solidFill>
                  <a:srgbClr val="FF0000"/>
                </a:solidFill>
                <a:latin typeface="Tahoma" panose="020B0604030504040204" pitchFamily="34" charset="0"/>
                <a:ea typeface="Tahoma" panose="020B0604030504040204" pitchFamily="34" charset="0"/>
                <a:cs typeface="Tahoma" panose="020B0604030504040204" pitchFamily="34" charset="0"/>
              </a:rPr>
              <a:t>Women</a:t>
            </a:r>
            <a:r>
              <a:rPr lang="en-US" sz="2000" dirty="0">
                <a:latin typeface="Tahoma" panose="020B0604030504040204" pitchFamily="34" charset="0"/>
                <a:ea typeface="Tahoma" panose="020B0604030504040204" pitchFamily="34" charset="0"/>
                <a:cs typeface="Tahoma" panose="020B0604030504040204" pitchFamily="34" charset="0"/>
              </a:rPr>
              <a:t> are called to respect their husbands in </a:t>
            </a:r>
            <a:r>
              <a:rPr lang="en-US" sz="2000" b="1" dirty="0">
                <a:latin typeface="Tahoma" panose="020B0604030504040204" pitchFamily="34" charset="0"/>
                <a:ea typeface="Tahoma" panose="020B0604030504040204" pitchFamily="34" charset="0"/>
                <a:cs typeface="Tahoma" panose="020B0604030504040204" pitchFamily="34" charset="0"/>
              </a:rPr>
              <a:t>a very wide and encompassing manner reflecting how the church honors Christ</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a:solidFill>
                  <a:srgbClr val="FF0000"/>
                </a:solidFill>
                <a:latin typeface="Tahoma" panose="020B0604030504040204" pitchFamily="34" charset="0"/>
                <a:ea typeface="Tahoma" panose="020B0604030504040204" pitchFamily="34" charset="0"/>
                <a:cs typeface="Tahoma" panose="020B0604030504040204" pitchFamily="34" charset="0"/>
              </a:rPr>
              <a:t>Men</a:t>
            </a:r>
            <a:r>
              <a:rPr lang="en-US" sz="2000" dirty="0">
                <a:latin typeface="Tahoma" panose="020B0604030504040204" pitchFamily="34" charset="0"/>
                <a:ea typeface="Tahoma" panose="020B0604030504040204" pitchFamily="34" charset="0"/>
                <a:cs typeface="Tahoma" panose="020B0604030504040204" pitchFamily="34" charset="0"/>
              </a:rPr>
              <a:t> on the other hand are called to respect their wives in </a:t>
            </a:r>
            <a:r>
              <a:rPr lang="en-US" sz="2000" b="1" dirty="0">
                <a:latin typeface="Tahoma" panose="020B0604030504040204" pitchFamily="34" charset="0"/>
                <a:ea typeface="Tahoma" panose="020B0604030504040204" pitchFamily="34" charset="0"/>
                <a:cs typeface="Tahoma" panose="020B0604030504040204" pitchFamily="34" charset="0"/>
              </a:rPr>
              <a:t>very specific ways </a:t>
            </a:r>
            <a:r>
              <a:rPr lang="en-US" sz="2000" dirty="0">
                <a:latin typeface="Tahoma" panose="020B0604030504040204" pitchFamily="34" charset="0"/>
                <a:ea typeface="Tahoma" panose="020B0604030504040204" pitchFamily="34" charset="0"/>
                <a:cs typeface="Tahoma" panose="020B0604030504040204" pitchFamily="34" charset="0"/>
              </a:rPr>
              <a:t>by protecting them and treating them as equals in this life</a:t>
            </a:r>
          </a:p>
          <a:p>
            <a:endParaRPr lang="en-US" sz="2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79916832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303E15C4-EE49-7355-2CCD-268CA1BF5DF8}"/>
              </a:ext>
            </a:extLst>
          </p:cNvPr>
          <p:cNvSpPr>
            <a:spLocks noGrp="1"/>
          </p:cNvSpPr>
          <p:nvPr>
            <p:ph idx="1"/>
          </p:nvPr>
        </p:nvSpPr>
        <p:spPr>
          <a:xfrm>
            <a:off x="838200" y="1216026"/>
            <a:ext cx="10515600" cy="3871790"/>
          </a:xfrm>
        </p:spPr>
        <p:txBody>
          <a:bodyPr>
            <a:normAutofit fontScale="92500" lnSpcReduction="10000"/>
          </a:bodyPr>
          <a:lstStyle/>
          <a:p>
            <a:r>
              <a:rPr lang="en-US" dirty="0">
                <a:latin typeface="system-ui"/>
              </a:rPr>
              <a:t>Men are commanded to love their wives in a wide encompassing manner as this is their area of weakness</a:t>
            </a:r>
          </a:p>
          <a:p>
            <a:r>
              <a:rPr lang="en-US" dirty="0">
                <a:latin typeface="system-ui"/>
              </a:rPr>
              <a:t>Women are commanded to respect their husbands in a wide encompassing manner as this is their area of weakness</a:t>
            </a:r>
          </a:p>
          <a:p>
            <a:r>
              <a:rPr lang="en-US" dirty="0">
                <a:latin typeface="system-ui"/>
              </a:rPr>
              <a:t>A man’s identity is shaped more by a sense of respect he receives. A woman’s identity is shaped more by a sense of love she feels. </a:t>
            </a:r>
          </a:p>
          <a:p>
            <a:r>
              <a:rPr lang="en-US" b="1" dirty="0">
                <a:latin typeface="system-ui"/>
              </a:rPr>
              <a:t>Husbands should lean more into understanding how to love their wives in marriage</a:t>
            </a:r>
          </a:p>
          <a:p>
            <a:r>
              <a:rPr lang="en-US" b="1" dirty="0">
                <a:latin typeface="system-ui"/>
              </a:rPr>
              <a:t>Wives should lean more into understanding how to respect their husbands in marriage</a:t>
            </a:r>
          </a:p>
        </p:txBody>
      </p:sp>
    </p:spTree>
    <p:extLst>
      <p:ext uri="{BB962C8B-B14F-4D97-AF65-F5344CB8AC3E}">
        <p14:creationId xmlns:p14="http://schemas.microsoft.com/office/powerpoint/2010/main" val="4065689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160EA46A-3D5A-3C54-6F3B-A0031A67451A}"/>
              </a:ext>
            </a:extLst>
          </p:cNvPr>
          <p:cNvSpPr>
            <a:spLocks noGrp="1"/>
          </p:cNvSpPr>
          <p:nvPr>
            <p:ph idx="1"/>
          </p:nvPr>
        </p:nvSpPr>
        <p:spPr/>
        <p:txBody>
          <a:bodyPr/>
          <a:lstStyle/>
          <a:p>
            <a:r>
              <a:rPr lang="en-US" dirty="0">
                <a:solidFill>
                  <a:schemeClr val="bg1">
                    <a:lumMod val="50000"/>
                  </a:schemeClr>
                </a:solidFill>
                <a:latin typeface="system-ui"/>
              </a:rPr>
              <a:t>Husbands and wives were created by God to love and respect each other differently</a:t>
            </a:r>
          </a:p>
          <a:p>
            <a:r>
              <a:rPr lang="en-US" dirty="0">
                <a:latin typeface="system-ui"/>
              </a:rPr>
              <a:t>Love and respect is a 2 way street of submitting to each other</a:t>
            </a:r>
          </a:p>
          <a:p>
            <a:endParaRPr lang="en-US" dirty="0"/>
          </a:p>
        </p:txBody>
      </p:sp>
    </p:spTree>
    <p:extLst>
      <p:ext uri="{BB962C8B-B14F-4D97-AF65-F5344CB8AC3E}">
        <p14:creationId xmlns:p14="http://schemas.microsoft.com/office/powerpoint/2010/main" val="381244647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C90F19C-D413-FC39-CB0C-2C35A84DBC48}"/>
              </a:ext>
            </a:extLst>
          </p:cNvPr>
          <p:cNvSpPr>
            <a:spLocks noGrp="1"/>
          </p:cNvSpPr>
          <p:nvPr>
            <p:ph type="title"/>
          </p:nvPr>
        </p:nvSpPr>
        <p:spPr/>
        <p:txBody>
          <a:bodyPr>
            <a:normAutofit/>
          </a:bodyPr>
          <a:lstStyle/>
          <a:p>
            <a:r>
              <a:rPr lang="en-US" b="1" dirty="0"/>
              <a:t/>
            </a:r>
            <a:br>
              <a:rPr lang="en-US" b="1" dirty="0"/>
            </a:br>
            <a:endParaRPr lang="en-US" dirty="0"/>
          </a:p>
        </p:txBody>
      </p:sp>
      <p:sp>
        <p:nvSpPr>
          <p:cNvPr id="3" name="Content Placeholder 2">
            <a:extLst>
              <a:ext uri="{FF2B5EF4-FFF2-40B4-BE49-F238E27FC236}">
                <a16:creationId xmlns:a16="http://schemas.microsoft.com/office/drawing/2014/main" xmlns="" id="{160EA46A-3D5A-3C54-6F3B-A0031A67451A}"/>
              </a:ext>
            </a:extLst>
          </p:cNvPr>
          <p:cNvSpPr>
            <a:spLocks noGrp="1"/>
          </p:cNvSpPr>
          <p:nvPr>
            <p:ph idx="1"/>
          </p:nvPr>
        </p:nvSpPr>
        <p:spPr>
          <a:xfrm>
            <a:off x="838200" y="2173832"/>
            <a:ext cx="10515600" cy="3860067"/>
          </a:xfrm>
        </p:spPr>
        <p:txBody>
          <a:bodyPr/>
          <a:lstStyle/>
          <a:p>
            <a:pPr marL="0" indent="0">
              <a:buNone/>
            </a:pPr>
            <a:endParaRPr lang="en-US" sz="2400" dirty="0">
              <a:latin typeface="system-ui"/>
            </a:endParaRPr>
          </a:p>
          <a:p>
            <a:r>
              <a:rPr lang="en-US" sz="2400" dirty="0">
                <a:latin typeface="system-ui"/>
              </a:rPr>
              <a:t>Husbands and wives submit to each other when they love and respect the way scripture teaches us. </a:t>
            </a:r>
          </a:p>
          <a:p>
            <a:r>
              <a:rPr lang="en-US" sz="2400" dirty="0">
                <a:latin typeface="system-ui"/>
              </a:rPr>
              <a:t>When a husband submits to love his wife in a humble godly manner, it is easier for the wife to respect him. </a:t>
            </a:r>
          </a:p>
          <a:p>
            <a:r>
              <a:rPr lang="en-US" sz="2400" dirty="0">
                <a:latin typeface="system-ui"/>
              </a:rPr>
              <a:t>When a wife submits to respect her husband in a humble godly manner, it is easier for the husband to love her. </a:t>
            </a:r>
            <a:endParaRPr lang="en-US" dirty="0">
              <a:latin typeface="system-ui"/>
            </a:endParaRPr>
          </a:p>
        </p:txBody>
      </p:sp>
      <p:sp>
        <p:nvSpPr>
          <p:cNvPr id="5" name="TextBox 4">
            <a:extLst>
              <a:ext uri="{FF2B5EF4-FFF2-40B4-BE49-F238E27FC236}">
                <a16:creationId xmlns:a16="http://schemas.microsoft.com/office/drawing/2014/main" xmlns="" id="{E8484A57-2C40-B49C-1026-72781A98E80F}"/>
              </a:ext>
            </a:extLst>
          </p:cNvPr>
          <p:cNvSpPr txBox="1"/>
          <p:nvPr/>
        </p:nvSpPr>
        <p:spPr>
          <a:xfrm>
            <a:off x="838200" y="490359"/>
            <a:ext cx="10011508" cy="1200329"/>
          </a:xfrm>
          <a:prstGeom prst="rect">
            <a:avLst/>
          </a:prstGeom>
          <a:noFill/>
        </p:spPr>
        <p:txBody>
          <a:bodyPr wrap="square">
            <a:spAutoFit/>
          </a:bodyPr>
          <a:lstStyle/>
          <a:p>
            <a:r>
              <a:rPr lang="en-US" sz="3600" dirty="0">
                <a:latin typeface="system-ui"/>
              </a:rPr>
              <a:t>Love and respect is a 2 way street of submitting to each other</a:t>
            </a:r>
          </a:p>
        </p:txBody>
      </p:sp>
    </p:spTree>
    <p:extLst>
      <p:ext uri="{BB962C8B-B14F-4D97-AF65-F5344CB8AC3E}">
        <p14:creationId xmlns:p14="http://schemas.microsoft.com/office/powerpoint/2010/main" val="4093726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arn(inVertical)">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160EA46A-3D5A-3C54-6F3B-A0031A67451A}"/>
              </a:ext>
            </a:extLst>
          </p:cNvPr>
          <p:cNvSpPr>
            <a:spLocks noGrp="1"/>
          </p:cNvSpPr>
          <p:nvPr>
            <p:ph idx="1"/>
          </p:nvPr>
        </p:nvSpPr>
        <p:spPr>
          <a:xfrm>
            <a:off x="838200" y="735379"/>
            <a:ext cx="10515600" cy="4633790"/>
          </a:xfrm>
        </p:spPr>
        <p:txBody>
          <a:bodyPr>
            <a:normAutofit fontScale="77500" lnSpcReduction="20000"/>
          </a:bodyPr>
          <a:lstStyle/>
          <a:p>
            <a:pPr marL="0" indent="0">
              <a:buNone/>
            </a:pPr>
            <a:r>
              <a:rPr lang="en-US" sz="3800" dirty="0">
                <a:latin typeface="system-ui"/>
              </a:rPr>
              <a:t>Men and women bring their own expectations on love and respect into marriages shaped by past hurts and current social influences. </a:t>
            </a:r>
          </a:p>
          <a:p>
            <a:pPr marL="0" indent="0">
              <a:buNone/>
            </a:pPr>
            <a:endParaRPr lang="en-US" sz="3800" dirty="0">
              <a:latin typeface="system-ui"/>
            </a:endParaRPr>
          </a:p>
          <a:p>
            <a:r>
              <a:rPr lang="en-US" dirty="0">
                <a:latin typeface="system-ui"/>
              </a:rPr>
              <a:t>Unless the relationship between Christ and His church becomes the lenses to view your marriage, it will end up with a series of dos and </a:t>
            </a:r>
            <a:r>
              <a:rPr lang="en-US" dirty="0" err="1">
                <a:latin typeface="system-ui"/>
              </a:rPr>
              <a:t>donts</a:t>
            </a:r>
            <a:r>
              <a:rPr lang="en-US" dirty="0">
                <a:latin typeface="system-ui"/>
              </a:rPr>
              <a:t> just to maintain a sense of peace at home</a:t>
            </a:r>
          </a:p>
          <a:p>
            <a:r>
              <a:rPr lang="en-US" dirty="0">
                <a:latin typeface="system-ui"/>
              </a:rPr>
              <a:t>The relationship will then move to be more and more transactional. Once the other partner feels he/she does not need you it’s the beginning of the end</a:t>
            </a:r>
          </a:p>
          <a:p>
            <a:r>
              <a:rPr lang="en-US" dirty="0">
                <a:latin typeface="system-ui"/>
              </a:rPr>
              <a:t>The husband will then tend to be abusive, the wife will tend towards emotional manipulation and a vicious cycle begins</a:t>
            </a:r>
          </a:p>
          <a:p>
            <a:r>
              <a:rPr lang="en-US" dirty="0">
                <a:latin typeface="system-ui"/>
              </a:rPr>
              <a:t>And the children end up collateral damage and another vicious cycle begins with the next generation</a:t>
            </a:r>
          </a:p>
          <a:p>
            <a:pPr marL="0" indent="0">
              <a:buNone/>
            </a:pPr>
            <a:endParaRPr lang="en-US" dirty="0"/>
          </a:p>
        </p:txBody>
      </p:sp>
    </p:spTree>
    <p:extLst>
      <p:ext uri="{BB962C8B-B14F-4D97-AF65-F5344CB8AC3E}">
        <p14:creationId xmlns:p14="http://schemas.microsoft.com/office/powerpoint/2010/main" val="187973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arn(inVertical)">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arn(inVertical)">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barn(inVertical)">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656A4F0-FFC0-ABAF-2D7E-ACD5A7A313C6}"/>
              </a:ext>
            </a:extLst>
          </p:cNvPr>
          <p:cNvSpPr>
            <a:spLocks noGrp="1"/>
          </p:cNvSpPr>
          <p:nvPr>
            <p:ph type="title"/>
          </p:nvPr>
        </p:nvSpPr>
        <p:spPr>
          <a:xfrm>
            <a:off x="838200" y="351693"/>
            <a:ext cx="10515600" cy="1446824"/>
          </a:xfrm>
        </p:spPr>
        <p:txBody>
          <a:bodyPr>
            <a:normAutofit fontScale="90000"/>
          </a:bodyPr>
          <a:lstStyle/>
          <a:p>
            <a:r>
              <a:rPr lang="en-US" dirty="0">
                <a:latin typeface="system-ui"/>
              </a:rPr>
              <a:t>When a man loves his wife the way God intended, it is easier for a wife to respect him</a:t>
            </a:r>
            <a:br>
              <a:rPr lang="en-US" dirty="0">
                <a:latin typeface="system-ui"/>
              </a:rPr>
            </a:br>
            <a:endParaRPr lang="en-US" dirty="0">
              <a:latin typeface="system-ui"/>
            </a:endParaRPr>
          </a:p>
        </p:txBody>
      </p:sp>
      <p:sp>
        <p:nvSpPr>
          <p:cNvPr id="3" name="Content Placeholder 2">
            <a:extLst>
              <a:ext uri="{FF2B5EF4-FFF2-40B4-BE49-F238E27FC236}">
                <a16:creationId xmlns:a16="http://schemas.microsoft.com/office/drawing/2014/main" xmlns="" id="{D6CEC671-8776-8209-6C71-0A8EF5DAE774}"/>
              </a:ext>
            </a:extLst>
          </p:cNvPr>
          <p:cNvSpPr>
            <a:spLocks noGrp="1"/>
          </p:cNvSpPr>
          <p:nvPr>
            <p:ph idx="1"/>
          </p:nvPr>
        </p:nvSpPr>
        <p:spPr>
          <a:xfrm>
            <a:off x="838200" y="2374316"/>
            <a:ext cx="10515600" cy="1693592"/>
          </a:xfrm>
        </p:spPr>
        <p:txBody>
          <a:bodyPr>
            <a:normAutofit lnSpcReduction="10000"/>
          </a:bodyPr>
          <a:lstStyle/>
          <a:p>
            <a:pPr marL="0" indent="0">
              <a:buNone/>
            </a:pPr>
            <a:r>
              <a:rPr lang="en-US" sz="2600" dirty="0">
                <a:latin typeface="system-ui"/>
              </a:rPr>
              <a:t>Example 1: Which makes more sense:-</a:t>
            </a:r>
          </a:p>
          <a:p>
            <a:pPr marL="0" indent="0">
              <a:buNone/>
            </a:pPr>
            <a:endParaRPr lang="en-US" sz="2600" dirty="0">
              <a:latin typeface="system-ui"/>
            </a:endParaRPr>
          </a:p>
          <a:p>
            <a:pPr marL="0" indent="0">
              <a:buNone/>
            </a:pPr>
            <a:r>
              <a:rPr lang="en-US" sz="2600" dirty="0">
                <a:latin typeface="system-ui"/>
              </a:rPr>
              <a:t>A: Husband and wife walking down the street when robber comes up with knife. Husband instinctively jumps in front to shield the wife</a:t>
            </a:r>
          </a:p>
        </p:txBody>
      </p:sp>
      <p:sp>
        <p:nvSpPr>
          <p:cNvPr id="5" name="TextBox 4">
            <a:extLst>
              <a:ext uri="{FF2B5EF4-FFF2-40B4-BE49-F238E27FC236}">
                <a16:creationId xmlns:a16="http://schemas.microsoft.com/office/drawing/2014/main" xmlns="" id="{30CC306E-2154-526B-214A-22918B7CBB67}"/>
              </a:ext>
            </a:extLst>
          </p:cNvPr>
          <p:cNvSpPr txBox="1"/>
          <p:nvPr/>
        </p:nvSpPr>
        <p:spPr>
          <a:xfrm>
            <a:off x="838200" y="4350659"/>
            <a:ext cx="10369062" cy="830997"/>
          </a:xfrm>
          <a:prstGeom prst="rect">
            <a:avLst/>
          </a:prstGeom>
          <a:noFill/>
        </p:spPr>
        <p:txBody>
          <a:bodyPr wrap="square">
            <a:spAutoFit/>
          </a:bodyPr>
          <a:lstStyle/>
          <a:p>
            <a:pPr marL="0" indent="0">
              <a:buNone/>
            </a:pPr>
            <a:r>
              <a:rPr lang="en-US" sz="2400" dirty="0">
                <a:solidFill>
                  <a:srgbClr val="FF0000"/>
                </a:solidFill>
                <a:latin typeface="system-ui"/>
              </a:rPr>
              <a:t>B: Husband and wife walking down the street when robber comes up with knife. Wife instinctively jumps in front to shield the husband</a:t>
            </a:r>
          </a:p>
        </p:txBody>
      </p:sp>
    </p:spTree>
    <p:extLst>
      <p:ext uri="{BB962C8B-B14F-4D97-AF65-F5344CB8AC3E}">
        <p14:creationId xmlns:p14="http://schemas.microsoft.com/office/powerpoint/2010/main" val="1357251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656A4F0-FFC0-ABAF-2D7E-ACD5A7A313C6}"/>
              </a:ext>
            </a:extLst>
          </p:cNvPr>
          <p:cNvSpPr>
            <a:spLocks noGrp="1"/>
          </p:cNvSpPr>
          <p:nvPr>
            <p:ph type="title"/>
          </p:nvPr>
        </p:nvSpPr>
        <p:spPr>
          <a:xfrm>
            <a:off x="838200" y="351693"/>
            <a:ext cx="10515600" cy="1446824"/>
          </a:xfrm>
        </p:spPr>
        <p:txBody>
          <a:bodyPr>
            <a:normAutofit fontScale="90000"/>
          </a:bodyPr>
          <a:lstStyle/>
          <a:p>
            <a:r>
              <a:rPr lang="en-US" dirty="0">
                <a:latin typeface="system-ui"/>
              </a:rPr>
              <a:t>When a man loves his wife the way God intended, it is easier for a wife to respect him</a:t>
            </a:r>
            <a:br>
              <a:rPr lang="en-US" dirty="0">
                <a:latin typeface="system-ui"/>
              </a:rPr>
            </a:br>
            <a:endParaRPr lang="en-US" dirty="0">
              <a:latin typeface="system-ui"/>
            </a:endParaRPr>
          </a:p>
        </p:txBody>
      </p:sp>
      <p:sp>
        <p:nvSpPr>
          <p:cNvPr id="3" name="Content Placeholder 2">
            <a:extLst>
              <a:ext uri="{FF2B5EF4-FFF2-40B4-BE49-F238E27FC236}">
                <a16:creationId xmlns:a16="http://schemas.microsoft.com/office/drawing/2014/main" xmlns="" id="{D6CEC671-8776-8209-6C71-0A8EF5DAE774}"/>
              </a:ext>
            </a:extLst>
          </p:cNvPr>
          <p:cNvSpPr>
            <a:spLocks noGrp="1"/>
          </p:cNvSpPr>
          <p:nvPr>
            <p:ph idx="1"/>
          </p:nvPr>
        </p:nvSpPr>
        <p:spPr>
          <a:xfrm>
            <a:off x="838200" y="2374316"/>
            <a:ext cx="10515600" cy="1693592"/>
          </a:xfrm>
        </p:spPr>
        <p:txBody>
          <a:bodyPr>
            <a:normAutofit fontScale="85000" lnSpcReduction="20000"/>
          </a:bodyPr>
          <a:lstStyle/>
          <a:p>
            <a:pPr marL="0" indent="0">
              <a:buNone/>
            </a:pPr>
            <a:r>
              <a:rPr lang="en-US" dirty="0"/>
              <a:t>Example 2: Which makes more sense:-</a:t>
            </a:r>
          </a:p>
          <a:p>
            <a:pPr marL="0" indent="0">
              <a:buNone/>
            </a:pPr>
            <a:endParaRPr lang="en-US" dirty="0"/>
          </a:p>
          <a:p>
            <a:pPr marL="0" indent="0">
              <a:buNone/>
            </a:pPr>
            <a:r>
              <a:rPr lang="en-US" dirty="0"/>
              <a:t>A: Both husband and wife going for formal dinner function. Both dressed formally. Car breaks down. Husband instinctively opens bonnet of car to try to fix problem and dirties his dinner clothes. </a:t>
            </a:r>
          </a:p>
        </p:txBody>
      </p:sp>
      <p:sp>
        <p:nvSpPr>
          <p:cNvPr id="6" name="TextBox 5">
            <a:extLst>
              <a:ext uri="{FF2B5EF4-FFF2-40B4-BE49-F238E27FC236}">
                <a16:creationId xmlns:a16="http://schemas.microsoft.com/office/drawing/2014/main" xmlns="" id="{04098B21-8243-0881-E751-0B810A799852}"/>
              </a:ext>
            </a:extLst>
          </p:cNvPr>
          <p:cNvSpPr txBox="1"/>
          <p:nvPr/>
        </p:nvSpPr>
        <p:spPr>
          <a:xfrm>
            <a:off x="838200" y="4364559"/>
            <a:ext cx="10515600" cy="1200329"/>
          </a:xfrm>
          <a:prstGeom prst="rect">
            <a:avLst/>
          </a:prstGeom>
          <a:noFill/>
        </p:spPr>
        <p:txBody>
          <a:bodyPr wrap="square">
            <a:spAutoFit/>
          </a:bodyPr>
          <a:lstStyle/>
          <a:p>
            <a:pPr marL="0" indent="0">
              <a:buNone/>
            </a:pPr>
            <a:r>
              <a:rPr lang="en-US" sz="2400" dirty="0">
                <a:solidFill>
                  <a:srgbClr val="FF0000"/>
                </a:solidFill>
              </a:rPr>
              <a:t>B: Both husband and wife going for formal dinner function. Both dressed formally. Car breaks down. Wife instinctively opens bonnet of car to try to fix problem and dirties her expensive dinner dress. </a:t>
            </a:r>
          </a:p>
        </p:txBody>
      </p:sp>
    </p:spTree>
    <p:extLst>
      <p:ext uri="{BB962C8B-B14F-4D97-AF65-F5344CB8AC3E}">
        <p14:creationId xmlns:p14="http://schemas.microsoft.com/office/powerpoint/2010/main" val="2635664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656A4F0-FFC0-ABAF-2D7E-ACD5A7A313C6}"/>
              </a:ext>
            </a:extLst>
          </p:cNvPr>
          <p:cNvSpPr>
            <a:spLocks noGrp="1"/>
          </p:cNvSpPr>
          <p:nvPr>
            <p:ph type="title"/>
          </p:nvPr>
        </p:nvSpPr>
        <p:spPr>
          <a:xfrm>
            <a:off x="838200" y="351693"/>
            <a:ext cx="10515600" cy="1446824"/>
          </a:xfrm>
        </p:spPr>
        <p:txBody>
          <a:bodyPr>
            <a:normAutofit fontScale="90000"/>
          </a:bodyPr>
          <a:lstStyle/>
          <a:p>
            <a:r>
              <a:rPr lang="en-US" dirty="0">
                <a:latin typeface="system-ui"/>
              </a:rPr>
              <a:t>When a boy loves a girl the way God intended, it is easier for her to decide if she should marry him</a:t>
            </a:r>
            <a:br>
              <a:rPr lang="en-US" dirty="0">
                <a:latin typeface="system-ui"/>
              </a:rPr>
            </a:br>
            <a:endParaRPr lang="en-US" dirty="0">
              <a:latin typeface="system-ui"/>
            </a:endParaRPr>
          </a:p>
        </p:txBody>
      </p:sp>
      <p:sp>
        <p:nvSpPr>
          <p:cNvPr id="3" name="Content Placeholder 2">
            <a:extLst>
              <a:ext uri="{FF2B5EF4-FFF2-40B4-BE49-F238E27FC236}">
                <a16:creationId xmlns:a16="http://schemas.microsoft.com/office/drawing/2014/main" xmlns="" id="{D6CEC671-8776-8209-6C71-0A8EF5DAE774}"/>
              </a:ext>
            </a:extLst>
          </p:cNvPr>
          <p:cNvSpPr>
            <a:spLocks noGrp="1"/>
          </p:cNvSpPr>
          <p:nvPr>
            <p:ph idx="1"/>
          </p:nvPr>
        </p:nvSpPr>
        <p:spPr>
          <a:xfrm>
            <a:off x="838200" y="2374316"/>
            <a:ext cx="10515600" cy="1693592"/>
          </a:xfrm>
        </p:spPr>
        <p:txBody>
          <a:bodyPr>
            <a:normAutofit/>
          </a:bodyPr>
          <a:lstStyle/>
          <a:p>
            <a:pPr marL="0" indent="0">
              <a:buNone/>
            </a:pPr>
            <a:r>
              <a:rPr lang="en-US" dirty="0"/>
              <a:t>Example 3: Which makes more sense:-</a:t>
            </a:r>
          </a:p>
          <a:p>
            <a:pPr marL="0" indent="0">
              <a:buNone/>
            </a:pPr>
            <a:endParaRPr lang="en-US" dirty="0"/>
          </a:p>
          <a:p>
            <a:pPr marL="0" indent="0">
              <a:buNone/>
            </a:pPr>
            <a:r>
              <a:rPr lang="en-US" dirty="0"/>
              <a:t>A: Boy gets down on his knees to ask girl to marry him </a:t>
            </a:r>
          </a:p>
        </p:txBody>
      </p:sp>
      <p:sp>
        <p:nvSpPr>
          <p:cNvPr id="6" name="TextBox 5">
            <a:extLst>
              <a:ext uri="{FF2B5EF4-FFF2-40B4-BE49-F238E27FC236}">
                <a16:creationId xmlns:a16="http://schemas.microsoft.com/office/drawing/2014/main" xmlns="" id="{04098B21-8243-0881-E751-0B810A799852}"/>
              </a:ext>
            </a:extLst>
          </p:cNvPr>
          <p:cNvSpPr txBox="1"/>
          <p:nvPr/>
        </p:nvSpPr>
        <p:spPr>
          <a:xfrm>
            <a:off x="838200" y="4364559"/>
            <a:ext cx="10515600" cy="523220"/>
          </a:xfrm>
          <a:prstGeom prst="rect">
            <a:avLst/>
          </a:prstGeom>
          <a:noFill/>
        </p:spPr>
        <p:txBody>
          <a:bodyPr wrap="square">
            <a:spAutoFit/>
          </a:bodyPr>
          <a:lstStyle/>
          <a:p>
            <a:pPr marL="0" indent="0">
              <a:buNone/>
            </a:pPr>
            <a:r>
              <a:rPr lang="en-US" sz="2800" dirty="0">
                <a:solidFill>
                  <a:srgbClr val="FF0000"/>
                </a:solidFill>
              </a:rPr>
              <a:t>B: Girl gets down on her knees to ask boy to marry her</a:t>
            </a:r>
          </a:p>
        </p:txBody>
      </p:sp>
    </p:spTree>
    <p:extLst>
      <p:ext uri="{BB962C8B-B14F-4D97-AF65-F5344CB8AC3E}">
        <p14:creationId xmlns:p14="http://schemas.microsoft.com/office/powerpoint/2010/main" val="296690454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73D0941-29E7-430C-0222-A83A77F221B9}"/>
              </a:ext>
            </a:extLst>
          </p:cNvPr>
          <p:cNvSpPr>
            <a:spLocks noGrp="1"/>
          </p:cNvSpPr>
          <p:nvPr>
            <p:ph type="title"/>
          </p:nvPr>
        </p:nvSpPr>
        <p:spPr/>
        <p:txBody>
          <a:bodyPr>
            <a:normAutofit/>
          </a:bodyPr>
          <a:lstStyle/>
          <a:p>
            <a:r>
              <a:rPr lang="en-US" sz="4000" dirty="0">
                <a:latin typeface="system-ui"/>
              </a:rPr>
              <a:t>Loving your wife with respect</a:t>
            </a:r>
          </a:p>
        </p:txBody>
      </p:sp>
      <p:sp>
        <p:nvSpPr>
          <p:cNvPr id="3" name="Content Placeholder 2">
            <a:extLst>
              <a:ext uri="{FF2B5EF4-FFF2-40B4-BE49-F238E27FC236}">
                <a16:creationId xmlns:a16="http://schemas.microsoft.com/office/drawing/2014/main" xmlns="" id="{1672588A-9A72-CEDD-17B9-B288FDCF5A63}"/>
              </a:ext>
            </a:extLst>
          </p:cNvPr>
          <p:cNvSpPr>
            <a:spLocks noGrp="1"/>
          </p:cNvSpPr>
          <p:nvPr>
            <p:ph idx="1"/>
          </p:nvPr>
        </p:nvSpPr>
        <p:spPr>
          <a:xfrm>
            <a:off x="838200" y="1526564"/>
            <a:ext cx="10515600" cy="4802187"/>
          </a:xfrm>
        </p:spPr>
        <p:txBody>
          <a:bodyPr>
            <a:normAutofit fontScale="92500" lnSpcReduction="20000"/>
          </a:bodyPr>
          <a:lstStyle/>
          <a:p>
            <a:pPr marL="0" indent="0">
              <a:buNone/>
            </a:pPr>
            <a:endParaRPr lang="en-US" dirty="0"/>
          </a:p>
          <a:p>
            <a:r>
              <a:rPr lang="en-US" sz="2600" dirty="0">
                <a:latin typeface="system-ui"/>
              </a:rPr>
              <a:t>Make it easier for her to submit to you by loving her the way Christ loved the church</a:t>
            </a:r>
          </a:p>
          <a:p>
            <a:r>
              <a:rPr lang="en-US" sz="2600" dirty="0">
                <a:latin typeface="system-ui"/>
              </a:rPr>
              <a:t>Before you tell your wife to submit, ask yourself are you serving her in humility?</a:t>
            </a:r>
          </a:p>
          <a:p>
            <a:r>
              <a:rPr lang="en-US" sz="2600" b="1" dirty="0">
                <a:solidFill>
                  <a:srgbClr val="FF0000"/>
                </a:solidFill>
                <a:latin typeface="system-ui"/>
              </a:rPr>
              <a:t>Its easier to be right. Its harder to be loving. </a:t>
            </a:r>
          </a:p>
          <a:p>
            <a:r>
              <a:rPr lang="en-US" sz="2600" dirty="0">
                <a:latin typeface="system-ui"/>
              </a:rPr>
              <a:t>Learn to really, really listen. How are you going to present her as holy and blameless if you can’t even listen?</a:t>
            </a:r>
          </a:p>
          <a:p>
            <a:r>
              <a:rPr lang="en-US" sz="2600" dirty="0">
                <a:latin typeface="system-ui"/>
              </a:rPr>
              <a:t>Affirm her you are her protector. If you can’t give up the remote, do you really think you can sacrifice your life for her?</a:t>
            </a:r>
          </a:p>
          <a:p>
            <a:r>
              <a:rPr lang="en-US" sz="2600" dirty="0">
                <a:latin typeface="system-ui"/>
              </a:rPr>
              <a:t>Don’t try to “fix” her. Stop being an engineer, your wife isn’t a project.</a:t>
            </a:r>
          </a:p>
          <a:p>
            <a:r>
              <a:rPr lang="en-US" sz="2600" dirty="0">
                <a:latin typeface="system-ui"/>
              </a:rPr>
              <a:t>Never make any decision unilaterally</a:t>
            </a:r>
          </a:p>
          <a:p>
            <a:r>
              <a:rPr lang="en-US" sz="2600" dirty="0">
                <a:latin typeface="system-ui"/>
              </a:rPr>
              <a:t>Learn her love language</a:t>
            </a:r>
          </a:p>
          <a:p>
            <a:endParaRPr lang="en-US" dirty="0"/>
          </a:p>
        </p:txBody>
      </p:sp>
    </p:spTree>
    <p:extLst>
      <p:ext uri="{BB962C8B-B14F-4D97-AF65-F5344CB8AC3E}">
        <p14:creationId xmlns:p14="http://schemas.microsoft.com/office/powerpoint/2010/main" val="10447890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931481A9-2620-5499-D749-FDC290C86DE4}"/>
              </a:ext>
            </a:extLst>
          </p:cNvPr>
          <p:cNvSpPr>
            <a:spLocks noGrp="1"/>
          </p:cNvSpPr>
          <p:nvPr>
            <p:ph idx="1"/>
          </p:nvPr>
        </p:nvSpPr>
        <p:spPr>
          <a:xfrm>
            <a:off x="838200" y="2565766"/>
            <a:ext cx="10515600" cy="1726468"/>
          </a:xfrm>
        </p:spPr>
        <p:txBody>
          <a:bodyPr>
            <a:normAutofit/>
          </a:bodyPr>
          <a:lstStyle/>
          <a:p>
            <a:pPr marL="0" indent="0" algn="ctr">
              <a:buNone/>
            </a:pPr>
            <a:r>
              <a:rPr lang="en-US" sz="4000" dirty="0">
                <a:latin typeface="system-ui"/>
              </a:rPr>
              <a:t>“I respect him but I don’t love him”</a:t>
            </a:r>
          </a:p>
          <a:p>
            <a:pPr marL="0" indent="0" algn="ctr">
              <a:buNone/>
            </a:pPr>
            <a:endParaRPr lang="en-US" sz="4000" dirty="0">
              <a:latin typeface="system-ui"/>
            </a:endParaRPr>
          </a:p>
        </p:txBody>
      </p:sp>
    </p:spTree>
    <p:extLst>
      <p:ext uri="{BB962C8B-B14F-4D97-AF65-F5344CB8AC3E}">
        <p14:creationId xmlns:p14="http://schemas.microsoft.com/office/powerpoint/2010/main" val="15980387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73D0941-29E7-430C-0222-A83A77F221B9}"/>
              </a:ext>
            </a:extLst>
          </p:cNvPr>
          <p:cNvSpPr>
            <a:spLocks noGrp="1"/>
          </p:cNvSpPr>
          <p:nvPr>
            <p:ph type="title"/>
          </p:nvPr>
        </p:nvSpPr>
        <p:spPr/>
        <p:txBody>
          <a:bodyPr>
            <a:normAutofit/>
          </a:bodyPr>
          <a:lstStyle/>
          <a:p>
            <a:r>
              <a:rPr lang="en-US" sz="4000" dirty="0">
                <a:latin typeface="system-ui"/>
              </a:rPr>
              <a:t>Respecting your husband in love</a:t>
            </a:r>
          </a:p>
        </p:txBody>
      </p:sp>
      <p:sp>
        <p:nvSpPr>
          <p:cNvPr id="3" name="Content Placeholder 2">
            <a:extLst>
              <a:ext uri="{FF2B5EF4-FFF2-40B4-BE49-F238E27FC236}">
                <a16:creationId xmlns:a16="http://schemas.microsoft.com/office/drawing/2014/main" xmlns="" id="{1672588A-9A72-CEDD-17B9-B288FDCF5A63}"/>
              </a:ext>
            </a:extLst>
          </p:cNvPr>
          <p:cNvSpPr>
            <a:spLocks noGrp="1"/>
          </p:cNvSpPr>
          <p:nvPr>
            <p:ph idx="1"/>
          </p:nvPr>
        </p:nvSpPr>
        <p:spPr/>
        <p:txBody>
          <a:bodyPr>
            <a:normAutofit fontScale="92500" lnSpcReduction="10000"/>
          </a:bodyPr>
          <a:lstStyle/>
          <a:p>
            <a:pPr marL="0" indent="0">
              <a:buNone/>
            </a:pPr>
            <a:endParaRPr lang="en-US" dirty="0"/>
          </a:p>
          <a:p>
            <a:r>
              <a:rPr lang="en-US" sz="2600" dirty="0">
                <a:latin typeface="system-ui"/>
              </a:rPr>
              <a:t>Make it easier for your husband to love you by showing him respect the way the church respects Christ</a:t>
            </a:r>
          </a:p>
          <a:p>
            <a:r>
              <a:rPr lang="en-US" sz="2600" dirty="0">
                <a:latin typeface="system-ui"/>
              </a:rPr>
              <a:t>Submission does not make you a doormat. You submit as “onto the Lord”</a:t>
            </a:r>
          </a:p>
          <a:p>
            <a:r>
              <a:rPr lang="en-US" sz="2600" b="1" dirty="0">
                <a:solidFill>
                  <a:srgbClr val="FF0000"/>
                </a:solidFill>
                <a:latin typeface="system-ui"/>
              </a:rPr>
              <a:t>Its easier to be right. Its harder to be respectful</a:t>
            </a:r>
          </a:p>
          <a:p>
            <a:r>
              <a:rPr lang="en-US" sz="2600" dirty="0">
                <a:latin typeface="system-ui"/>
              </a:rPr>
              <a:t>Affirm his achievements. Even small ones as it encourages him to continue to lead both at home and at work and he feels respected, appreciated and loved</a:t>
            </a:r>
          </a:p>
          <a:p>
            <a:r>
              <a:rPr lang="en-US" sz="2600" dirty="0">
                <a:latin typeface="system-ui"/>
              </a:rPr>
              <a:t>You can’t nag your husband to be a Christian or be a better believer. He feels disrespected.</a:t>
            </a:r>
          </a:p>
          <a:p>
            <a:r>
              <a:rPr lang="en-US" sz="2600" dirty="0">
                <a:latin typeface="system-ui"/>
              </a:rPr>
              <a:t>Learn his love language</a:t>
            </a:r>
          </a:p>
          <a:p>
            <a:pPr marL="0" indent="0">
              <a:buNone/>
            </a:pPr>
            <a:endParaRPr lang="en-US" dirty="0"/>
          </a:p>
        </p:txBody>
      </p:sp>
    </p:spTree>
    <p:extLst>
      <p:ext uri="{BB962C8B-B14F-4D97-AF65-F5344CB8AC3E}">
        <p14:creationId xmlns:p14="http://schemas.microsoft.com/office/powerpoint/2010/main" val="396141015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C90F19C-D413-FC39-CB0C-2C35A84DBC48}"/>
              </a:ext>
            </a:extLst>
          </p:cNvPr>
          <p:cNvSpPr>
            <a:spLocks noGrp="1"/>
          </p:cNvSpPr>
          <p:nvPr>
            <p:ph type="title"/>
          </p:nvPr>
        </p:nvSpPr>
        <p:spPr>
          <a:xfrm>
            <a:off x="838199" y="810602"/>
            <a:ext cx="10709031" cy="1639521"/>
          </a:xfrm>
        </p:spPr>
        <p:txBody>
          <a:bodyPr>
            <a:normAutofit/>
          </a:bodyPr>
          <a:lstStyle/>
          <a:p>
            <a:r>
              <a:rPr lang="en-US" dirty="0">
                <a:latin typeface="system-ui"/>
              </a:rPr>
              <a:t>Love, Respect and submitting to each other</a:t>
            </a:r>
          </a:p>
        </p:txBody>
      </p:sp>
      <p:sp>
        <p:nvSpPr>
          <p:cNvPr id="3" name="Content Placeholder 2">
            <a:extLst>
              <a:ext uri="{FF2B5EF4-FFF2-40B4-BE49-F238E27FC236}">
                <a16:creationId xmlns:a16="http://schemas.microsoft.com/office/drawing/2014/main" xmlns="" id="{160EA46A-3D5A-3C54-6F3B-A0031A67451A}"/>
              </a:ext>
            </a:extLst>
          </p:cNvPr>
          <p:cNvSpPr>
            <a:spLocks noGrp="1"/>
          </p:cNvSpPr>
          <p:nvPr>
            <p:ph idx="1"/>
          </p:nvPr>
        </p:nvSpPr>
        <p:spPr>
          <a:xfrm>
            <a:off x="838199" y="2716579"/>
            <a:ext cx="10515600" cy="2851883"/>
          </a:xfrm>
        </p:spPr>
        <p:txBody>
          <a:bodyPr/>
          <a:lstStyle/>
          <a:p>
            <a:r>
              <a:rPr lang="en-US" dirty="0">
                <a:latin typeface="system-ui"/>
              </a:rPr>
              <a:t>Husbands and wives were created by God to love and respect each other differently</a:t>
            </a:r>
          </a:p>
          <a:p>
            <a:r>
              <a:rPr lang="en-US" dirty="0">
                <a:latin typeface="system-ui"/>
              </a:rPr>
              <a:t>Love and respect is a 2 way street of submitting to each other</a:t>
            </a:r>
          </a:p>
          <a:p>
            <a:r>
              <a:rPr lang="en-US" dirty="0">
                <a:latin typeface="system-ui"/>
              </a:rPr>
              <a:t>The Gospel reminds us that we need to give out both unconditional love and unconditional respect to each other</a:t>
            </a:r>
          </a:p>
          <a:p>
            <a:endParaRPr lang="en-US" dirty="0"/>
          </a:p>
        </p:txBody>
      </p:sp>
    </p:spTree>
    <p:extLst>
      <p:ext uri="{BB962C8B-B14F-4D97-AF65-F5344CB8AC3E}">
        <p14:creationId xmlns:p14="http://schemas.microsoft.com/office/powerpoint/2010/main" val="24230785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931481A9-2620-5499-D749-FDC290C86DE4}"/>
              </a:ext>
            </a:extLst>
          </p:cNvPr>
          <p:cNvSpPr>
            <a:spLocks noGrp="1"/>
          </p:cNvSpPr>
          <p:nvPr>
            <p:ph idx="1"/>
          </p:nvPr>
        </p:nvSpPr>
        <p:spPr>
          <a:xfrm>
            <a:off x="838200" y="2822087"/>
            <a:ext cx="10515600" cy="1726468"/>
          </a:xfrm>
        </p:spPr>
        <p:txBody>
          <a:bodyPr>
            <a:normAutofit/>
          </a:bodyPr>
          <a:lstStyle/>
          <a:p>
            <a:pPr marL="0" indent="0" algn="ctr">
              <a:buNone/>
            </a:pPr>
            <a:r>
              <a:rPr lang="en-US" sz="4000" dirty="0">
                <a:latin typeface="system-ui"/>
              </a:rPr>
              <a:t>“Respect is earned”</a:t>
            </a:r>
          </a:p>
          <a:p>
            <a:pPr marL="0" indent="0" algn="ctr">
              <a:buNone/>
            </a:pPr>
            <a:r>
              <a:rPr lang="en-US" sz="4000" dirty="0">
                <a:latin typeface="system-ui"/>
              </a:rPr>
              <a:t>“I have low self esteem”</a:t>
            </a:r>
          </a:p>
        </p:txBody>
      </p:sp>
    </p:spTree>
    <p:extLst>
      <p:ext uri="{BB962C8B-B14F-4D97-AF65-F5344CB8AC3E}">
        <p14:creationId xmlns:p14="http://schemas.microsoft.com/office/powerpoint/2010/main" val="1842823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C726742-C4BB-A102-FE3F-485F77950BA6}"/>
              </a:ext>
            </a:extLst>
          </p:cNvPr>
          <p:cNvSpPr>
            <a:spLocks noGrp="1"/>
          </p:cNvSpPr>
          <p:nvPr>
            <p:ph type="title"/>
          </p:nvPr>
        </p:nvSpPr>
        <p:spPr>
          <a:xfrm>
            <a:off x="744415" y="329956"/>
            <a:ext cx="10515600" cy="1325563"/>
          </a:xfrm>
        </p:spPr>
        <p:txBody>
          <a:bodyPr>
            <a:normAutofit/>
          </a:bodyPr>
          <a:lstStyle/>
          <a:p>
            <a:r>
              <a:rPr lang="en-US" sz="4000" dirty="0">
                <a:latin typeface="system-ui"/>
              </a:rPr>
              <a:t>When you say respect is earned you are saying the other person must be worthy of it</a:t>
            </a:r>
          </a:p>
        </p:txBody>
      </p:sp>
      <p:sp>
        <p:nvSpPr>
          <p:cNvPr id="5" name="TextBox 4">
            <a:extLst>
              <a:ext uri="{FF2B5EF4-FFF2-40B4-BE49-F238E27FC236}">
                <a16:creationId xmlns:a16="http://schemas.microsoft.com/office/drawing/2014/main" xmlns="" id="{1194373E-0C83-C316-6136-EA531817FBE9}"/>
              </a:ext>
            </a:extLst>
          </p:cNvPr>
          <p:cNvSpPr txBox="1"/>
          <p:nvPr/>
        </p:nvSpPr>
        <p:spPr>
          <a:xfrm>
            <a:off x="650630" y="1971380"/>
            <a:ext cx="10703170" cy="3170099"/>
          </a:xfrm>
          <a:prstGeom prst="rect">
            <a:avLst/>
          </a:prstGeom>
          <a:noFill/>
        </p:spPr>
        <p:txBody>
          <a:bodyPr wrap="square">
            <a:spAutoFit/>
          </a:bodyPr>
          <a:lstStyle/>
          <a:p>
            <a:r>
              <a:rPr lang="en-US" sz="2000" b="1" i="0" baseline="30000" dirty="0">
                <a:solidFill>
                  <a:srgbClr val="000000"/>
                </a:solidFill>
                <a:effectLst/>
                <a:latin typeface="system-ui"/>
              </a:rPr>
              <a:t>3 </a:t>
            </a:r>
            <a:r>
              <a:rPr lang="en-US" sz="2000" b="0" i="0" dirty="0">
                <a:solidFill>
                  <a:srgbClr val="000000"/>
                </a:solidFill>
                <a:effectLst/>
                <a:latin typeface="system-ui"/>
              </a:rPr>
              <a:t>Blessed be the God and Father of our Lord Jesus Christ, who has blessed us in Christ with every spiritual blessing in the heavenly places, </a:t>
            </a:r>
            <a:r>
              <a:rPr lang="en-US" sz="2000" b="1" i="0" baseline="30000" dirty="0">
                <a:solidFill>
                  <a:srgbClr val="000000"/>
                </a:solidFill>
                <a:effectLst/>
                <a:latin typeface="system-ui"/>
              </a:rPr>
              <a:t>4 </a:t>
            </a:r>
            <a:r>
              <a:rPr lang="en-US" sz="2000" b="0" i="0" dirty="0">
                <a:solidFill>
                  <a:srgbClr val="000000"/>
                </a:solidFill>
                <a:effectLst/>
                <a:latin typeface="system-ui"/>
              </a:rPr>
              <a:t>even as he chose us in him before the foundation of the world, that we should be holy and blameless before him. In love </a:t>
            </a:r>
            <a:r>
              <a:rPr lang="en-US" sz="2000" b="1" i="0" baseline="30000" dirty="0">
                <a:solidFill>
                  <a:srgbClr val="000000"/>
                </a:solidFill>
                <a:effectLst/>
                <a:latin typeface="system-ui"/>
              </a:rPr>
              <a:t>5 </a:t>
            </a:r>
            <a:r>
              <a:rPr lang="en-US" sz="2000" b="0" i="0" dirty="0">
                <a:solidFill>
                  <a:srgbClr val="000000"/>
                </a:solidFill>
                <a:effectLst/>
                <a:latin typeface="system-ui"/>
              </a:rPr>
              <a:t>he predestined us for adoption to himself as sons through Jesus Christ, according to the purpose of his will, </a:t>
            </a:r>
            <a:r>
              <a:rPr lang="en-US" sz="2000" b="1" i="0" baseline="30000" dirty="0">
                <a:solidFill>
                  <a:srgbClr val="000000"/>
                </a:solidFill>
                <a:effectLst/>
                <a:latin typeface="system-ui"/>
              </a:rPr>
              <a:t>6 </a:t>
            </a:r>
            <a:r>
              <a:rPr lang="en-US" sz="2000" b="0" i="0" dirty="0">
                <a:solidFill>
                  <a:srgbClr val="000000"/>
                </a:solidFill>
                <a:effectLst/>
                <a:latin typeface="system-ui"/>
              </a:rPr>
              <a:t>to the praise of his glorious grace, with which he has blessed us in the Beloved. </a:t>
            </a:r>
            <a:r>
              <a:rPr lang="en-US" sz="2000" b="1" i="0" baseline="30000" dirty="0">
                <a:solidFill>
                  <a:srgbClr val="000000"/>
                </a:solidFill>
                <a:effectLst/>
                <a:latin typeface="system-ui"/>
              </a:rPr>
              <a:t>7 </a:t>
            </a:r>
            <a:r>
              <a:rPr lang="en-US" sz="2000" b="0" i="0" dirty="0">
                <a:solidFill>
                  <a:srgbClr val="000000"/>
                </a:solidFill>
                <a:effectLst/>
                <a:latin typeface="system-ui"/>
              </a:rPr>
              <a:t>In him we have redemption through his blood, the forgiveness of our trespasses, according to the riches of his grace, </a:t>
            </a:r>
            <a:r>
              <a:rPr lang="en-US" sz="2000" b="1" i="0" baseline="30000" dirty="0">
                <a:solidFill>
                  <a:srgbClr val="000000"/>
                </a:solidFill>
                <a:effectLst/>
                <a:latin typeface="system-ui"/>
              </a:rPr>
              <a:t>8 </a:t>
            </a:r>
            <a:r>
              <a:rPr lang="en-US" sz="2000" b="0" i="0" dirty="0">
                <a:solidFill>
                  <a:srgbClr val="000000"/>
                </a:solidFill>
                <a:effectLst/>
                <a:latin typeface="system-ui"/>
              </a:rPr>
              <a:t>which he lavished upon us, in all wisdom and insight </a:t>
            </a:r>
            <a:r>
              <a:rPr lang="en-US" sz="2000" b="1" i="0" baseline="30000" dirty="0">
                <a:solidFill>
                  <a:srgbClr val="000000"/>
                </a:solidFill>
                <a:effectLst/>
                <a:latin typeface="system-ui"/>
              </a:rPr>
              <a:t>9 </a:t>
            </a:r>
            <a:r>
              <a:rPr lang="en-US" sz="2000" b="0" i="0" dirty="0">
                <a:solidFill>
                  <a:srgbClr val="000000"/>
                </a:solidFill>
                <a:effectLst/>
                <a:latin typeface="system-ui"/>
              </a:rPr>
              <a:t>making known to us the mystery of his will, according to his purpose, which he set forth in Christ </a:t>
            </a:r>
            <a:r>
              <a:rPr lang="en-US" sz="2000" b="1" i="0" baseline="30000" dirty="0">
                <a:solidFill>
                  <a:srgbClr val="000000"/>
                </a:solidFill>
                <a:effectLst/>
                <a:latin typeface="system-ui"/>
              </a:rPr>
              <a:t>10 </a:t>
            </a:r>
            <a:r>
              <a:rPr lang="en-US" sz="2000" b="0" i="0" dirty="0">
                <a:solidFill>
                  <a:srgbClr val="000000"/>
                </a:solidFill>
                <a:effectLst/>
                <a:latin typeface="system-ui"/>
              </a:rPr>
              <a:t>as a plan for the fullness of time, to unite all things in him, things in heaven and things on earth.</a:t>
            </a:r>
          </a:p>
          <a:p>
            <a:r>
              <a:rPr lang="en-US" sz="2000" dirty="0">
                <a:solidFill>
                  <a:srgbClr val="000000"/>
                </a:solidFill>
                <a:latin typeface="system-ui"/>
              </a:rPr>
              <a:t>Ephesians 1:3-10</a:t>
            </a:r>
            <a:endParaRPr lang="en-US" sz="2000" dirty="0"/>
          </a:p>
        </p:txBody>
      </p:sp>
      <p:sp>
        <p:nvSpPr>
          <p:cNvPr id="7" name="TextBox 6">
            <a:extLst>
              <a:ext uri="{FF2B5EF4-FFF2-40B4-BE49-F238E27FC236}">
                <a16:creationId xmlns:a16="http://schemas.microsoft.com/office/drawing/2014/main" xmlns="" id="{980F204E-B0A6-8CE6-A526-45B1F353A87A}"/>
              </a:ext>
            </a:extLst>
          </p:cNvPr>
          <p:cNvSpPr txBox="1"/>
          <p:nvPr/>
        </p:nvSpPr>
        <p:spPr>
          <a:xfrm>
            <a:off x="606668" y="5512381"/>
            <a:ext cx="10791093" cy="1015663"/>
          </a:xfrm>
          <a:prstGeom prst="rect">
            <a:avLst/>
          </a:prstGeom>
          <a:noFill/>
        </p:spPr>
        <p:txBody>
          <a:bodyPr wrap="square">
            <a:spAutoFit/>
          </a:bodyPr>
          <a:lstStyle/>
          <a:p>
            <a:r>
              <a:rPr lang="en-US" sz="2000" b="1" i="0" baseline="30000" dirty="0">
                <a:solidFill>
                  <a:srgbClr val="000000"/>
                </a:solidFill>
                <a:effectLst/>
                <a:latin typeface="system-ui"/>
              </a:rPr>
              <a:t>8 </a:t>
            </a:r>
            <a:r>
              <a:rPr lang="en-US" sz="2000" b="0" i="0" dirty="0">
                <a:solidFill>
                  <a:srgbClr val="000000"/>
                </a:solidFill>
                <a:effectLst/>
                <a:latin typeface="system-ui"/>
              </a:rPr>
              <a:t>For by grace you have been saved through faith. And this is not your own doing; it is the gift of God, </a:t>
            </a:r>
            <a:r>
              <a:rPr lang="en-US" sz="2000" b="1" i="0" baseline="30000" dirty="0">
                <a:solidFill>
                  <a:srgbClr val="000000"/>
                </a:solidFill>
                <a:effectLst/>
                <a:latin typeface="system-ui"/>
              </a:rPr>
              <a:t>9 </a:t>
            </a:r>
            <a:r>
              <a:rPr lang="en-US" sz="2000" b="0" i="0" dirty="0">
                <a:solidFill>
                  <a:srgbClr val="000000"/>
                </a:solidFill>
                <a:effectLst/>
                <a:latin typeface="system-ui"/>
              </a:rPr>
              <a:t>not a result of works, so that no one may boast. </a:t>
            </a:r>
          </a:p>
          <a:p>
            <a:r>
              <a:rPr lang="en-US" sz="2000" b="0" i="0" dirty="0">
                <a:solidFill>
                  <a:srgbClr val="000000"/>
                </a:solidFill>
                <a:effectLst/>
                <a:latin typeface="system-ui"/>
              </a:rPr>
              <a:t>Ephesians 2:8-9</a:t>
            </a:r>
            <a:endParaRPr lang="en-US" sz="2000" dirty="0"/>
          </a:p>
        </p:txBody>
      </p:sp>
    </p:spTree>
    <p:extLst>
      <p:ext uri="{BB962C8B-B14F-4D97-AF65-F5344CB8AC3E}">
        <p14:creationId xmlns:p14="http://schemas.microsoft.com/office/powerpoint/2010/main" val="3055533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barn(inVertical)">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barn(inVertical)">
                                      <p:cBhvr>
                                        <p:cTn id="15" dur="500"/>
                                        <p:tgtEl>
                                          <p:spTgt spid="7">
                                            <p:txEl>
                                              <p:pRg st="0" end="0"/>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7">
                                            <p:txEl>
                                              <p:pRg st="1" end="1"/>
                                            </p:txEl>
                                          </p:spTgt>
                                        </p:tgtEl>
                                        <p:attrNameLst>
                                          <p:attrName>style.visibility</p:attrName>
                                        </p:attrNameLst>
                                      </p:cBhvr>
                                      <p:to>
                                        <p:strVal val="visible"/>
                                      </p:to>
                                    </p:set>
                                    <p:animEffect transition="in" filter="barn(inVertical)">
                                      <p:cBhvr>
                                        <p:cTn id="18"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3CFD5480-6DD7-6076-576C-FAB9E3511D46}"/>
              </a:ext>
            </a:extLst>
          </p:cNvPr>
          <p:cNvSpPr txBox="1"/>
          <p:nvPr/>
        </p:nvSpPr>
        <p:spPr>
          <a:xfrm>
            <a:off x="474786" y="558114"/>
            <a:ext cx="10937630" cy="1600438"/>
          </a:xfrm>
          <a:prstGeom prst="rect">
            <a:avLst/>
          </a:prstGeom>
          <a:noFill/>
        </p:spPr>
        <p:txBody>
          <a:bodyPr wrap="square">
            <a:spAutoFit/>
          </a:bodyPr>
          <a:lstStyle/>
          <a:p>
            <a:r>
              <a:rPr lang="en-US" sz="2000" b="0" i="0" dirty="0">
                <a:solidFill>
                  <a:srgbClr val="000000"/>
                </a:solidFill>
                <a:effectLst/>
                <a:latin typeface="system-ui"/>
              </a:rPr>
              <a:t>Likewise, wives, be subject to your own husbands, so that even if </a:t>
            </a:r>
            <a:r>
              <a:rPr lang="en-US" sz="2000" b="0" i="0" dirty="0">
                <a:solidFill>
                  <a:srgbClr val="FF0000"/>
                </a:solidFill>
                <a:effectLst/>
                <a:latin typeface="system-ui"/>
              </a:rPr>
              <a:t>some do not obey the word</a:t>
            </a:r>
            <a:r>
              <a:rPr lang="en-US" sz="2000" b="0" i="0" dirty="0">
                <a:solidFill>
                  <a:srgbClr val="000000"/>
                </a:solidFill>
                <a:effectLst/>
                <a:latin typeface="system-ui"/>
              </a:rPr>
              <a:t>, they may be won without a word by the conduct of their wives, </a:t>
            </a:r>
            <a:r>
              <a:rPr lang="en-US" sz="2000" b="1" i="0" baseline="30000" dirty="0">
                <a:solidFill>
                  <a:srgbClr val="000000"/>
                </a:solidFill>
                <a:effectLst/>
                <a:latin typeface="system-ui"/>
              </a:rPr>
              <a:t>2 </a:t>
            </a:r>
            <a:r>
              <a:rPr lang="en-US" sz="2000" b="0" i="0" dirty="0">
                <a:solidFill>
                  <a:srgbClr val="000000"/>
                </a:solidFill>
                <a:effectLst/>
                <a:latin typeface="system-ui"/>
              </a:rPr>
              <a:t>when they see your</a:t>
            </a:r>
            <a:r>
              <a:rPr lang="en-US" sz="2000" b="1" i="0" dirty="0">
                <a:solidFill>
                  <a:srgbClr val="000000"/>
                </a:solidFill>
                <a:effectLst/>
                <a:latin typeface="system-ui"/>
              </a:rPr>
              <a:t> respectful </a:t>
            </a:r>
            <a:r>
              <a:rPr lang="en-US" sz="2000" b="0" i="0" dirty="0">
                <a:solidFill>
                  <a:srgbClr val="000000"/>
                </a:solidFill>
                <a:effectLst/>
                <a:latin typeface="system-ui"/>
              </a:rPr>
              <a:t>and pure conduct.</a:t>
            </a:r>
          </a:p>
          <a:p>
            <a:r>
              <a:rPr lang="en-US" sz="2000" dirty="0">
                <a:solidFill>
                  <a:srgbClr val="000000"/>
                </a:solidFill>
                <a:latin typeface="system-ui"/>
              </a:rPr>
              <a:t>1 Peter 3:1-2 </a:t>
            </a:r>
            <a:r>
              <a:rPr lang="en-US" i="1" dirty="0">
                <a:solidFill>
                  <a:srgbClr val="000000"/>
                </a:solidFill>
                <a:latin typeface="system-ui"/>
              </a:rPr>
              <a:t>(note: this verse has been wrongly used by some to say that wives should remain in an abusive relationship and stay silent)</a:t>
            </a:r>
            <a:endParaRPr lang="en-US" sz="2000" i="1" dirty="0"/>
          </a:p>
        </p:txBody>
      </p:sp>
      <p:sp>
        <p:nvSpPr>
          <p:cNvPr id="4" name="TextBox 3">
            <a:extLst>
              <a:ext uri="{FF2B5EF4-FFF2-40B4-BE49-F238E27FC236}">
                <a16:creationId xmlns:a16="http://schemas.microsoft.com/office/drawing/2014/main" xmlns="" id="{AF1273DA-077C-FF46-1DBB-0CF5A2515A86}"/>
              </a:ext>
            </a:extLst>
          </p:cNvPr>
          <p:cNvSpPr txBox="1"/>
          <p:nvPr/>
        </p:nvSpPr>
        <p:spPr>
          <a:xfrm>
            <a:off x="474787" y="3930007"/>
            <a:ext cx="10937629" cy="1323439"/>
          </a:xfrm>
          <a:prstGeom prst="rect">
            <a:avLst/>
          </a:prstGeom>
          <a:noFill/>
        </p:spPr>
        <p:txBody>
          <a:bodyPr wrap="square">
            <a:spAutoFit/>
          </a:bodyPr>
          <a:lstStyle/>
          <a:p>
            <a:r>
              <a:rPr lang="en-US" sz="2000" b="1" i="0" baseline="30000" dirty="0">
                <a:solidFill>
                  <a:srgbClr val="000000"/>
                </a:solidFill>
                <a:effectLst/>
                <a:latin typeface="system-ui"/>
              </a:rPr>
              <a:t>11 </a:t>
            </a:r>
            <a:r>
              <a:rPr lang="en-US" sz="2000" b="0" i="0" dirty="0">
                <a:solidFill>
                  <a:srgbClr val="000000"/>
                </a:solidFill>
                <a:effectLst/>
                <a:latin typeface="system-ui"/>
              </a:rPr>
              <a:t>Beloved, I urge you as sojourners and exiles to abstain from the passions of the flesh, which wage war against your soul. </a:t>
            </a:r>
            <a:r>
              <a:rPr lang="en-US" sz="2000" b="1" i="0" baseline="30000" dirty="0">
                <a:solidFill>
                  <a:srgbClr val="000000"/>
                </a:solidFill>
                <a:effectLst/>
                <a:latin typeface="system-ui"/>
              </a:rPr>
              <a:t>12 </a:t>
            </a:r>
            <a:r>
              <a:rPr lang="en-US" sz="2000" b="1" i="0" dirty="0">
                <a:solidFill>
                  <a:srgbClr val="000000"/>
                </a:solidFill>
                <a:effectLst/>
                <a:latin typeface="system-ui"/>
              </a:rPr>
              <a:t>Keep your conduct among the Gentiles honorable</a:t>
            </a:r>
            <a:r>
              <a:rPr lang="en-US" sz="2000" b="0" i="0" dirty="0">
                <a:solidFill>
                  <a:srgbClr val="000000"/>
                </a:solidFill>
                <a:effectLst/>
                <a:latin typeface="system-ui"/>
              </a:rPr>
              <a:t>, so that when </a:t>
            </a:r>
            <a:r>
              <a:rPr lang="en-US" sz="2000" b="0" i="0" dirty="0">
                <a:solidFill>
                  <a:srgbClr val="FF0000"/>
                </a:solidFill>
                <a:effectLst/>
                <a:latin typeface="system-ui"/>
              </a:rPr>
              <a:t>they speak against you as evildoers</a:t>
            </a:r>
            <a:r>
              <a:rPr lang="en-US" sz="2000" b="0" i="0" dirty="0">
                <a:solidFill>
                  <a:srgbClr val="000000"/>
                </a:solidFill>
                <a:effectLst/>
                <a:latin typeface="system-ui"/>
              </a:rPr>
              <a:t>, they may see your good deeds and glorify God on the day of visitation. </a:t>
            </a:r>
          </a:p>
          <a:p>
            <a:r>
              <a:rPr lang="en-US" sz="2000" b="0" i="0" dirty="0">
                <a:solidFill>
                  <a:srgbClr val="000000"/>
                </a:solidFill>
                <a:effectLst/>
                <a:latin typeface="system-ui"/>
              </a:rPr>
              <a:t>1 Peter 2:11-12</a:t>
            </a:r>
            <a:endParaRPr lang="en-US" sz="2000" dirty="0"/>
          </a:p>
        </p:txBody>
      </p:sp>
      <p:sp>
        <p:nvSpPr>
          <p:cNvPr id="6" name="TextBox 5">
            <a:extLst>
              <a:ext uri="{FF2B5EF4-FFF2-40B4-BE49-F238E27FC236}">
                <a16:creationId xmlns:a16="http://schemas.microsoft.com/office/drawing/2014/main" xmlns="" id="{93D97B2A-36E0-46F7-F92F-7FB01A7F1C90}"/>
              </a:ext>
            </a:extLst>
          </p:cNvPr>
          <p:cNvSpPr txBox="1"/>
          <p:nvPr/>
        </p:nvSpPr>
        <p:spPr>
          <a:xfrm>
            <a:off x="474788" y="5700157"/>
            <a:ext cx="10937628" cy="707886"/>
          </a:xfrm>
          <a:prstGeom prst="rect">
            <a:avLst/>
          </a:prstGeom>
          <a:noFill/>
        </p:spPr>
        <p:txBody>
          <a:bodyPr wrap="square">
            <a:spAutoFit/>
          </a:bodyPr>
          <a:lstStyle/>
          <a:p>
            <a:r>
              <a:rPr lang="en-US" sz="2000" b="1" i="0" baseline="30000" dirty="0">
                <a:solidFill>
                  <a:srgbClr val="000000"/>
                </a:solidFill>
                <a:effectLst/>
                <a:latin typeface="system-ui"/>
              </a:rPr>
              <a:t>17 </a:t>
            </a:r>
            <a:r>
              <a:rPr lang="en-US" sz="2000" b="1" i="0" dirty="0">
                <a:solidFill>
                  <a:srgbClr val="000000"/>
                </a:solidFill>
                <a:effectLst/>
                <a:latin typeface="system-ui"/>
              </a:rPr>
              <a:t>Honor everyone</a:t>
            </a:r>
            <a:r>
              <a:rPr lang="en-US" sz="2000" b="0" i="0" dirty="0">
                <a:solidFill>
                  <a:srgbClr val="000000"/>
                </a:solidFill>
                <a:effectLst/>
                <a:latin typeface="system-ui"/>
              </a:rPr>
              <a:t>.</a:t>
            </a:r>
            <a:r>
              <a:rPr lang="en-US" sz="2000" b="1" i="0" dirty="0">
                <a:solidFill>
                  <a:srgbClr val="000000"/>
                </a:solidFill>
                <a:effectLst/>
                <a:latin typeface="system-ui"/>
              </a:rPr>
              <a:t> Love the brotherhood. Fear God</a:t>
            </a:r>
            <a:r>
              <a:rPr lang="en-US" sz="2000" b="0" i="0" dirty="0">
                <a:solidFill>
                  <a:srgbClr val="000000"/>
                </a:solidFill>
                <a:effectLst/>
                <a:latin typeface="system-ui"/>
              </a:rPr>
              <a:t>. </a:t>
            </a:r>
            <a:r>
              <a:rPr lang="en-US" sz="2000" b="1" i="0" dirty="0">
                <a:solidFill>
                  <a:srgbClr val="000000"/>
                </a:solidFill>
                <a:effectLst/>
                <a:latin typeface="system-ui"/>
              </a:rPr>
              <a:t>Honor the emperor. </a:t>
            </a:r>
          </a:p>
          <a:p>
            <a:r>
              <a:rPr lang="en-US" sz="2000" b="0" i="0" dirty="0">
                <a:solidFill>
                  <a:srgbClr val="000000"/>
                </a:solidFill>
                <a:effectLst/>
                <a:latin typeface="system-ui"/>
              </a:rPr>
              <a:t>1 Peter 2:17</a:t>
            </a:r>
            <a:endParaRPr lang="en-US" sz="2000" dirty="0"/>
          </a:p>
        </p:txBody>
      </p:sp>
      <p:sp>
        <p:nvSpPr>
          <p:cNvPr id="8" name="TextBox 7">
            <a:extLst>
              <a:ext uri="{FF2B5EF4-FFF2-40B4-BE49-F238E27FC236}">
                <a16:creationId xmlns:a16="http://schemas.microsoft.com/office/drawing/2014/main" xmlns="" id="{8B43AA23-EB48-0C5F-DE98-0A5CA4074EDB}"/>
              </a:ext>
            </a:extLst>
          </p:cNvPr>
          <p:cNvSpPr txBox="1"/>
          <p:nvPr/>
        </p:nvSpPr>
        <p:spPr>
          <a:xfrm>
            <a:off x="474786" y="2413337"/>
            <a:ext cx="11090030" cy="1015663"/>
          </a:xfrm>
          <a:prstGeom prst="rect">
            <a:avLst/>
          </a:prstGeom>
          <a:noFill/>
        </p:spPr>
        <p:txBody>
          <a:bodyPr wrap="square">
            <a:spAutoFit/>
          </a:bodyPr>
          <a:lstStyle/>
          <a:p>
            <a:r>
              <a:rPr lang="en-US" sz="2000" b="1" i="0" baseline="30000" dirty="0">
                <a:solidFill>
                  <a:srgbClr val="000000"/>
                </a:solidFill>
                <a:effectLst/>
                <a:latin typeface="system-ui"/>
              </a:rPr>
              <a:t>18 </a:t>
            </a:r>
            <a:r>
              <a:rPr lang="en-US" sz="2000" b="0" i="0" dirty="0">
                <a:solidFill>
                  <a:srgbClr val="000000"/>
                </a:solidFill>
                <a:effectLst/>
                <a:latin typeface="system-ui"/>
              </a:rPr>
              <a:t>Servants, be subject to your masters with </a:t>
            </a:r>
            <a:r>
              <a:rPr lang="en-US" sz="2000" b="1" i="0" dirty="0">
                <a:solidFill>
                  <a:srgbClr val="000000"/>
                </a:solidFill>
                <a:effectLst/>
                <a:latin typeface="system-ui"/>
              </a:rPr>
              <a:t>all respect</a:t>
            </a:r>
            <a:r>
              <a:rPr lang="en-US" sz="2000" b="0" i="0" dirty="0">
                <a:solidFill>
                  <a:srgbClr val="000000"/>
                </a:solidFill>
                <a:effectLst/>
                <a:latin typeface="system-ui"/>
              </a:rPr>
              <a:t>, not only to the good and gentle </a:t>
            </a:r>
            <a:r>
              <a:rPr lang="en-US" sz="2000" b="0" i="0" dirty="0">
                <a:solidFill>
                  <a:srgbClr val="FF0000"/>
                </a:solidFill>
                <a:effectLst/>
                <a:latin typeface="system-ui"/>
              </a:rPr>
              <a:t>but also to the unjust. </a:t>
            </a:r>
          </a:p>
          <a:p>
            <a:r>
              <a:rPr lang="en-US" sz="2000" b="0" i="0" dirty="0">
                <a:solidFill>
                  <a:srgbClr val="000000"/>
                </a:solidFill>
                <a:effectLst/>
                <a:latin typeface="system-ui"/>
              </a:rPr>
              <a:t>1 Peter 2:18</a:t>
            </a:r>
            <a:endParaRPr lang="en-US" sz="2000" dirty="0"/>
          </a:p>
        </p:txBody>
      </p:sp>
    </p:spTree>
    <p:extLst>
      <p:ext uri="{BB962C8B-B14F-4D97-AF65-F5344CB8AC3E}">
        <p14:creationId xmlns:p14="http://schemas.microsoft.com/office/powerpoint/2010/main" val="2672426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barn(inVertical)">
                                      <p:cBhvr>
                                        <p:cTn id="10" dur="500"/>
                                        <p:tgtEl>
                                          <p:spTgt spid="8">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barn(inVertical)">
                                      <p:cBhvr>
                                        <p:cTn id="15" dur="500"/>
                                        <p:tgtEl>
                                          <p:spTgt spid="4">
                                            <p:txEl>
                                              <p:pRg st="0" end="0"/>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Effect transition="in" filter="barn(inVertical)">
                                      <p:cBhvr>
                                        <p:cTn id="18" dur="500"/>
                                        <p:tgtEl>
                                          <p:spTgt spid="4">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Effect transition="in" filter="barn(inVertical)">
                                      <p:cBhvr>
                                        <p:cTn id="23" dur="500"/>
                                        <p:tgtEl>
                                          <p:spTgt spid="6">
                                            <p:txEl>
                                              <p:pRg st="0" end="0"/>
                                            </p:txEl>
                                          </p:spTgt>
                                        </p:tgtEl>
                                      </p:cBhvr>
                                    </p:animEffect>
                                  </p:childTnLst>
                                </p:cTn>
                              </p:par>
                              <p:par>
                                <p:cTn id="24" presetID="16" presetClass="entr" presetSubtype="21" fill="hold" nodeType="withEffect">
                                  <p:stCondLst>
                                    <p:cond delay="0"/>
                                  </p:stCondLst>
                                  <p:childTnLst>
                                    <p:set>
                                      <p:cBhvr>
                                        <p:cTn id="25" dur="1" fill="hold">
                                          <p:stCondLst>
                                            <p:cond delay="0"/>
                                          </p:stCondLst>
                                        </p:cTn>
                                        <p:tgtEl>
                                          <p:spTgt spid="6">
                                            <p:txEl>
                                              <p:pRg st="1" end="1"/>
                                            </p:txEl>
                                          </p:spTgt>
                                        </p:tgtEl>
                                        <p:attrNameLst>
                                          <p:attrName>style.visibility</p:attrName>
                                        </p:attrNameLst>
                                      </p:cBhvr>
                                      <p:to>
                                        <p:strVal val="visible"/>
                                      </p:to>
                                    </p:set>
                                    <p:animEffect transition="in" filter="barn(inVertical)">
                                      <p:cBhvr>
                                        <p:cTn id="26"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E98E9E4-5B05-D0D3-AAFA-C1A4880C7B2B}"/>
              </a:ext>
            </a:extLst>
          </p:cNvPr>
          <p:cNvSpPr>
            <a:spLocks noGrp="1"/>
          </p:cNvSpPr>
          <p:nvPr>
            <p:ph type="title"/>
          </p:nvPr>
        </p:nvSpPr>
        <p:spPr/>
        <p:txBody>
          <a:bodyPr/>
          <a:lstStyle/>
          <a:p>
            <a:r>
              <a:rPr lang="en-US" dirty="0">
                <a:latin typeface="system-ui"/>
              </a:rPr>
              <a:t>To love and respect someone unconditionally is a choice</a:t>
            </a:r>
          </a:p>
        </p:txBody>
      </p:sp>
      <p:sp>
        <p:nvSpPr>
          <p:cNvPr id="7" name="TextBox 6">
            <a:extLst>
              <a:ext uri="{FF2B5EF4-FFF2-40B4-BE49-F238E27FC236}">
                <a16:creationId xmlns:a16="http://schemas.microsoft.com/office/drawing/2014/main" xmlns="" id="{0DADAEAA-13B1-AE2B-CFF5-B23E554E4FB4}"/>
              </a:ext>
            </a:extLst>
          </p:cNvPr>
          <p:cNvSpPr txBox="1"/>
          <p:nvPr/>
        </p:nvSpPr>
        <p:spPr>
          <a:xfrm>
            <a:off x="838201" y="2412634"/>
            <a:ext cx="10515599" cy="830997"/>
          </a:xfrm>
          <a:prstGeom prst="rect">
            <a:avLst/>
          </a:prstGeom>
          <a:noFill/>
        </p:spPr>
        <p:txBody>
          <a:bodyPr wrap="square">
            <a:spAutoFit/>
          </a:bodyPr>
          <a:lstStyle/>
          <a:p>
            <a:r>
              <a:rPr lang="en-US" sz="2400" dirty="0">
                <a:latin typeface="system-ui"/>
              </a:rPr>
              <a:t>L</a:t>
            </a:r>
            <a:r>
              <a:rPr lang="en-US" sz="2400" b="0" i="0" dirty="0">
                <a:effectLst/>
                <a:latin typeface="system-ui"/>
              </a:rPr>
              <a:t>ove and respect comes down to choosing to esteem someone and their God-given role, even when </a:t>
            </a:r>
            <a:r>
              <a:rPr lang="en-US" sz="2400" dirty="0">
                <a:latin typeface="system-ui"/>
              </a:rPr>
              <a:t>our natural self finds it hard to do so</a:t>
            </a:r>
          </a:p>
        </p:txBody>
      </p:sp>
      <p:sp>
        <p:nvSpPr>
          <p:cNvPr id="9" name="TextBox 8">
            <a:extLst>
              <a:ext uri="{FF2B5EF4-FFF2-40B4-BE49-F238E27FC236}">
                <a16:creationId xmlns:a16="http://schemas.microsoft.com/office/drawing/2014/main" xmlns="" id="{F46AFF05-BF63-2711-F11F-8BFDCFA09364}"/>
              </a:ext>
            </a:extLst>
          </p:cNvPr>
          <p:cNvSpPr txBox="1"/>
          <p:nvPr/>
        </p:nvSpPr>
        <p:spPr>
          <a:xfrm>
            <a:off x="838199" y="3503912"/>
            <a:ext cx="10515599" cy="830997"/>
          </a:xfrm>
          <a:prstGeom prst="rect">
            <a:avLst/>
          </a:prstGeom>
          <a:noFill/>
        </p:spPr>
        <p:txBody>
          <a:bodyPr wrap="square">
            <a:spAutoFit/>
          </a:bodyPr>
          <a:lstStyle/>
          <a:p>
            <a:r>
              <a:rPr lang="en-US" sz="2400" dirty="0">
                <a:latin typeface="Gotham"/>
              </a:rPr>
              <a:t>J</a:t>
            </a:r>
            <a:r>
              <a:rPr lang="en-US" sz="2400" b="0" i="0" dirty="0">
                <a:effectLst/>
                <a:latin typeface="Gotham"/>
              </a:rPr>
              <a:t>ust as the unconditional love of Christ can change us, so can the unconditional love and respect that we give to others change them</a:t>
            </a:r>
            <a:endParaRPr lang="en-US" sz="2400" dirty="0"/>
          </a:p>
        </p:txBody>
      </p:sp>
    </p:spTree>
    <p:extLst>
      <p:ext uri="{BB962C8B-B14F-4D97-AF65-F5344CB8AC3E}">
        <p14:creationId xmlns:p14="http://schemas.microsoft.com/office/powerpoint/2010/main" val="87415608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83C121A0-501D-5D7D-E2A2-E46B60758358}"/>
              </a:ext>
            </a:extLst>
          </p:cNvPr>
          <p:cNvSpPr txBox="1"/>
          <p:nvPr/>
        </p:nvSpPr>
        <p:spPr>
          <a:xfrm>
            <a:off x="908538" y="1627056"/>
            <a:ext cx="10374923" cy="2862322"/>
          </a:xfrm>
          <a:prstGeom prst="rect">
            <a:avLst/>
          </a:prstGeom>
          <a:noFill/>
        </p:spPr>
        <p:txBody>
          <a:bodyPr wrap="square">
            <a:spAutoFit/>
          </a:bodyPr>
          <a:lstStyle/>
          <a:p>
            <a:r>
              <a:rPr lang="en-US" sz="2000" b="0" i="0" dirty="0">
                <a:solidFill>
                  <a:srgbClr val="000000"/>
                </a:solidFill>
                <a:effectLst/>
                <a:latin typeface="system-ui"/>
              </a:rPr>
              <a:t>But if when you do good and suffer for it you endure, this is a gracious thing in the sight of God. </a:t>
            </a:r>
            <a:r>
              <a:rPr lang="en-US" sz="2000" b="1" i="0" baseline="30000" dirty="0">
                <a:solidFill>
                  <a:srgbClr val="000000"/>
                </a:solidFill>
                <a:effectLst/>
                <a:latin typeface="system-ui"/>
              </a:rPr>
              <a:t>21 </a:t>
            </a:r>
            <a:r>
              <a:rPr lang="en-US" sz="2000" b="0" i="0" dirty="0">
                <a:solidFill>
                  <a:srgbClr val="000000"/>
                </a:solidFill>
                <a:effectLst/>
                <a:latin typeface="system-ui"/>
              </a:rPr>
              <a:t>For to this you have been called, because Christ also suffered for you, leaving you an example, so that you might follow in his steps. </a:t>
            </a:r>
            <a:r>
              <a:rPr lang="en-US" sz="2000" b="1" i="0" baseline="30000" dirty="0">
                <a:solidFill>
                  <a:srgbClr val="000000"/>
                </a:solidFill>
                <a:effectLst/>
                <a:latin typeface="system-ui"/>
              </a:rPr>
              <a:t>22 </a:t>
            </a:r>
            <a:r>
              <a:rPr lang="en-US" sz="2000" b="0" i="0" dirty="0">
                <a:solidFill>
                  <a:srgbClr val="000000"/>
                </a:solidFill>
                <a:effectLst/>
                <a:latin typeface="system-ui"/>
              </a:rPr>
              <a:t>He committed no sin, neither was deceit found in his mouth. </a:t>
            </a:r>
            <a:r>
              <a:rPr lang="en-US" sz="2000" b="1" i="0" baseline="30000" dirty="0">
                <a:solidFill>
                  <a:srgbClr val="000000"/>
                </a:solidFill>
                <a:effectLst/>
                <a:latin typeface="system-ui"/>
              </a:rPr>
              <a:t>23 </a:t>
            </a:r>
            <a:r>
              <a:rPr lang="en-US" sz="2000" b="0" i="0" dirty="0">
                <a:solidFill>
                  <a:srgbClr val="000000"/>
                </a:solidFill>
                <a:effectLst/>
                <a:latin typeface="system-ui"/>
              </a:rPr>
              <a:t>When he was reviled, he did not revile in return; when he suffered, he did not threaten, but continued entrusting himself to him who judges justly. </a:t>
            </a:r>
            <a:r>
              <a:rPr lang="en-US" sz="2000" b="1" i="0" baseline="30000" dirty="0">
                <a:solidFill>
                  <a:srgbClr val="000000"/>
                </a:solidFill>
                <a:effectLst/>
                <a:latin typeface="system-ui"/>
              </a:rPr>
              <a:t>24 </a:t>
            </a:r>
            <a:r>
              <a:rPr lang="en-US" sz="2000" b="0" i="0" dirty="0">
                <a:solidFill>
                  <a:srgbClr val="000000"/>
                </a:solidFill>
                <a:effectLst/>
                <a:latin typeface="system-ui"/>
              </a:rPr>
              <a:t>He himself bore our sins in his body on the tree, that we might die to sin and live to righteousness. By his wounds you have been healed. </a:t>
            </a:r>
            <a:r>
              <a:rPr lang="en-US" sz="2000" b="1" i="0" baseline="30000" dirty="0">
                <a:solidFill>
                  <a:srgbClr val="000000"/>
                </a:solidFill>
                <a:effectLst/>
                <a:latin typeface="system-ui"/>
              </a:rPr>
              <a:t>25 </a:t>
            </a:r>
            <a:r>
              <a:rPr lang="en-US" sz="2000" b="0" i="0" dirty="0">
                <a:solidFill>
                  <a:srgbClr val="000000"/>
                </a:solidFill>
                <a:effectLst/>
                <a:latin typeface="system-ui"/>
              </a:rPr>
              <a:t>For you were straying like sheep, but have now returned to the Shepherd and Overseer of your souls.</a:t>
            </a:r>
          </a:p>
          <a:p>
            <a:r>
              <a:rPr lang="en-US" sz="2000" dirty="0" smtClean="0">
                <a:solidFill>
                  <a:srgbClr val="000000"/>
                </a:solidFill>
                <a:latin typeface="system-ui"/>
              </a:rPr>
              <a:t>1 Peter 2:20-25</a:t>
            </a:r>
            <a:endParaRPr lang="en-US" sz="2000" dirty="0"/>
          </a:p>
        </p:txBody>
      </p:sp>
    </p:spTree>
    <p:extLst>
      <p:ext uri="{BB962C8B-B14F-4D97-AF65-F5344CB8AC3E}">
        <p14:creationId xmlns:p14="http://schemas.microsoft.com/office/powerpoint/2010/main" val="18060007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2151AECD-B4F8-EB4D-9EE9-DCF45CC93239}"/>
              </a:ext>
            </a:extLst>
          </p:cNvPr>
          <p:cNvSpPr txBox="1"/>
          <p:nvPr/>
        </p:nvSpPr>
        <p:spPr>
          <a:xfrm>
            <a:off x="1078523" y="2598003"/>
            <a:ext cx="10328031" cy="830997"/>
          </a:xfrm>
          <a:prstGeom prst="rect">
            <a:avLst/>
          </a:prstGeom>
          <a:noFill/>
        </p:spPr>
        <p:txBody>
          <a:bodyPr wrap="square">
            <a:spAutoFit/>
          </a:bodyPr>
          <a:lstStyle/>
          <a:p>
            <a:r>
              <a:rPr lang="en-US" sz="2400" b="1" i="0" baseline="30000" dirty="0">
                <a:solidFill>
                  <a:srgbClr val="000000"/>
                </a:solidFill>
                <a:effectLst/>
                <a:latin typeface="system-ui"/>
              </a:rPr>
              <a:t>10 </a:t>
            </a:r>
            <a:r>
              <a:rPr lang="en-US" sz="2400" b="0" i="0" dirty="0">
                <a:solidFill>
                  <a:srgbClr val="000000"/>
                </a:solidFill>
                <a:effectLst/>
                <a:latin typeface="system-ui"/>
              </a:rPr>
              <a:t>Be devoted to one another in love. Honor one another above yourselves.</a:t>
            </a:r>
          </a:p>
          <a:p>
            <a:r>
              <a:rPr lang="en-US" sz="2400" dirty="0">
                <a:solidFill>
                  <a:srgbClr val="000000"/>
                </a:solidFill>
                <a:latin typeface="system-ui"/>
              </a:rPr>
              <a:t>Romans 12: 10</a:t>
            </a:r>
            <a:endParaRPr lang="en-US" dirty="0"/>
          </a:p>
        </p:txBody>
      </p:sp>
    </p:spTree>
    <p:extLst>
      <p:ext uri="{BB962C8B-B14F-4D97-AF65-F5344CB8AC3E}">
        <p14:creationId xmlns:p14="http://schemas.microsoft.com/office/powerpoint/2010/main" val="6863898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36A6FA8-08BF-D2FC-EAEB-1BB22E87FB57}"/>
              </a:ext>
            </a:extLst>
          </p:cNvPr>
          <p:cNvSpPr>
            <a:spLocks noGrp="1"/>
          </p:cNvSpPr>
          <p:nvPr>
            <p:ph type="ctrTitle"/>
          </p:nvPr>
        </p:nvSpPr>
        <p:spPr>
          <a:xfrm>
            <a:off x="472441" y="351693"/>
            <a:ext cx="3911990" cy="3933092"/>
          </a:xfrm>
        </p:spPr>
        <p:txBody>
          <a:bodyPr>
            <a:normAutofit/>
          </a:bodyPr>
          <a:lstStyle/>
          <a:p>
            <a:pPr algn="l"/>
            <a:r>
              <a:rPr lang="en-US" sz="3600" dirty="0">
                <a:latin typeface="system-ui"/>
                <a:cs typeface="Arial" panose="020B0604020202020204" pitchFamily="34" charset="0"/>
              </a:rPr>
              <a:t>How the Gospel shapes our relationships with others </a:t>
            </a:r>
            <a:br>
              <a:rPr lang="en-US" sz="3600" dirty="0">
                <a:latin typeface="system-ui"/>
                <a:cs typeface="Arial" panose="020B0604020202020204" pitchFamily="34" charset="0"/>
              </a:rPr>
            </a:br>
            <a:r>
              <a:rPr lang="en-US" sz="2400" dirty="0">
                <a:latin typeface="system-ui"/>
                <a:cs typeface="Arial" panose="020B0604020202020204" pitchFamily="34" charset="0"/>
              </a:rPr>
              <a:t/>
            </a:r>
            <a:br>
              <a:rPr lang="en-US" sz="2400" dirty="0">
                <a:latin typeface="system-ui"/>
                <a:cs typeface="Arial" panose="020B0604020202020204" pitchFamily="34" charset="0"/>
              </a:rPr>
            </a:br>
            <a:r>
              <a:rPr lang="en-US" sz="2400" dirty="0">
                <a:latin typeface="system-ui"/>
                <a:cs typeface="Arial" panose="020B0604020202020204" pitchFamily="34" charset="0"/>
              </a:rPr>
              <a:t>Part 2: Love, Respect and submitting to each other</a:t>
            </a:r>
            <a:endParaRPr lang="en-US" sz="4400" dirty="0">
              <a:latin typeface="system-ui"/>
              <a:cs typeface="Arial" panose="020B0604020202020204" pitchFamily="34" charset="0"/>
            </a:endParaRPr>
          </a:p>
        </p:txBody>
      </p:sp>
      <p:sp>
        <p:nvSpPr>
          <p:cNvPr id="3" name="Subtitle 2">
            <a:extLst>
              <a:ext uri="{FF2B5EF4-FFF2-40B4-BE49-F238E27FC236}">
                <a16:creationId xmlns:a16="http://schemas.microsoft.com/office/drawing/2014/main" xmlns="" id="{9A5C59CF-987E-164A-EC76-CA6F2B5F351A}"/>
              </a:ext>
            </a:extLst>
          </p:cNvPr>
          <p:cNvSpPr>
            <a:spLocks noGrp="1"/>
          </p:cNvSpPr>
          <p:nvPr>
            <p:ph type="subTitle" idx="1"/>
          </p:nvPr>
        </p:nvSpPr>
        <p:spPr>
          <a:xfrm>
            <a:off x="472441" y="5735063"/>
            <a:ext cx="4032739" cy="882614"/>
          </a:xfrm>
        </p:spPr>
        <p:txBody>
          <a:bodyPr>
            <a:normAutofit/>
          </a:bodyPr>
          <a:lstStyle/>
          <a:p>
            <a:pPr algn="l"/>
            <a:r>
              <a:rPr lang="en-US" sz="1800" dirty="0">
                <a:latin typeface="Arial" panose="020B0604020202020204" pitchFamily="34" charset="0"/>
                <a:cs typeface="Arial" panose="020B0604020202020204" pitchFamily="34" charset="0"/>
              </a:rPr>
              <a:t>Ephesians 5:22-31</a:t>
            </a:r>
          </a:p>
          <a:p>
            <a:pPr algn="l"/>
            <a:r>
              <a:rPr lang="en-US" sz="1800" dirty="0">
                <a:latin typeface="Arial" panose="020B0604020202020204" pitchFamily="34" charset="0"/>
                <a:cs typeface="Arial" panose="020B0604020202020204" pitchFamily="34" charset="0"/>
              </a:rPr>
              <a:t>A Family Life Ministry Sermon</a:t>
            </a:r>
          </a:p>
        </p:txBody>
      </p:sp>
      <p:pic>
        <p:nvPicPr>
          <p:cNvPr id="4" name="Content Placeholder 4">
            <a:extLst>
              <a:ext uri="{FF2B5EF4-FFF2-40B4-BE49-F238E27FC236}">
                <a16:creationId xmlns:a16="http://schemas.microsoft.com/office/drawing/2014/main" xmlns="" id="{C2D2B915-7921-8690-B8E9-82F495034F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26313" y="0"/>
            <a:ext cx="6858000" cy="6858000"/>
          </a:xfrm>
          <a:prstGeom prst="rect">
            <a:avLst/>
          </a:prstGeom>
        </p:spPr>
      </p:pic>
      <p:pic>
        <p:nvPicPr>
          <p:cNvPr id="5" name="Content Placeholder 16">
            <a:extLst>
              <a:ext uri="{FF2B5EF4-FFF2-40B4-BE49-F238E27FC236}">
                <a16:creationId xmlns:a16="http://schemas.microsoft.com/office/drawing/2014/main" xmlns="" id="{44ACDC17-D17B-9A42-57C6-5562407BB4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3453" y="3737970"/>
            <a:ext cx="2438400" cy="2438400"/>
          </a:xfrm>
          <a:prstGeom prst="rect">
            <a:avLst/>
          </a:prstGeom>
        </p:spPr>
      </p:pic>
    </p:spTree>
    <p:extLst>
      <p:ext uri="{BB962C8B-B14F-4D97-AF65-F5344CB8AC3E}">
        <p14:creationId xmlns:p14="http://schemas.microsoft.com/office/powerpoint/2010/main" val="18164634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BAF90F-1951-4491-C208-AD4F793683D7}"/>
              </a:ext>
            </a:extLst>
          </p:cNvPr>
          <p:cNvSpPr>
            <a:spLocks noGrp="1"/>
          </p:cNvSpPr>
          <p:nvPr>
            <p:ph type="title"/>
          </p:nvPr>
        </p:nvSpPr>
        <p:spPr/>
        <p:txBody>
          <a:bodyPr/>
          <a:lstStyle/>
          <a:p>
            <a:r>
              <a:rPr lang="en-US" dirty="0">
                <a:latin typeface="system-ui"/>
              </a:rPr>
              <a:t>How the Gospel teachers us to submit to each other</a:t>
            </a:r>
          </a:p>
        </p:txBody>
      </p:sp>
      <p:sp>
        <p:nvSpPr>
          <p:cNvPr id="3" name="Content Placeholder 2">
            <a:extLst>
              <a:ext uri="{FF2B5EF4-FFF2-40B4-BE49-F238E27FC236}">
                <a16:creationId xmlns:a16="http://schemas.microsoft.com/office/drawing/2014/main" xmlns="" id="{8F836F05-F136-C827-E913-07E80046A91F}"/>
              </a:ext>
            </a:extLst>
          </p:cNvPr>
          <p:cNvSpPr>
            <a:spLocks noGrp="1"/>
          </p:cNvSpPr>
          <p:nvPr>
            <p:ph idx="1"/>
          </p:nvPr>
        </p:nvSpPr>
        <p:spPr>
          <a:xfrm>
            <a:off x="838200" y="2647828"/>
            <a:ext cx="5926015" cy="3272326"/>
          </a:xfrm>
        </p:spPr>
        <p:txBody>
          <a:bodyPr>
            <a:normAutofit/>
          </a:bodyPr>
          <a:lstStyle/>
          <a:p>
            <a:r>
              <a:rPr lang="en-US" sz="2400" dirty="0"/>
              <a:t>Being willing to give ourselves – our rights, our privileges, our way of doing things, etc. for the sake of others </a:t>
            </a:r>
          </a:p>
          <a:p>
            <a:r>
              <a:rPr lang="en-US" sz="2400" dirty="0"/>
              <a:t>To think of ourselves less and others more </a:t>
            </a:r>
          </a:p>
          <a:p>
            <a:r>
              <a:rPr lang="en-US" sz="2400" dirty="0"/>
              <a:t>To be willing to serve one another</a:t>
            </a:r>
          </a:p>
          <a:p>
            <a:r>
              <a:rPr lang="en-US" sz="2400" dirty="0"/>
              <a:t>To align ourselves under the other person by perceiving ourselves as lesser in rank for the benefit of the other</a:t>
            </a:r>
          </a:p>
        </p:txBody>
      </p:sp>
      <p:pic>
        <p:nvPicPr>
          <p:cNvPr id="4" name="Content Placeholder 4">
            <a:extLst>
              <a:ext uri="{FF2B5EF4-FFF2-40B4-BE49-F238E27FC236}">
                <a16:creationId xmlns:a16="http://schemas.microsoft.com/office/drawing/2014/main" xmlns="" id="{3D4025FA-FC52-F3D3-265B-3B20B2C2FF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73859" y="2647828"/>
            <a:ext cx="3979941" cy="2744787"/>
          </a:xfrm>
          <a:prstGeom prst="rect">
            <a:avLst/>
          </a:prstGeom>
        </p:spPr>
      </p:pic>
    </p:spTree>
    <p:extLst>
      <p:ext uri="{BB962C8B-B14F-4D97-AF65-F5344CB8AC3E}">
        <p14:creationId xmlns:p14="http://schemas.microsoft.com/office/powerpoint/2010/main" val="11558042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6026A5E3-965C-3FD5-B1C5-3D14A7E45D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4382915" cy="2508739"/>
          </a:xfrm>
          <a:prstGeom prst="rect">
            <a:avLst/>
          </a:prstGeom>
        </p:spPr>
      </p:pic>
      <p:pic>
        <p:nvPicPr>
          <p:cNvPr id="9" name="Picture 8">
            <a:extLst>
              <a:ext uri="{FF2B5EF4-FFF2-40B4-BE49-F238E27FC236}">
                <a16:creationId xmlns:a16="http://schemas.microsoft.com/office/drawing/2014/main" xmlns="" id="{A5D783FA-AA5E-E7FA-A434-3482C1FDAFB6}"/>
              </a:ext>
            </a:extLst>
          </p:cNvPr>
          <p:cNvPicPr>
            <a:picLocks noChangeAspect="1"/>
          </p:cNvPicPr>
          <p:nvPr/>
        </p:nvPicPr>
        <p:blipFill rotWithShape="1">
          <a:blip r:embed="rId3">
            <a:extLst>
              <a:ext uri="{28A0092B-C50C-407E-A947-70E740481C1C}">
                <a14:useLocalDpi xmlns:a14="http://schemas.microsoft.com/office/drawing/2010/main" val="0"/>
              </a:ext>
            </a:extLst>
          </a:blip>
          <a:srcRect r="39316" b="2395"/>
          <a:stretch/>
        </p:blipFill>
        <p:spPr>
          <a:xfrm>
            <a:off x="8499231" y="-2"/>
            <a:ext cx="3692769" cy="3959709"/>
          </a:xfrm>
          <a:prstGeom prst="rect">
            <a:avLst/>
          </a:prstGeom>
        </p:spPr>
      </p:pic>
      <p:pic>
        <p:nvPicPr>
          <p:cNvPr id="13" name="Picture 12">
            <a:extLst>
              <a:ext uri="{FF2B5EF4-FFF2-40B4-BE49-F238E27FC236}">
                <a16:creationId xmlns:a16="http://schemas.microsoft.com/office/drawing/2014/main" xmlns="" id="{2D67DB6C-8E75-268A-FB23-CD74EDF665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213" y="3787929"/>
            <a:ext cx="4637571" cy="3070072"/>
          </a:xfrm>
          <a:prstGeom prst="rect">
            <a:avLst/>
          </a:prstGeom>
        </p:spPr>
      </p:pic>
      <p:pic>
        <p:nvPicPr>
          <p:cNvPr id="15" name="Picture 14">
            <a:extLst>
              <a:ext uri="{FF2B5EF4-FFF2-40B4-BE49-F238E27FC236}">
                <a16:creationId xmlns:a16="http://schemas.microsoft.com/office/drawing/2014/main" xmlns="" id="{BCDAA6E8-B29B-DB6C-1139-86EE2F03851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90338" y="3875701"/>
            <a:ext cx="4473449" cy="2982300"/>
          </a:xfrm>
          <a:prstGeom prst="rect">
            <a:avLst/>
          </a:prstGeom>
        </p:spPr>
      </p:pic>
      <p:pic>
        <p:nvPicPr>
          <p:cNvPr id="5" name="Picture 4">
            <a:extLst>
              <a:ext uri="{FF2B5EF4-FFF2-40B4-BE49-F238E27FC236}">
                <a16:creationId xmlns:a16="http://schemas.microsoft.com/office/drawing/2014/main" xmlns="" id="{2B72E7EB-C155-D153-2190-5F8F2F2DA0B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73383" y="1637460"/>
            <a:ext cx="4637570" cy="3198324"/>
          </a:xfrm>
          <a:prstGeom prst="rect">
            <a:avLst/>
          </a:prstGeom>
        </p:spPr>
      </p:pic>
    </p:spTree>
    <p:extLst>
      <p:ext uri="{BB962C8B-B14F-4D97-AF65-F5344CB8AC3E}">
        <p14:creationId xmlns:p14="http://schemas.microsoft.com/office/powerpoint/2010/main" val="8163232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D2136C00-489D-A77D-860D-DEA171ED9E83}"/>
              </a:ext>
            </a:extLst>
          </p:cNvPr>
          <p:cNvSpPr>
            <a:spLocks noGrp="1"/>
          </p:cNvSpPr>
          <p:nvPr>
            <p:ph idx="1"/>
          </p:nvPr>
        </p:nvSpPr>
        <p:spPr>
          <a:xfrm>
            <a:off x="697522" y="1860794"/>
            <a:ext cx="6078416" cy="2910498"/>
          </a:xfrm>
        </p:spPr>
        <p:txBody>
          <a:bodyPr>
            <a:normAutofit/>
          </a:bodyPr>
          <a:lstStyle/>
          <a:p>
            <a:pPr marL="0" indent="0" algn="r">
              <a:buNone/>
            </a:pPr>
            <a:r>
              <a:rPr lang="en-US" dirty="0"/>
              <a:t>“Seek to serve one another in marriage rather then to be happy and you will discover a new and deeper sense of happiness”</a:t>
            </a:r>
          </a:p>
          <a:p>
            <a:pPr marL="0" indent="0" algn="r">
              <a:buNone/>
            </a:pPr>
            <a:r>
              <a:rPr lang="en-US" dirty="0"/>
              <a:t>Tim Keller, page 59,The Meaning of Marriage</a:t>
            </a:r>
          </a:p>
        </p:txBody>
      </p:sp>
      <p:pic>
        <p:nvPicPr>
          <p:cNvPr id="4" name="Content Placeholder 5">
            <a:extLst>
              <a:ext uri="{FF2B5EF4-FFF2-40B4-BE49-F238E27FC236}">
                <a16:creationId xmlns:a16="http://schemas.microsoft.com/office/drawing/2014/main" xmlns="" id="{007E8105-200A-CBE7-FD04-6A9D1221E69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50017" y="217023"/>
            <a:ext cx="4044461" cy="642395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887052102"/>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otalTime>2724</TotalTime>
  <Words>2586</Words>
  <Application>Microsoft Office PowerPoint</Application>
  <PresentationFormat>Widescreen</PresentationFormat>
  <Paragraphs>227</Paragraphs>
  <Slides>46</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46</vt:i4>
      </vt:variant>
    </vt:vector>
  </HeadingPairs>
  <TitlesOfParts>
    <vt:vector size="55" baseType="lpstr">
      <vt:lpstr>Gotham</vt:lpstr>
      <vt:lpstr>system-ui</vt:lpstr>
      <vt:lpstr>Arial</vt:lpstr>
      <vt:lpstr>Calibri</vt:lpstr>
      <vt:lpstr>Calibri Light</vt:lpstr>
      <vt:lpstr>Garamond</vt:lpstr>
      <vt:lpstr>Tahoma</vt:lpstr>
      <vt:lpstr>Office Theme</vt:lpstr>
      <vt:lpstr>Organic</vt:lpstr>
      <vt:lpstr>PowerPoint Presentation</vt:lpstr>
      <vt:lpstr>PowerPoint Presentation</vt:lpstr>
      <vt:lpstr>PowerPoint Presentation</vt:lpstr>
      <vt:lpstr>PowerPoint Presentation</vt:lpstr>
      <vt:lpstr>PowerPoint Presentation</vt:lpstr>
      <vt:lpstr>How the Gospel shapes our relationships with others   Part 2: Love, Respect and submitting to each other</vt:lpstr>
      <vt:lpstr>How the Gospel teachers us to submit to each other</vt:lpstr>
      <vt:lpstr>PowerPoint Presentation</vt:lpstr>
      <vt:lpstr>PowerPoint Presentation</vt:lpstr>
      <vt:lpstr>“My husband does not love me despite everything I do. But God loves me” </vt:lpstr>
      <vt:lpstr>Love, Respect and submitting to each other</vt:lpstr>
      <vt:lpstr>How some Christian books on marriages are written:-</vt:lpstr>
      <vt:lpstr>PowerPoint Presentation</vt:lpstr>
      <vt:lpstr>PowerPoint Presentation</vt:lpstr>
      <vt:lpstr>PowerPoint Presentation</vt:lpstr>
      <vt:lpstr>PowerPoint Presentation</vt:lpstr>
      <vt:lpstr>PowerPoint Presentation</vt:lpstr>
      <vt:lpstr>How should husbands love their wives</vt:lpstr>
      <vt:lpstr>How should wives love their husbands</vt:lpstr>
      <vt:lpstr>How wives should love their husbands</vt:lpstr>
      <vt:lpstr>How husbands and wives love each other differently</vt:lpstr>
      <vt:lpstr>PowerPoint Presentation</vt:lpstr>
      <vt:lpstr>PowerPoint Presentation</vt:lpstr>
      <vt:lpstr>How should husbands love their wives</vt:lpstr>
      <vt:lpstr>How husbands should respect their wives</vt:lpstr>
      <vt:lpstr>How should husbands respect their wives</vt:lpstr>
      <vt:lpstr>PowerPoint Presentation</vt:lpstr>
      <vt:lpstr>PowerPoint Presentation</vt:lpstr>
      <vt:lpstr>How should wives respect their husbands</vt:lpstr>
      <vt:lpstr>PowerPoint Presentation</vt:lpstr>
      <vt:lpstr>Love and Respect in marriage</vt:lpstr>
      <vt:lpstr>PowerPoint Presentation</vt:lpstr>
      <vt:lpstr>PowerPoint Presentation</vt:lpstr>
      <vt:lpstr> </vt:lpstr>
      <vt:lpstr>PowerPoint Presentation</vt:lpstr>
      <vt:lpstr>When a man loves his wife the way God intended, it is easier for a wife to respect him </vt:lpstr>
      <vt:lpstr>When a man loves his wife the way God intended, it is easier for a wife to respect him </vt:lpstr>
      <vt:lpstr>When a boy loves a girl the way God intended, it is easier for her to decide if she should marry him </vt:lpstr>
      <vt:lpstr>Loving your wife with respect</vt:lpstr>
      <vt:lpstr>Respecting your husband in love</vt:lpstr>
      <vt:lpstr>Love, Respect and submitting to each other</vt:lpstr>
      <vt:lpstr>PowerPoint Presentation</vt:lpstr>
      <vt:lpstr>When you say respect is earned you are saying the other person must be worthy of it</vt:lpstr>
      <vt:lpstr>PowerPoint Presentation</vt:lpstr>
      <vt:lpstr>To love and respect someone unconditionally is a choice</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Redeeming your time </dc:title>
  <dc:creator>A556U</dc:creator>
  <cp:lastModifiedBy>USER</cp:lastModifiedBy>
  <cp:revision>89</cp:revision>
  <dcterms:created xsi:type="dcterms:W3CDTF">2023-08-15T12:48:13Z</dcterms:created>
  <dcterms:modified xsi:type="dcterms:W3CDTF">2023-10-01T02:30:32Z</dcterms:modified>
</cp:coreProperties>
</file>