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75"/>
  </p:notesMasterIdLst>
  <p:sldIdLst>
    <p:sldId id="256" r:id="rId2"/>
    <p:sldId id="324" r:id="rId3"/>
    <p:sldId id="279" r:id="rId4"/>
    <p:sldId id="257" r:id="rId5"/>
    <p:sldId id="258" r:id="rId6"/>
    <p:sldId id="280" r:id="rId7"/>
    <p:sldId id="298" r:id="rId8"/>
    <p:sldId id="281" r:id="rId9"/>
    <p:sldId id="299" r:id="rId10"/>
    <p:sldId id="300" r:id="rId11"/>
    <p:sldId id="259" r:id="rId12"/>
    <p:sldId id="268" r:id="rId13"/>
    <p:sldId id="265" r:id="rId14"/>
    <p:sldId id="282" r:id="rId15"/>
    <p:sldId id="274" r:id="rId16"/>
    <p:sldId id="261" r:id="rId17"/>
    <p:sldId id="283" r:id="rId18"/>
    <p:sldId id="284" r:id="rId19"/>
    <p:sldId id="304" r:id="rId20"/>
    <p:sldId id="285" r:id="rId21"/>
    <p:sldId id="272" r:id="rId22"/>
    <p:sldId id="270" r:id="rId23"/>
    <p:sldId id="325" r:id="rId24"/>
    <p:sldId id="326" r:id="rId25"/>
    <p:sldId id="327" r:id="rId26"/>
    <p:sldId id="328" r:id="rId27"/>
    <p:sldId id="301" r:id="rId28"/>
    <p:sldId id="291" r:id="rId29"/>
    <p:sldId id="292" r:id="rId30"/>
    <p:sldId id="293" r:id="rId31"/>
    <p:sldId id="302" r:id="rId32"/>
    <p:sldId id="273" r:id="rId33"/>
    <p:sldId id="303" r:id="rId34"/>
    <p:sldId id="305" r:id="rId35"/>
    <p:sldId id="306" r:id="rId36"/>
    <p:sldId id="286" r:id="rId37"/>
    <p:sldId id="287" r:id="rId38"/>
    <p:sldId id="277" r:id="rId39"/>
    <p:sldId id="294" r:id="rId40"/>
    <p:sldId id="296" r:id="rId41"/>
    <p:sldId id="288" r:id="rId42"/>
    <p:sldId id="307" r:id="rId43"/>
    <p:sldId id="290" r:id="rId44"/>
    <p:sldId id="297" r:id="rId45"/>
    <p:sldId id="267" r:id="rId46"/>
    <p:sldId id="309" r:id="rId47"/>
    <p:sldId id="308" r:id="rId48"/>
    <p:sldId id="311" r:id="rId49"/>
    <p:sldId id="310" r:id="rId50"/>
    <p:sldId id="315" r:id="rId51"/>
    <p:sldId id="316" r:id="rId52"/>
    <p:sldId id="312" r:id="rId53"/>
    <p:sldId id="313" r:id="rId54"/>
    <p:sldId id="314" r:id="rId55"/>
    <p:sldId id="317" r:id="rId56"/>
    <p:sldId id="318" r:id="rId57"/>
    <p:sldId id="319" r:id="rId58"/>
    <p:sldId id="320" r:id="rId59"/>
    <p:sldId id="321" r:id="rId60"/>
    <p:sldId id="323" r:id="rId61"/>
    <p:sldId id="264" r:id="rId62"/>
    <p:sldId id="330" r:id="rId63"/>
    <p:sldId id="331" r:id="rId64"/>
    <p:sldId id="332" r:id="rId65"/>
    <p:sldId id="322" r:id="rId66"/>
    <p:sldId id="343" r:id="rId67"/>
    <p:sldId id="338" r:id="rId68"/>
    <p:sldId id="339" r:id="rId69"/>
    <p:sldId id="345" r:id="rId70"/>
    <p:sldId id="344" r:id="rId71"/>
    <p:sldId id="336" r:id="rId72"/>
    <p:sldId id="329" r:id="rId73"/>
    <p:sldId id="337"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473D2-7DFD-0944-B12C-04BB7BBAFAC1}" type="datetimeFigureOut">
              <a:rPr lang="en-US" smtClean="0"/>
              <a:t>4/24/20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CEEEC-7628-B04E-B76F-F5A9CEE48A23}" type="slidenum">
              <a:rPr lang="en-US" smtClean="0"/>
              <a:t>‹#›</a:t>
            </a:fld>
            <a:endParaRPr lang="en-US"/>
          </a:p>
        </p:txBody>
      </p:sp>
    </p:spTree>
    <p:extLst>
      <p:ext uri="{BB962C8B-B14F-4D97-AF65-F5344CB8AC3E}">
        <p14:creationId xmlns:p14="http://schemas.microsoft.com/office/powerpoint/2010/main" val="261252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Jerusalem" TargetMode="External"/><Relationship Id="rId3" Type="http://schemas.openxmlformats.org/officeDocument/2006/relationships/hyperlink" Target="https://en.wikipedia.org/wiki/Help:IPA/English" TargetMode="External"/><Relationship Id="rId7" Type="http://schemas.openxmlformats.org/officeDocument/2006/relationships/hyperlink" Target="https://en.wikipedia.org/wiki/Historia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Roman_Jews" TargetMode="External"/><Relationship Id="rId5" Type="http://schemas.openxmlformats.org/officeDocument/2006/relationships/hyperlink" Target="https://en.wikipedia.org/wiki/Hebrew_language" TargetMode="External"/><Relationship Id="rId10" Type="http://schemas.openxmlformats.org/officeDocument/2006/relationships/hyperlink" Target="https://en.wikipedia.org/wiki/Jewish_priesthood" TargetMode="External"/><Relationship Id="rId4" Type="http://schemas.openxmlformats.org/officeDocument/2006/relationships/hyperlink" Target="https://en.wikipedia.org/wiki/Greek_language" TargetMode="External"/><Relationship Id="rId9" Type="http://schemas.openxmlformats.org/officeDocument/2006/relationships/hyperlink" Target="https://en.wikipedia.org/wiki/Judea_(Roman_provinc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Context is that the Pharisees were trying to trap Jesus hence Jesus was answering a specific situation</a:t>
            </a:r>
            <a:endParaRPr lang="en-US" dirty="0"/>
          </a:p>
        </p:txBody>
      </p:sp>
      <p:sp>
        <p:nvSpPr>
          <p:cNvPr id="4" name="Slide Number Placeholder 3"/>
          <p:cNvSpPr>
            <a:spLocks noGrp="1"/>
          </p:cNvSpPr>
          <p:nvPr>
            <p:ph type="sldNum" sz="quarter" idx="5"/>
          </p:nvPr>
        </p:nvSpPr>
        <p:spPr/>
        <p:txBody>
          <a:bodyPr/>
          <a:lstStyle/>
          <a:p>
            <a:fld id="{415CEEEC-7628-B04E-B76F-F5A9CEE48A23}" type="slidenum">
              <a:rPr lang="en-US" smtClean="0"/>
              <a:t>5</a:t>
            </a:fld>
            <a:endParaRPr lang="en-US"/>
          </a:p>
        </p:txBody>
      </p:sp>
    </p:spTree>
    <p:extLst>
      <p:ext uri="{BB962C8B-B14F-4D97-AF65-F5344CB8AC3E}">
        <p14:creationId xmlns:p14="http://schemas.microsoft.com/office/powerpoint/2010/main" val="112414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American Commentary - Old Testament Set) 3:5 In this text Israel plays the part of the prodigal son. She returns in fear and yet is received in love. By analogy the destitute </a:t>
            </a:r>
            <a:r>
              <a:rPr lang="en-US" dirty="0" err="1"/>
              <a:t>Gomer</a:t>
            </a:r>
            <a:r>
              <a:rPr lang="en-US" dirty="0"/>
              <a:t> might have viewed her purchase by Hosea with terror. Would he now extract revenge on her as his slave? But Yahweh had commanded Hosea to love her, and Hosea gave her dignity, a new start, and an opportunity to regain her status as the prophet’s wife. Israel is to “return to” and “seek” (two words that connote repentance) Yahweh. In fear they call on him to restore the blessing they have squandered.The prophecy that they would seek “David their king” is messianic. The phrase does not mean simply that the Israelites would again submit to the </a:t>
            </a:r>
            <a:r>
              <a:rPr lang="en-US" dirty="0" err="1"/>
              <a:t>Davidic</a:t>
            </a:r>
            <a:r>
              <a:rPr lang="en-US" dirty="0"/>
              <a:t> monarchy and so undo Jeroboam’s rebellion. Had that been the point, we would expect the text to say that they would return to the “house of David.” Instead we see “David their king” set alongside of Yahweh as the one to whom the people return in pious fear. This “David” cannot be the historical king, who was long dead, but is the messianic king for whom he is a figure. As D. A. Hubbard states, returning to David implies the reunion of the two kingdoms (1:11), an end to dynastic chaos (8:4), and an end to seeking protection through alliances with pagan states (7:11). Unity and security can come to Israel only when they seek God and his Christ. “And if they do not persist in unbelief, they will be grafted in, for God is able to graft them in again” (Rom 11:23).The eschatological fulfillment of all this is in the “last days.” This phrase is better translated “at the end of the days.” The “end” (’</a:t>
            </a:r>
            <a:r>
              <a:rPr lang="en-US" dirty="0" err="1"/>
              <a:t>aḥărît</a:t>
            </a:r>
            <a:r>
              <a:rPr lang="en-US" dirty="0"/>
              <a:t>) is the time of fulfillment, when the final outcome of God’s program is realized. The word creates a distance between the age of fulfillment and the age of the prophet himself and is often associated with hope. It implies that the people of God must live in expectation of redemption and vindication</a:t>
            </a:r>
          </a:p>
        </p:txBody>
      </p:sp>
      <p:sp>
        <p:nvSpPr>
          <p:cNvPr id="4" name="Slide Number Placeholder 3"/>
          <p:cNvSpPr>
            <a:spLocks noGrp="1"/>
          </p:cNvSpPr>
          <p:nvPr>
            <p:ph type="sldNum" sz="quarter" idx="5"/>
          </p:nvPr>
        </p:nvSpPr>
        <p:spPr/>
        <p:txBody>
          <a:bodyPr/>
          <a:lstStyle/>
          <a:p>
            <a:fld id="{415CEEEC-7628-B04E-B76F-F5A9CEE48A23}" type="slidenum">
              <a:rPr lang="en-US" smtClean="0"/>
              <a:t>68</a:t>
            </a:fld>
            <a:endParaRPr lang="en-US"/>
          </a:p>
        </p:txBody>
      </p:sp>
    </p:spTree>
    <p:extLst>
      <p:ext uri="{BB962C8B-B14F-4D97-AF65-F5344CB8AC3E}">
        <p14:creationId xmlns:p14="http://schemas.microsoft.com/office/powerpoint/2010/main" val="38917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Papyrus </a:t>
            </a:r>
            <a:r>
              <a:rPr lang="en-US" dirty="0" err="1"/>
              <a:t>Yadin</a:t>
            </a:r>
            <a:r>
              <a:rPr lang="en-US" dirty="0"/>
              <a:t> 10 records the commitment of a Jewish husband to his wife in these words: “I will feed you and clothe you and I will bring you into my house.”6 Divorce could be granted when one of these conditions was denied, and later rabbis make it clear that “marital love” could be strained to the point of divorce for repulsiveness and cruelty.7 These are the conditions Jesus is countering in our text.Thus, Papyrus </a:t>
            </a:r>
            <a:r>
              <a:rPr lang="en-US" dirty="0" err="1"/>
              <a:t>Yadin</a:t>
            </a:r>
            <a:r>
              <a:rPr lang="en-US" dirty="0"/>
              <a:t> 10 records the commitment of a Jewish husband to his wife in these words: “I will feed you and clothe you and I will bring you into my house.”6 Divorce could be granted when one of these conditions was denied, and later rabbis make it clear that “marital love” could be strained to the point of divorce for repulsiveness and cruelty.7 These are the conditions Jesus is countering in our text.</a:t>
            </a:r>
          </a:p>
        </p:txBody>
      </p:sp>
      <p:sp>
        <p:nvSpPr>
          <p:cNvPr id="4" name="Slide Number Placeholder 3"/>
          <p:cNvSpPr>
            <a:spLocks noGrp="1"/>
          </p:cNvSpPr>
          <p:nvPr>
            <p:ph type="sldNum" sz="quarter" idx="5"/>
          </p:nvPr>
        </p:nvSpPr>
        <p:spPr/>
        <p:txBody>
          <a:bodyPr/>
          <a:lstStyle/>
          <a:p>
            <a:fld id="{415CEEEC-7628-B04E-B76F-F5A9CEE48A23}" type="slidenum">
              <a:rPr lang="en-US" smtClean="0"/>
              <a:t>13</a:t>
            </a:fld>
            <a:endParaRPr lang="en-US"/>
          </a:p>
        </p:txBody>
      </p:sp>
    </p:spTree>
    <p:extLst>
      <p:ext uri="{BB962C8B-B14F-4D97-AF65-F5344CB8AC3E}">
        <p14:creationId xmlns:p14="http://schemas.microsoft.com/office/powerpoint/2010/main" val="409612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222222"/>
                </a:solidFill>
                <a:latin typeface="Helvetica-Bold"/>
              </a:rPr>
              <a:t>Titus Flavius Josephus</a:t>
            </a:r>
            <a:r>
              <a:rPr lang="en-US" sz="1800" b="0" dirty="0">
                <a:solidFill>
                  <a:srgbClr val="222222"/>
                </a:solidFill>
                <a:latin typeface="Helvetica" pitchFamily="2" charset="0"/>
              </a:rPr>
              <a:t> (</a:t>
            </a:r>
            <a:r>
              <a:rPr lang="en-US" sz="1800" b="0" dirty="0">
                <a:solidFill>
                  <a:srgbClr val="0645AD"/>
                </a:solidFill>
                <a:latin typeface="Helvetica" pitchFamily="2" charset="0"/>
                <a:hlinkClick r:id="rId3"/>
              </a:rPr>
              <a:t>/</a:t>
            </a:r>
            <a:r>
              <a:rPr lang="en-US" sz="1800" b="0" dirty="0" err="1">
                <a:solidFill>
                  <a:srgbClr val="0645AD"/>
                </a:solidFill>
                <a:latin typeface="Helvetica" pitchFamily="2" charset="0"/>
                <a:hlinkClick r:id="rId3"/>
              </a:rPr>
              <a:t>dʒoʊˈsiːfəs</a:t>
            </a:r>
            <a:r>
              <a:rPr lang="en-US" sz="1800" b="0" dirty="0">
                <a:solidFill>
                  <a:srgbClr val="0645AD"/>
                </a:solidFill>
                <a:latin typeface="Helvetica" pitchFamily="2" charset="0"/>
                <a:hlinkClick r:id="rId3"/>
              </a:rPr>
              <a:t>/</a:t>
            </a:r>
            <a:r>
              <a:rPr lang="en-US" sz="1800" b="0" dirty="0">
                <a:solidFill>
                  <a:srgbClr val="222222"/>
                </a:solidFill>
                <a:latin typeface="Helvetica" pitchFamily="2" charset="0"/>
                <a:hlinkClick r:id="rId3"/>
              </a:rPr>
              <a:t>;</a:t>
            </a:r>
            <a:r>
              <a:rPr lang="en-US" sz="1800" b="0" dirty="0">
                <a:solidFill>
                  <a:srgbClr val="0645AD"/>
                </a:solidFill>
                <a:latin typeface="Helvetica" pitchFamily="2" charset="0"/>
                <a:hlinkClick r:id="rId3"/>
              </a:rPr>
              <a:t>[2]</a:t>
            </a:r>
            <a:r>
              <a:rPr lang="en-US" sz="1800" b="0" dirty="0">
                <a:solidFill>
                  <a:srgbClr val="222222"/>
                </a:solidFill>
                <a:latin typeface="Helvetica" pitchFamily="2" charset="0"/>
                <a:hlinkClick r:id="rId3"/>
              </a:rPr>
              <a:t> </a:t>
            </a:r>
            <a:r>
              <a:rPr lang="en-US" sz="1800" b="0" dirty="0">
                <a:solidFill>
                  <a:srgbClr val="0645AD"/>
                </a:solidFill>
                <a:latin typeface="Helvetica" pitchFamily="2" charset="0"/>
                <a:hlinkClick r:id="rId4"/>
              </a:rPr>
              <a:t>Greek</a:t>
            </a:r>
            <a:r>
              <a:rPr lang="en-US" sz="1800" b="0" dirty="0">
                <a:solidFill>
                  <a:srgbClr val="222222"/>
                </a:solidFill>
                <a:latin typeface="Helvetica" pitchFamily="2" charset="0"/>
                <a:hlinkClick r:id="rId4"/>
              </a:rPr>
              <a:t>: </a:t>
            </a:r>
            <a:r>
              <a:rPr lang="el-GR" sz="1800" b="0" dirty="0">
                <a:solidFill>
                  <a:srgbClr val="222222"/>
                </a:solidFill>
                <a:latin typeface="Helvetica" pitchFamily="2" charset="0"/>
                <a:hlinkClick r:id="rId4"/>
              </a:rPr>
              <a:t>Φλάβιος Ἰώσηπος; 37 – </a:t>
            </a:r>
            <a:r>
              <a:rPr lang="en-US" sz="1800" b="0" dirty="0">
                <a:solidFill>
                  <a:srgbClr val="222222"/>
                </a:solidFill>
                <a:latin typeface="Helvetica" pitchFamily="2" charset="0"/>
                <a:hlinkClick r:id="rId4"/>
              </a:rPr>
              <a:t>c. 100),</a:t>
            </a:r>
            <a:r>
              <a:rPr lang="en-US" sz="1800" b="0" dirty="0">
                <a:solidFill>
                  <a:srgbClr val="0645AD"/>
                </a:solidFill>
                <a:latin typeface="Helvetica" pitchFamily="2" charset="0"/>
                <a:hlinkClick r:id="rId4"/>
              </a:rPr>
              <a:t>[3]</a:t>
            </a:r>
            <a:r>
              <a:rPr lang="en-US" sz="1800" b="0" dirty="0">
                <a:solidFill>
                  <a:srgbClr val="222222"/>
                </a:solidFill>
                <a:latin typeface="Helvetica" pitchFamily="2" charset="0"/>
                <a:hlinkClick r:id="rId4"/>
              </a:rPr>
              <a:t> born </a:t>
            </a:r>
            <a:r>
              <a:rPr lang="en-US" sz="1800" b="1" dirty="0">
                <a:solidFill>
                  <a:srgbClr val="222222"/>
                </a:solidFill>
                <a:latin typeface="Helvetica-Bold"/>
                <a:hlinkClick r:id="rId4"/>
              </a:rPr>
              <a:t>Yosef ben </a:t>
            </a:r>
            <a:r>
              <a:rPr lang="en-US" sz="1800" b="1" dirty="0" err="1">
                <a:solidFill>
                  <a:srgbClr val="222222"/>
                </a:solidFill>
                <a:latin typeface="Helvetica-Bold"/>
                <a:hlinkClick r:id="rId4"/>
              </a:rPr>
              <a:t>Matityahu</a:t>
            </a:r>
            <a:r>
              <a:rPr lang="en-US" sz="1800" b="0" dirty="0">
                <a:solidFill>
                  <a:srgbClr val="222222"/>
                </a:solidFill>
                <a:latin typeface="Helvetica" pitchFamily="2" charset="0"/>
                <a:hlinkClick r:id="rId4"/>
              </a:rPr>
              <a:t> (</a:t>
            </a:r>
            <a:r>
              <a:rPr lang="en-US" sz="1800" b="0" dirty="0">
                <a:solidFill>
                  <a:srgbClr val="0645AD"/>
                </a:solidFill>
                <a:latin typeface="Helvetica" pitchFamily="2" charset="0"/>
                <a:hlinkClick r:id="rId5"/>
              </a:rPr>
              <a:t>Hebrew</a:t>
            </a:r>
            <a:r>
              <a:rPr lang="en-US" sz="1800" b="0" dirty="0">
                <a:solidFill>
                  <a:srgbClr val="222222"/>
                </a:solidFill>
                <a:latin typeface="Helvetica" pitchFamily="2" charset="0"/>
                <a:hlinkClick r:id="rId5"/>
              </a:rPr>
              <a:t>: </a:t>
            </a:r>
            <a:r>
              <a:rPr lang="en-US" sz="1800" b="0" dirty="0">
                <a:solidFill>
                  <a:srgbClr val="222222"/>
                </a:solidFill>
                <a:latin typeface="TimesNewRomanPSMT"/>
                <a:hlinkClick r:id="rId5"/>
              </a:rPr>
              <a:t>‫</a:t>
            </a:r>
            <a:r>
              <a:rPr lang="he-IL" sz="1800" b="0" dirty="0">
                <a:solidFill>
                  <a:srgbClr val="222222"/>
                </a:solidFill>
                <a:latin typeface="TimesNewRomanPSMT"/>
                <a:hlinkClick r:id="rId5"/>
              </a:rPr>
              <a:t>יוסף בן מתתיהו</a:t>
            </a:r>
            <a:r>
              <a:rPr lang="he-IL" sz="1800" b="0" dirty="0">
                <a:solidFill>
                  <a:srgbClr val="222222"/>
                </a:solidFill>
                <a:latin typeface="Helvetica" pitchFamily="2" charset="0"/>
                <a:hlinkClick r:id="rId5"/>
              </a:rPr>
              <a:t>‬, </a:t>
            </a:r>
            <a:r>
              <a:rPr lang="en-US" sz="1800" b="0" i="1" dirty="0">
                <a:solidFill>
                  <a:srgbClr val="222222"/>
                </a:solidFill>
                <a:latin typeface="Helvetica-Oblique"/>
                <a:hlinkClick r:id="rId5"/>
              </a:rPr>
              <a:t>Yosef ben </a:t>
            </a:r>
            <a:r>
              <a:rPr lang="en-US" sz="1800" b="0" i="1" dirty="0" err="1">
                <a:solidFill>
                  <a:srgbClr val="222222"/>
                </a:solidFill>
                <a:latin typeface="Helvetica-Oblique"/>
                <a:hlinkClick r:id="rId5"/>
              </a:rPr>
              <a:t>Matityahu</a:t>
            </a:r>
            <a:r>
              <a:rPr lang="en-US" sz="1800" b="0" i="0" dirty="0">
                <a:solidFill>
                  <a:srgbClr val="222222"/>
                </a:solidFill>
                <a:latin typeface="Helvetica" pitchFamily="2" charset="0"/>
                <a:hlinkClick r:id="rId5"/>
              </a:rPr>
              <a:t>; </a:t>
            </a:r>
            <a:r>
              <a:rPr lang="en-US" sz="1800" b="0" i="0" dirty="0">
                <a:solidFill>
                  <a:srgbClr val="0645AD"/>
                </a:solidFill>
                <a:latin typeface="Helvetica" pitchFamily="2" charset="0"/>
                <a:hlinkClick r:id="rId4"/>
              </a:rPr>
              <a:t>Greek</a:t>
            </a:r>
            <a:r>
              <a:rPr lang="en-US" sz="1800" b="0" i="0" dirty="0">
                <a:solidFill>
                  <a:srgbClr val="222222"/>
                </a:solidFill>
                <a:latin typeface="Helvetica" pitchFamily="2" charset="0"/>
                <a:hlinkClick r:id="rId4"/>
              </a:rPr>
              <a:t>: </a:t>
            </a:r>
            <a:r>
              <a:rPr lang="el-GR" sz="1800" b="0" i="0" dirty="0">
                <a:solidFill>
                  <a:srgbClr val="222222"/>
                </a:solidFill>
                <a:latin typeface="Helvetica" pitchFamily="2" charset="0"/>
                <a:hlinkClick r:id="rId4"/>
              </a:rPr>
              <a:t>Ἰώσηπος Ματθίου παῖς),</a:t>
            </a:r>
            <a:r>
              <a:rPr lang="el-GR" sz="1800" b="0" i="0" dirty="0">
                <a:solidFill>
                  <a:srgbClr val="0645AD"/>
                </a:solidFill>
                <a:latin typeface="Helvetica" pitchFamily="2" charset="0"/>
                <a:hlinkClick r:id="rId4"/>
              </a:rPr>
              <a:t>[4][5][6]</a:t>
            </a:r>
            <a:r>
              <a:rPr lang="el-GR" sz="1800" b="0" i="0" dirty="0">
                <a:solidFill>
                  <a:srgbClr val="222222"/>
                </a:solidFill>
                <a:latin typeface="Helvetica" pitchFamily="2" charset="0"/>
                <a:hlinkClick r:id="rId4"/>
              </a:rPr>
              <a:t> </a:t>
            </a:r>
            <a:r>
              <a:rPr lang="en-US" sz="1800" b="0" i="0" dirty="0">
                <a:solidFill>
                  <a:srgbClr val="222222"/>
                </a:solidFill>
                <a:latin typeface="Helvetica" pitchFamily="2" charset="0"/>
                <a:hlinkClick r:id="rId4"/>
              </a:rPr>
              <a:t>was a first-century </a:t>
            </a:r>
            <a:r>
              <a:rPr lang="en-US" sz="1800" b="0" i="0" dirty="0">
                <a:solidFill>
                  <a:srgbClr val="0645AD"/>
                </a:solidFill>
                <a:latin typeface="Helvetica" pitchFamily="2" charset="0"/>
                <a:hlinkClick r:id="rId6"/>
              </a:rPr>
              <a:t>Romano-Jewish</a:t>
            </a:r>
            <a:r>
              <a:rPr lang="en-US" sz="1800" b="0" i="0" dirty="0">
                <a:solidFill>
                  <a:srgbClr val="222222"/>
                </a:solidFill>
                <a:latin typeface="Helvetica" pitchFamily="2" charset="0"/>
                <a:hlinkClick r:id="rId6"/>
              </a:rPr>
              <a:t> </a:t>
            </a:r>
            <a:r>
              <a:rPr lang="en-US" sz="1800" b="0" i="0" dirty="0">
                <a:solidFill>
                  <a:srgbClr val="0645AD"/>
                </a:solidFill>
                <a:latin typeface="Helvetica" pitchFamily="2" charset="0"/>
                <a:hlinkClick r:id="rId7"/>
              </a:rPr>
              <a:t>historian</a:t>
            </a:r>
            <a:r>
              <a:rPr lang="en-US" sz="1800" b="0" i="0" dirty="0">
                <a:solidFill>
                  <a:srgbClr val="222222"/>
                </a:solidFill>
                <a:latin typeface="Helvetica" pitchFamily="2" charset="0"/>
                <a:hlinkClick r:id="rId7"/>
              </a:rPr>
              <a:t> who was born in </a:t>
            </a:r>
            <a:r>
              <a:rPr lang="en-US" sz="1800" b="0" i="0" dirty="0">
                <a:solidFill>
                  <a:srgbClr val="0645AD"/>
                </a:solidFill>
                <a:latin typeface="Helvetica" pitchFamily="2" charset="0"/>
                <a:hlinkClick r:id="rId8"/>
              </a:rPr>
              <a:t>Jerusalem</a:t>
            </a:r>
            <a:r>
              <a:rPr lang="en-US" sz="1800" b="0" i="0" dirty="0">
                <a:solidFill>
                  <a:srgbClr val="222222"/>
                </a:solidFill>
                <a:latin typeface="Helvetica" pitchFamily="2" charset="0"/>
                <a:hlinkClick r:id="rId8"/>
              </a:rPr>
              <a:t>—then part of </a:t>
            </a:r>
            <a:r>
              <a:rPr lang="en-US" sz="1800" b="0" i="0" dirty="0">
                <a:solidFill>
                  <a:srgbClr val="0645AD"/>
                </a:solidFill>
                <a:latin typeface="Helvetica" pitchFamily="2" charset="0"/>
                <a:hlinkClick r:id="rId9"/>
              </a:rPr>
              <a:t>Roman Judea</a:t>
            </a:r>
            <a:r>
              <a:rPr lang="en-US" sz="1800" b="0" i="0" dirty="0">
                <a:solidFill>
                  <a:srgbClr val="222222"/>
                </a:solidFill>
                <a:latin typeface="Helvetica" pitchFamily="2" charset="0"/>
                <a:hlinkClick r:id="rId9"/>
              </a:rPr>
              <a:t>—to a father of </a:t>
            </a:r>
            <a:r>
              <a:rPr lang="en-US" sz="1800" b="0" i="0" dirty="0">
                <a:solidFill>
                  <a:srgbClr val="0645AD"/>
                </a:solidFill>
                <a:latin typeface="Helvetica" pitchFamily="2" charset="0"/>
                <a:hlinkClick r:id="rId10"/>
              </a:rPr>
              <a:t>priestly</a:t>
            </a:r>
            <a:r>
              <a:rPr lang="en-US" sz="1800" b="0" i="0" dirty="0">
                <a:solidFill>
                  <a:srgbClr val="222222"/>
                </a:solidFill>
                <a:latin typeface="Helvetica" pitchFamily="2" charset="0"/>
                <a:hlinkClick r:id="rId10"/>
              </a:rPr>
              <a:t> descent and a mother who claimed royal ancestry.</a:t>
            </a:r>
            <a:endParaRPr lang="en-GB" sz="1800" b="0" i="0" dirty="0">
              <a:solidFill>
                <a:srgbClr val="222222"/>
              </a:solidFill>
              <a:latin typeface="Helvetica" pitchFamily="2" charset="0"/>
            </a:endParaRPr>
          </a:p>
          <a:p>
            <a:endParaRPr lang="en-GB" sz="1800" b="0" i="0" dirty="0">
              <a:solidFill>
                <a:srgbClr val="222222"/>
              </a:solidFill>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415CEEEC-7628-B04E-B76F-F5A9CEE48A23}" type="slidenum">
              <a:rPr lang="en-US" smtClean="0"/>
              <a:t>16</a:t>
            </a:fld>
            <a:endParaRPr lang="en-US"/>
          </a:p>
        </p:txBody>
      </p:sp>
    </p:spTree>
    <p:extLst>
      <p:ext uri="{BB962C8B-B14F-4D97-AF65-F5344CB8AC3E}">
        <p14:creationId xmlns:p14="http://schemas.microsoft.com/office/powerpoint/2010/main" val="145498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this framework, therefore, it is obvious that if Moses permitted divorce for some gross uncleanness, it was an exception which found its raison d’être in man’s hard, sinful heart.</a:t>
            </a:r>
          </a:p>
        </p:txBody>
      </p:sp>
      <p:sp>
        <p:nvSpPr>
          <p:cNvPr id="4" name="Slide Number Placeholder 3"/>
          <p:cNvSpPr>
            <a:spLocks noGrp="1"/>
          </p:cNvSpPr>
          <p:nvPr>
            <p:ph type="sldNum" sz="quarter" idx="5"/>
          </p:nvPr>
        </p:nvSpPr>
        <p:spPr/>
        <p:txBody>
          <a:bodyPr/>
          <a:lstStyle/>
          <a:p>
            <a:fld id="{415CEEEC-7628-B04E-B76F-F5A9CEE48A23}" type="slidenum">
              <a:rPr lang="en-US" smtClean="0"/>
              <a:t>18</a:t>
            </a:fld>
            <a:endParaRPr lang="en-US"/>
          </a:p>
        </p:txBody>
      </p:sp>
    </p:spTree>
    <p:extLst>
      <p:ext uri="{BB962C8B-B14F-4D97-AF65-F5344CB8AC3E}">
        <p14:creationId xmlns:p14="http://schemas.microsoft.com/office/powerpoint/2010/main" val="8696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this framework, therefore, it is obvious that if Moses permitted divorce for some gross uncleanness, it was an exception which found its raison d’être in man’s hard, sinful heart.</a:t>
            </a:r>
          </a:p>
        </p:txBody>
      </p:sp>
      <p:sp>
        <p:nvSpPr>
          <p:cNvPr id="4" name="Slide Number Placeholder 3"/>
          <p:cNvSpPr>
            <a:spLocks noGrp="1"/>
          </p:cNvSpPr>
          <p:nvPr>
            <p:ph type="sldNum" sz="quarter" idx="5"/>
          </p:nvPr>
        </p:nvSpPr>
        <p:spPr/>
        <p:txBody>
          <a:bodyPr/>
          <a:lstStyle/>
          <a:p>
            <a:fld id="{415CEEEC-7628-B04E-B76F-F5A9CEE48A23}" type="slidenum">
              <a:rPr lang="en-US" smtClean="0"/>
              <a:t>20</a:t>
            </a:fld>
            <a:endParaRPr lang="en-US"/>
          </a:p>
        </p:txBody>
      </p:sp>
    </p:spTree>
    <p:extLst>
      <p:ext uri="{BB962C8B-B14F-4D97-AF65-F5344CB8AC3E}">
        <p14:creationId xmlns:p14="http://schemas.microsoft.com/office/powerpoint/2010/main" val="8696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Greek word here is </a:t>
            </a:r>
            <a:r>
              <a:rPr lang="en-US" dirty="0" err="1"/>
              <a:t>porneia</a:t>
            </a:r>
            <a:r>
              <a:rPr lang="en-US" dirty="0"/>
              <a:t>, which is used elsewhere for sexual immorality in Matthew 15:19 (parallel Mark 7:21); Acts 15:20, 29; 21:25; 1 Corinthians 5:1 (incest); 6:13, 18 (where it</a:t>
            </a:r>
            <a:r>
              <a:rPr lang="en-GB" dirty="0"/>
              <a:t> means some kind of embodied sin); 7:2; 2 Corinthians 12:21; Galatians 5:19; Ephesians 5:3; Colossians 3:5; 1 Thessalonians 4:3; Revelation 9:21, and in other places in Revelation where physical sins and spiritual adulteries are combined.</a:t>
            </a:r>
          </a:p>
          <a:p>
            <a:endParaRPr lang="en-GB" dirty="0"/>
          </a:p>
          <a:p>
            <a:endParaRPr lang="en-GB" dirty="0"/>
          </a:p>
          <a:p>
            <a:r>
              <a:rPr lang="en-US" dirty="0"/>
              <a:t>Furthermore, 1 Corinthians 5:1 uses this very term (</a:t>
            </a:r>
            <a:r>
              <a:rPr lang="en-US" dirty="0" err="1"/>
              <a:t>porneia</a:t>
            </a:r>
            <a:r>
              <a:rPr lang="en-US" dirty="0"/>
              <a:t>) for incest. One more consideration that for some tips the balance: the word </a:t>
            </a:r>
            <a:r>
              <a:rPr lang="en-US" dirty="0" err="1"/>
              <a:t>porneia</a:t>
            </a:r>
            <a:r>
              <a:rPr lang="en-US" dirty="0"/>
              <a:t> is used in Acts 15:20 to describe something Gentile converts were not to do. Most scholars today think the list of four items there—food polluted by idols, </a:t>
            </a:r>
            <a:r>
              <a:rPr lang="en-US" dirty="0" err="1"/>
              <a:t>porneia</a:t>
            </a:r>
            <a:r>
              <a:rPr lang="en-US" dirty="0"/>
              <a:t>, strangled meat, and blood—derive from Leviticus 17–18. In that context, </a:t>
            </a:r>
            <a:r>
              <a:rPr lang="en-US" dirty="0" err="1"/>
              <a:t>porneia</a:t>
            </a:r>
            <a:r>
              <a:rPr lang="en-US" dirty="0"/>
              <a:t> points to incestuous sins (18:16–18). To sum this up, there is some evidence to suggest that the exception granted by Jesus in Matthew 5:32 is a very narrow exception; that is, Jesus grants divorce to a man only if his wife has committed incest!</a:t>
            </a:r>
            <a:endParaRPr lang="en-GB" dirty="0"/>
          </a:p>
          <a:p>
            <a:r>
              <a:rPr lang="en-US" dirty="0"/>
              <a:t>In effect, Jesus would then have narrowed </a:t>
            </a:r>
            <a:r>
              <a:rPr lang="en-US" dirty="0" err="1"/>
              <a:t>ʿerwat</a:t>
            </a:r>
            <a:r>
              <a:rPr lang="en-US" dirty="0"/>
              <a:t> dābār, the permissible grounds of divorce, to the most heinous of sexual sins.</a:t>
            </a:r>
          </a:p>
        </p:txBody>
      </p:sp>
      <p:sp>
        <p:nvSpPr>
          <p:cNvPr id="4" name="Slide Number Placeholder 3"/>
          <p:cNvSpPr>
            <a:spLocks noGrp="1"/>
          </p:cNvSpPr>
          <p:nvPr>
            <p:ph type="sldNum" sz="quarter" idx="5"/>
          </p:nvPr>
        </p:nvSpPr>
        <p:spPr/>
        <p:txBody>
          <a:bodyPr/>
          <a:lstStyle/>
          <a:p>
            <a:fld id="{415CEEEC-7628-B04E-B76F-F5A9CEE48A23}" type="slidenum">
              <a:rPr lang="en-US" smtClean="0"/>
              <a:t>22</a:t>
            </a:fld>
            <a:endParaRPr lang="en-US"/>
          </a:p>
        </p:txBody>
      </p:sp>
    </p:spTree>
    <p:extLst>
      <p:ext uri="{BB962C8B-B14F-4D97-AF65-F5344CB8AC3E}">
        <p14:creationId xmlns:p14="http://schemas.microsoft.com/office/powerpoint/2010/main" val="182782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NIC_NT) Modern discussions of divorce in the light of Jesus’ teaching sometimes suggest that Jesus recognized the necessity of divorce after adultery, but forbade remarriage. But such a view does not fit the Jewish context, where divorce consisted of the provision of a certificate which explicitly granted the right to remarry: the standard wording according to m. Giṭ. 9:3 was “You are free to marry any man.” Without that permission it was not divorce. Divorce and the right to remarry are thus inseparable, and the Jewish world knew nothing of a legal separation which did not allow remarriage. There is nothing in Jesus’ words, here or in the Mark and Luke parallels, to suggest that he intended to initiate any such provision. His condemnation of remarriage as adultery is simply on the grounds that the divorce (unless for adultery) was not legitimate and so the original marriage remains valid in the sight of God.</a:t>
            </a:r>
          </a:p>
        </p:txBody>
      </p:sp>
      <p:sp>
        <p:nvSpPr>
          <p:cNvPr id="4" name="Slide Number Placeholder 3"/>
          <p:cNvSpPr>
            <a:spLocks noGrp="1"/>
          </p:cNvSpPr>
          <p:nvPr>
            <p:ph type="sldNum" sz="quarter" idx="5"/>
          </p:nvPr>
        </p:nvSpPr>
        <p:spPr/>
        <p:txBody>
          <a:bodyPr/>
          <a:lstStyle/>
          <a:p>
            <a:fld id="{415CEEEC-7628-B04E-B76F-F5A9CEE48A23}" type="slidenum">
              <a:rPr lang="en-US" smtClean="0"/>
              <a:t>37</a:t>
            </a:fld>
            <a:endParaRPr lang="en-US"/>
          </a:p>
        </p:txBody>
      </p:sp>
    </p:spTree>
    <p:extLst>
      <p:ext uri="{BB962C8B-B14F-4D97-AF65-F5344CB8AC3E}">
        <p14:creationId xmlns:p14="http://schemas.microsoft.com/office/powerpoint/2010/main" val="99023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dirty="0"/>
              <a:t>ἁπολελυμένην </a:t>
            </a:r>
            <a:r>
              <a:rPr lang="en-GB" dirty="0"/>
              <a:t>here and in Lk. 16:18 carries the sense ‘a woman who has gained a divorce’ rather than the normal passive force ‘a woman who has been divorced’, and has in mind the situation of a woman who has manipulated her situation so as to gain a divorce. </a:t>
            </a:r>
          </a:p>
          <a:p>
            <a:pPr algn="l"/>
            <a:r>
              <a:rPr lang="en-GB" dirty="0"/>
              <a:t>The exception clause makes remarriage for permissible divorced person possible</a:t>
            </a:r>
          </a:p>
          <a:p>
            <a:pPr algn="l"/>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MT"/>
              </a:rPr>
              <a:t>To be accurate, in Deuteronomy God said "don't divorce for these reasons, and if you do, and she marries another, don't make claim on her as you wife again." The certificate was a protection for the woman so that she couldn't be charged with adultery, which was a capital offense! What Jesus stated does not contradict any of the above, it just goes one step farther. It's much like the sermon on the Mount</a:t>
            </a:r>
            <a:endParaRPr lang="en-US" dirty="0"/>
          </a:p>
          <a:p>
            <a:pPr algn="l"/>
            <a:endParaRPr lang="en-US" dirty="0"/>
          </a:p>
        </p:txBody>
      </p:sp>
      <p:sp>
        <p:nvSpPr>
          <p:cNvPr id="4" name="Slide Number Placeholder 3"/>
          <p:cNvSpPr>
            <a:spLocks noGrp="1"/>
          </p:cNvSpPr>
          <p:nvPr>
            <p:ph type="sldNum" sz="quarter" idx="5"/>
          </p:nvPr>
        </p:nvSpPr>
        <p:spPr/>
        <p:txBody>
          <a:bodyPr/>
          <a:lstStyle/>
          <a:p>
            <a:fld id="{415CEEEC-7628-B04E-B76F-F5A9CEE48A23}" type="slidenum">
              <a:rPr lang="en-US" smtClean="0"/>
              <a:t>44</a:t>
            </a:fld>
            <a:endParaRPr lang="en-US"/>
          </a:p>
        </p:txBody>
      </p:sp>
    </p:spTree>
    <p:extLst>
      <p:ext uri="{BB962C8B-B14F-4D97-AF65-F5344CB8AC3E}">
        <p14:creationId xmlns:p14="http://schemas.microsoft.com/office/powerpoint/2010/main" val="3051527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God is a One-and-Three God, we are led to the conclusion that the relationship “within” God is a relationship theologians called </a:t>
            </a:r>
            <a:r>
              <a:rPr lang="en-US" dirty="0" err="1"/>
              <a:t>perichoresis</a:t>
            </a:r>
            <a:r>
              <a:rPr lang="en-US" dirty="0"/>
              <a:t>. This Greek term describes the mutual indwelling and interpenetration of Father, Son, and Spirit. If this is who God is and what God is, we have another dimension of love. Since God’s relationship is “</a:t>
            </a:r>
            <a:r>
              <a:rPr lang="en-US" dirty="0" err="1"/>
              <a:t>perichoretic</a:t>
            </a:r>
            <a:r>
              <a:rPr lang="en-US" dirty="0"/>
              <a:t>” and since our love participates in God’s way of loving, then marital love is “</a:t>
            </a:r>
            <a:r>
              <a:rPr lang="en-US" dirty="0" err="1"/>
              <a:t>perichoretic</a:t>
            </a:r>
            <a:r>
              <a:rPr lang="en-US" dirty="0"/>
              <a:t>.” That means, above all, that marriage is a relationship of mutual indwelling and interpenetration. Divorce destroys </a:t>
            </a:r>
            <a:r>
              <a:rPr lang="en-US" dirty="0" err="1"/>
              <a:t>perichoresis</a:t>
            </a:r>
            <a:r>
              <a:rPr lang="en-US" dirty="0"/>
              <a:t>, our indwelling of one another.</a:t>
            </a:r>
          </a:p>
        </p:txBody>
      </p:sp>
      <p:sp>
        <p:nvSpPr>
          <p:cNvPr id="4" name="Slide Number Placeholder 3"/>
          <p:cNvSpPr>
            <a:spLocks noGrp="1"/>
          </p:cNvSpPr>
          <p:nvPr>
            <p:ph type="sldNum" sz="quarter" idx="5"/>
          </p:nvPr>
        </p:nvSpPr>
        <p:spPr/>
        <p:txBody>
          <a:bodyPr/>
          <a:lstStyle/>
          <a:p>
            <a:fld id="{415CEEEC-7628-B04E-B76F-F5A9CEE48A23}" type="slidenum">
              <a:rPr lang="en-US" smtClean="0"/>
              <a:t>60</a:t>
            </a:fld>
            <a:endParaRPr lang="en-US"/>
          </a:p>
        </p:txBody>
      </p:sp>
    </p:spTree>
    <p:extLst>
      <p:ext uri="{BB962C8B-B14F-4D97-AF65-F5344CB8AC3E}">
        <p14:creationId xmlns:p14="http://schemas.microsoft.com/office/powerpoint/2010/main" val="3776386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4/24/20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560695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35570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10295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37969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4/24/20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965119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88430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88114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04241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05597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4/24/20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32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4/24/20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597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4/24/20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48995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21B9-E0A0-AC4F-885C-176A071776A4}"/>
              </a:ext>
            </a:extLst>
          </p:cNvPr>
          <p:cNvSpPr>
            <a:spLocks noGrp="1"/>
          </p:cNvSpPr>
          <p:nvPr>
            <p:ph type="ctrTitle"/>
          </p:nvPr>
        </p:nvSpPr>
        <p:spPr/>
        <p:txBody>
          <a:bodyPr/>
          <a:lstStyle/>
          <a:p>
            <a:r>
              <a:rPr lang="en-GB" dirty="0"/>
              <a:t>Divorce and remarriage </a:t>
            </a:r>
            <a:endParaRPr lang="en-US" dirty="0"/>
          </a:p>
        </p:txBody>
      </p:sp>
      <p:sp>
        <p:nvSpPr>
          <p:cNvPr id="3" name="Subtitle 2">
            <a:extLst>
              <a:ext uri="{FF2B5EF4-FFF2-40B4-BE49-F238E27FC236}">
                <a16:creationId xmlns:a16="http://schemas.microsoft.com/office/drawing/2014/main" id="{90498786-7609-5E40-9AA5-4CB5CF5B9D08}"/>
              </a:ext>
            </a:extLst>
          </p:cNvPr>
          <p:cNvSpPr>
            <a:spLocks noGrp="1"/>
          </p:cNvSpPr>
          <p:nvPr>
            <p:ph type="subTitle" idx="1"/>
          </p:nvPr>
        </p:nvSpPr>
        <p:spPr/>
        <p:txBody>
          <a:bodyPr/>
          <a:lstStyle/>
          <a:p>
            <a:r>
              <a:rPr lang="en-GB" dirty="0"/>
              <a:t>Matthew 19:1-9</a:t>
            </a:r>
            <a:endParaRPr lang="en-US" dirty="0"/>
          </a:p>
        </p:txBody>
      </p:sp>
    </p:spTree>
    <p:extLst>
      <p:ext uri="{BB962C8B-B14F-4D97-AF65-F5344CB8AC3E}">
        <p14:creationId xmlns:p14="http://schemas.microsoft.com/office/powerpoint/2010/main" val="319878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455C42-073D-9146-AA78-7D1E54075D90}"/>
              </a:ext>
            </a:extLst>
          </p:cNvPr>
          <p:cNvSpPr>
            <a:spLocks noGrp="1"/>
          </p:cNvSpPr>
          <p:nvPr>
            <p:ph idx="1"/>
          </p:nvPr>
        </p:nvSpPr>
        <p:spPr>
          <a:xfrm>
            <a:off x="1313210" y="341367"/>
            <a:ext cx="10878790" cy="3581400"/>
          </a:xfrm>
        </p:spPr>
        <p:txBody>
          <a:bodyPr>
            <a:noAutofit/>
          </a:bodyPr>
          <a:lstStyle/>
          <a:p>
            <a:pPr marL="0" indent="0">
              <a:buNone/>
            </a:pPr>
            <a:r>
              <a:rPr lang="en-GB" sz="4400" dirty="0"/>
              <a:t>Deuteronomy 24:1</a:t>
            </a:r>
            <a:r>
              <a:rPr lang="en-US" sz="4400" dirty="0"/>
              <a:t> When a man takes a wife and marries her, </a:t>
            </a:r>
            <a:r>
              <a:rPr lang="en-US" sz="4400" b="1" u="sng" dirty="0"/>
              <a:t>if then she finds no favor in his eyes because he has found some indecency in her, and he writes her a certificate of divorce</a:t>
            </a:r>
            <a:r>
              <a:rPr lang="en-US" sz="4400" dirty="0"/>
              <a:t> and puts it in her hand and sends her out of his house, and she departs out of his house, 2 and if she goes and becomes another man's wife, 3 and the latter man hates her and writes her a certificate of divorce and</a:t>
            </a:r>
          </a:p>
        </p:txBody>
      </p:sp>
    </p:spTree>
    <p:extLst>
      <p:ext uri="{BB962C8B-B14F-4D97-AF65-F5344CB8AC3E}">
        <p14:creationId xmlns:p14="http://schemas.microsoft.com/office/powerpoint/2010/main" val="106760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ABEA-213F-C846-8983-F3E4DFB1CF36}"/>
              </a:ext>
            </a:extLst>
          </p:cNvPr>
          <p:cNvSpPr>
            <a:spLocks noGrp="1"/>
          </p:cNvSpPr>
          <p:nvPr>
            <p:ph type="title"/>
          </p:nvPr>
        </p:nvSpPr>
        <p:spPr/>
        <p:txBody>
          <a:bodyPr/>
          <a:lstStyle/>
          <a:p>
            <a:r>
              <a:rPr lang="en-GB" dirty="0"/>
              <a:t>Pharisee focus</a:t>
            </a:r>
            <a:endParaRPr lang="en-US" dirty="0"/>
          </a:p>
        </p:txBody>
      </p:sp>
      <p:sp>
        <p:nvSpPr>
          <p:cNvPr id="3" name="Content Placeholder 2">
            <a:extLst>
              <a:ext uri="{FF2B5EF4-FFF2-40B4-BE49-F238E27FC236}">
                <a16:creationId xmlns:a16="http://schemas.microsoft.com/office/drawing/2014/main" id="{F617F9F6-1A88-C64B-BB4A-7190739438F4}"/>
              </a:ext>
            </a:extLst>
          </p:cNvPr>
          <p:cNvSpPr>
            <a:spLocks noGrp="1"/>
          </p:cNvSpPr>
          <p:nvPr>
            <p:ph idx="1"/>
          </p:nvPr>
        </p:nvSpPr>
        <p:spPr>
          <a:xfrm>
            <a:off x="1883834" y="2089815"/>
            <a:ext cx="7895166" cy="3450613"/>
          </a:xfrm>
        </p:spPr>
        <p:txBody>
          <a:bodyPr>
            <a:normAutofit/>
          </a:bodyPr>
          <a:lstStyle/>
          <a:p>
            <a:r>
              <a:rPr lang="en-GB" sz="3600" dirty="0"/>
              <a:t>Permission to divorce </a:t>
            </a:r>
          </a:p>
          <a:p>
            <a:r>
              <a:rPr lang="en-GB" sz="3600" dirty="0"/>
              <a:t>Focussed on the grounds of divorce </a:t>
            </a:r>
            <a:endParaRPr lang="en-US" sz="3600" dirty="0"/>
          </a:p>
        </p:txBody>
      </p:sp>
    </p:spTree>
    <p:extLst>
      <p:ext uri="{BB962C8B-B14F-4D97-AF65-F5344CB8AC3E}">
        <p14:creationId xmlns:p14="http://schemas.microsoft.com/office/powerpoint/2010/main" val="1372497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9BC6A-8417-1745-ABDA-56EF51E5EFD4}"/>
              </a:ext>
            </a:extLst>
          </p:cNvPr>
          <p:cNvSpPr>
            <a:spLocks noGrp="1"/>
          </p:cNvSpPr>
          <p:nvPr>
            <p:ph type="title"/>
          </p:nvPr>
        </p:nvSpPr>
        <p:spPr/>
        <p:txBody>
          <a:bodyPr/>
          <a:lstStyle/>
          <a:p>
            <a:r>
              <a:rPr lang="en-GB" dirty="0"/>
              <a:t>Another example</a:t>
            </a:r>
            <a:endParaRPr lang="en-US" dirty="0"/>
          </a:p>
        </p:txBody>
      </p:sp>
      <p:sp>
        <p:nvSpPr>
          <p:cNvPr id="3" name="Content Placeholder 2">
            <a:extLst>
              <a:ext uri="{FF2B5EF4-FFF2-40B4-BE49-F238E27FC236}">
                <a16:creationId xmlns:a16="http://schemas.microsoft.com/office/drawing/2014/main" id="{614B3E01-0788-B646-8DC9-68E247D2A020}"/>
              </a:ext>
            </a:extLst>
          </p:cNvPr>
          <p:cNvSpPr>
            <a:spLocks noGrp="1"/>
          </p:cNvSpPr>
          <p:nvPr>
            <p:ph idx="1"/>
          </p:nvPr>
        </p:nvSpPr>
        <p:spPr>
          <a:xfrm>
            <a:off x="1219200" y="1877265"/>
            <a:ext cx="9601200" cy="3581400"/>
          </a:xfrm>
        </p:spPr>
        <p:txBody>
          <a:bodyPr>
            <a:noAutofit/>
          </a:bodyPr>
          <a:lstStyle/>
          <a:p>
            <a:pPr marL="0" indent="0">
              <a:buNone/>
            </a:pPr>
            <a:r>
              <a:rPr lang="en-US" sz="4000" i="1" dirty="0"/>
              <a:t>On the twentieth day of Sivan, year three of the freedom of Israel … I, </a:t>
            </a:r>
            <a:r>
              <a:rPr lang="en-US" sz="4000" i="1" dirty="0" err="1"/>
              <a:t>Shelamzion</a:t>
            </a:r>
            <a:r>
              <a:rPr lang="en-US" sz="4000" i="1" dirty="0"/>
              <a:t>, daughter of Joseph </a:t>
            </a:r>
            <a:r>
              <a:rPr lang="en-US" sz="4000" i="1" dirty="0" err="1"/>
              <a:t>Qebshan</a:t>
            </a:r>
            <a:r>
              <a:rPr lang="en-US" sz="4000" i="1" dirty="0"/>
              <a:t> from </a:t>
            </a:r>
            <a:r>
              <a:rPr lang="en-US" sz="4000" i="1" dirty="0" err="1"/>
              <a:t>Ein</a:t>
            </a:r>
            <a:r>
              <a:rPr lang="en-US" sz="4000" i="1" dirty="0"/>
              <a:t> </a:t>
            </a:r>
            <a:r>
              <a:rPr lang="en-US" sz="4000" i="1" dirty="0" err="1"/>
              <a:t>Gedi</a:t>
            </a:r>
            <a:r>
              <a:rPr lang="en-US" sz="4000" i="1" dirty="0"/>
              <a:t>, with you, you Eleazar son of </a:t>
            </a:r>
            <a:r>
              <a:rPr lang="en-US" sz="4000" i="1" dirty="0" err="1"/>
              <a:t>Hananiah</a:t>
            </a:r>
            <a:r>
              <a:rPr lang="en-US" sz="4000" i="1" dirty="0"/>
              <a:t>, who had been my husband before this time, that this is for you from me a bill of divorce and release.…</a:t>
            </a:r>
          </a:p>
        </p:txBody>
      </p:sp>
    </p:spTree>
    <p:extLst>
      <p:ext uri="{BB962C8B-B14F-4D97-AF65-F5344CB8AC3E}">
        <p14:creationId xmlns:p14="http://schemas.microsoft.com/office/powerpoint/2010/main" val="195754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C10BA-86B3-2041-A1CD-F171E9C6714F}"/>
              </a:ext>
            </a:extLst>
          </p:cNvPr>
          <p:cNvSpPr>
            <a:spLocks noGrp="1"/>
          </p:cNvSpPr>
          <p:nvPr>
            <p:ph type="title"/>
          </p:nvPr>
        </p:nvSpPr>
        <p:spPr/>
        <p:txBody>
          <a:bodyPr/>
          <a:lstStyle/>
          <a:p>
            <a:r>
              <a:rPr lang="en-GB" dirty="0"/>
              <a:t>Papyrus </a:t>
            </a:r>
            <a:r>
              <a:rPr lang="en-GB" dirty="0" err="1"/>
              <a:t>yadin</a:t>
            </a:r>
            <a:endParaRPr lang="en-US" dirty="0"/>
          </a:p>
        </p:txBody>
      </p:sp>
      <p:sp>
        <p:nvSpPr>
          <p:cNvPr id="3" name="Content Placeholder 2">
            <a:extLst>
              <a:ext uri="{FF2B5EF4-FFF2-40B4-BE49-F238E27FC236}">
                <a16:creationId xmlns:a16="http://schemas.microsoft.com/office/drawing/2014/main" id="{D09943C0-E8B8-0747-A9A6-FF2E2D39DF28}"/>
              </a:ext>
            </a:extLst>
          </p:cNvPr>
          <p:cNvSpPr>
            <a:spLocks noGrp="1"/>
          </p:cNvSpPr>
          <p:nvPr>
            <p:ph idx="1"/>
          </p:nvPr>
        </p:nvSpPr>
        <p:spPr>
          <a:xfrm>
            <a:off x="1451580" y="2015732"/>
            <a:ext cx="4559754" cy="3450613"/>
          </a:xfrm>
        </p:spPr>
        <p:txBody>
          <a:bodyPr>
            <a:normAutofit/>
          </a:bodyPr>
          <a:lstStyle/>
          <a:p>
            <a:pPr marL="0" indent="0">
              <a:buNone/>
            </a:pPr>
            <a:r>
              <a:rPr lang="en-GB" sz="3200" i="1" dirty="0"/>
              <a:t> “I will feed you and clothe you and I will bring you into my house.”</a:t>
            </a:r>
            <a:endParaRPr lang="en-US" sz="3200" i="1" dirty="0"/>
          </a:p>
        </p:txBody>
      </p:sp>
      <p:pic>
        <p:nvPicPr>
          <p:cNvPr id="4" name="Picture 4">
            <a:extLst>
              <a:ext uri="{FF2B5EF4-FFF2-40B4-BE49-F238E27FC236}">
                <a16:creationId xmlns:a16="http://schemas.microsoft.com/office/drawing/2014/main" id="{05648659-85C0-3A4D-B938-5BFDE51C2539}"/>
              </a:ext>
            </a:extLst>
          </p:cNvPr>
          <p:cNvPicPr>
            <a:picLocks noChangeAspect="1"/>
          </p:cNvPicPr>
          <p:nvPr/>
        </p:nvPicPr>
        <p:blipFill>
          <a:blip r:embed="rId3"/>
          <a:stretch>
            <a:fillRect/>
          </a:stretch>
        </p:blipFill>
        <p:spPr>
          <a:xfrm>
            <a:off x="7016752" y="-115137"/>
            <a:ext cx="5175248" cy="7412007"/>
          </a:xfrm>
          <a:prstGeom prst="rect">
            <a:avLst/>
          </a:prstGeom>
        </p:spPr>
      </p:pic>
    </p:spTree>
    <p:extLst>
      <p:ext uri="{BB962C8B-B14F-4D97-AF65-F5344CB8AC3E}">
        <p14:creationId xmlns:p14="http://schemas.microsoft.com/office/powerpoint/2010/main" val="3103286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C1EF1-3076-A84B-883D-FB4540DF4862}"/>
              </a:ext>
            </a:extLst>
          </p:cNvPr>
          <p:cNvSpPr>
            <a:spLocks noGrp="1"/>
          </p:cNvSpPr>
          <p:nvPr>
            <p:ph type="title"/>
          </p:nvPr>
        </p:nvSpPr>
        <p:spPr>
          <a:xfrm>
            <a:off x="3123324" y="529832"/>
            <a:ext cx="9601200" cy="1485900"/>
          </a:xfrm>
        </p:spPr>
        <p:txBody>
          <a:bodyPr>
            <a:normAutofit/>
          </a:bodyPr>
          <a:lstStyle/>
          <a:p>
            <a:r>
              <a:rPr lang="en-GB" sz="5400" dirty="0"/>
              <a:t>Jewish focus</a:t>
            </a:r>
            <a:endParaRPr lang="en-US" sz="5400" dirty="0"/>
          </a:p>
        </p:txBody>
      </p:sp>
      <p:sp>
        <p:nvSpPr>
          <p:cNvPr id="3" name="Content Placeholder 2">
            <a:extLst>
              <a:ext uri="{FF2B5EF4-FFF2-40B4-BE49-F238E27FC236}">
                <a16:creationId xmlns:a16="http://schemas.microsoft.com/office/drawing/2014/main" id="{10455C42-073D-9146-AA78-7D1E54075D90}"/>
              </a:ext>
            </a:extLst>
          </p:cNvPr>
          <p:cNvSpPr>
            <a:spLocks noGrp="1"/>
          </p:cNvSpPr>
          <p:nvPr>
            <p:ph idx="1"/>
          </p:nvPr>
        </p:nvSpPr>
        <p:spPr>
          <a:xfrm>
            <a:off x="992644" y="2015732"/>
            <a:ext cx="10612527" cy="3450613"/>
          </a:xfrm>
        </p:spPr>
        <p:txBody>
          <a:bodyPr>
            <a:noAutofit/>
          </a:bodyPr>
          <a:lstStyle/>
          <a:p>
            <a:pPr marL="0" indent="0">
              <a:buNone/>
            </a:pPr>
            <a:r>
              <a:rPr lang="en-GB" sz="4000" dirty="0"/>
              <a:t>Deuteronomy 24:1</a:t>
            </a:r>
            <a:r>
              <a:rPr lang="en-US" sz="4000" dirty="0"/>
              <a:t> When a man takes a wife and marries her, if then she finds no favor in his eyes because he has found some </a:t>
            </a:r>
            <a:r>
              <a:rPr lang="en-US" sz="4000" b="1" dirty="0"/>
              <a:t>in</a:t>
            </a:r>
            <a:r>
              <a:rPr lang="en-GB" sz="4000" b="1" dirty="0"/>
              <a:t>d</a:t>
            </a:r>
            <a:r>
              <a:rPr lang="en-US" sz="4000" b="1" dirty="0" err="1"/>
              <a:t>ecency</a:t>
            </a:r>
            <a:r>
              <a:rPr lang="en-US" sz="4000" dirty="0"/>
              <a:t> in her, and he writes her a </a:t>
            </a:r>
            <a:r>
              <a:rPr lang="en-US" sz="4000" b="1" dirty="0"/>
              <a:t>certificate of divorce</a:t>
            </a:r>
            <a:r>
              <a:rPr lang="en-US" sz="4000" dirty="0"/>
              <a:t> and puts it in her hand and sends her out of his house, and she departs out of his house, </a:t>
            </a:r>
          </a:p>
        </p:txBody>
      </p:sp>
    </p:spTree>
    <p:extLst>
      <p:ext uri="{BB962C8B-B14F-4D97-AF65-F5344CB8AC3E}">
        <p14:creationId xmlns:p14="http://schemas.microsoft.com/office/powerpoint/2010/main" val="286664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88DB-56BB-B649-A90F-812F426044E7}"/>
              </a:ext>
            </a:extLst>
          </p:cNvPr>
          <p:cNvSpPr>
            <a:spLocks noGrp="1"/>
          </p:cNvSpPr>
          <p:nvPr>
            <p:ph type="title"/>
          </p:nvPr>
        </p:nvSpPr>
        <p:spPr>
          <a:xfrm>
            <a:off x="2918956" y="218674"/>
            <a:ext cx="9601200" cy="1485900"/>
          </a:xfrm>
        </p:spPr>
        <p:txBody>
          <a:bodyPr/>
          <a:lstStyle/>
          <a:p>
            <a:r>
              <a:rPr lang="en-US" dirty="0"/>
              <a:t>Mishnah Giṭṭin 9:10</a:t>
            </a:r>
          </a:p>
        </p:txBody>
      </p:sp>
      <p:sp>
        <p:nvSpPr>
          <p:cNvPr id="3" name="Content Placeholder 2">
            <a:extLst>
              <a:ext uri="{FF2B5EF4-FFF2-40B4-BE49-F238E27FC236}">
                <a16:creationId xmlns:a16="http://schemas.microsoft.com/office/drawing/2014/main" id="{783DEBAA-CAFA-3849-80E6-C6E58A3179A0}"/>
              </a:ext>
            </a:extLst>
          </p:cNvPr>
          <p:cNvSpPr>
            <a:spLocks noGrp="1"/>
          </p:cNvSpPr>
          <p:nvPr>
            <p:ph idx="1"/>
          </p:nvPr>
        </p:nvSpPr>
        <p:spPr>
          <a:xfrm>
            <a:off x="1540348" y="1151393"/>
            <a:ext cx="9977237" cy="3581400"/>
          </a:xfrm>
        </p:spPr>
        <p:txBody>
          <a:bodyPr>
            <a:noAutofit/>
          </a:bodyPr>
          <a:lstStyle/>
          <a:p>
            <a:pPr marL="0" indent="0">
              <a:buNone/>
            </a:pPr>
            <a:r>
              <a:rPr lang="en-US" sz="2800" dirty="0"/>
              <a:t>The House of </a:t>
            </a:r>
            <a:r>
              <a:rPr lang="en-US" sz="2800" dirty="0" err="1"/>
              <a:t>Shammai</a:t>
            </a:r>
            <a:r>
              <a:rPr lang="en-US" sz="2800" dirty="0"/>
              <a:t> say, “A man should divorce his wife only because he has found grounds for it in unchastity, </a:t>
            </a:r>
            <a:endParaRPr lang="en-GB" sz="2800" dirty="0"/>
          </a:p>
          <a:p>
            <a:pPr marL="0" indent="0">
              <a:buNone/>
            </a:pPr>
            <a:r>
              <a:rPr lang="en-GB" sz="2800" dirty="0"/>
              <a:t>	</a:t>
            </a:r>
            <a:r>
              <a:rPr lang="en-US" sz="2800" dirty="0"/>
              <a:t>“since it is said, Because he has found in her indecency </a:t>
            </a:r>
            <a:r>
              <a:rPr lang="en-GB" sz="2800" dirty="0"/>
              <a:t>	</a:t>
            </a:r>
            <a:r>
              <a:rPr lang="en-US" sz="2800" dirty="0"/>
              <a:t>in anything (Dt. 24:1).” </a:t>
            </a:r>
            <a:endParaRPr lang="en-GB" sz="2800" dirty="0"/>
          </a:p>
          <a:p>
            <a:pPr marL="0" indent="0">
              <a:buNone/>
            </a:pPr>
            <a:r>
              <a:rPr lang="en-US" sz="2800" dirty="0"/>
              <a:t>And the House of Hillel say, “Even if she spoiled his dish, </a:t>
            </a:r>
            <a:endParaRPr lang="en-GB" sz="2800" dirty="0"/>
          </a:p>
          <a:p>
            <a:pPr marL="0" indent="0">
              <a:buNone/>
            </a:pPr>
            <a:r>
              <a:rPr lang="en-GB" sz="2800" dirty="0"/>
              <a:t>	</a:t>
            </a:r>
            <a:r>
              <a:rPr lang="en-US" sz="2800" dirty="0"/>
              <a:t>“since it is said, Because he has found in her indecency </a:t>
            </a:r>
            <a:r>
              <a:rPr lang="en-GB" sz="2800" dirty="0"/>
              <a:t>	</a:t>
            </a:r>
            <a:r>
              <a:rPr lang="en-US" sz="2800" dirty="0"/>
              <a:t>in anything.</a:t>
            </a:r>
            <a:r>
              <a:rPr lang="en-GB" sz="2800" dirty="0"/>
              <a:t> </a:t>
            </a:r>
            <a:r>
              <a:rPr lang="en-US" sz="2800" dirty="0"/>
              <a:t>(Dt. 24:1)” </a:t>
            </a:r>
            <a:endParaRPr lang="en-GB" sz="2800" dirty="0"/>
          </a:p>
          <a:p>
            <a:pPr marL="0" indent="0">
              <a:buNone/>
            </a:pPr>
            <a:r>
              <a:rPr lang="en-US" sz="2800" dirty="0"/>
              <a:t>R. </a:t>
            </a:r>
            <a:r>
              <a:rPr lang="en-US" sz="2800" dirty="0" err="1"/>
              <a:t>Aqiba</a:t>
            </a:r>
            <a:r>
              <a:rPr lang="en-US" sz="2800" dirty="0"/>
              <a:t> says, “Even if he found someone else prettier than she, </a:t>
            </a:r>
            <a:endParaRPr lang="en-GB" sz="2800" dirty="0"/>
          </a:p>
          <a:p>
            <a:pPr marL="0" indent="0">
              <a:buNone/>
            </a:pPr>
            <a:r>
              <a:rPr lang="en-GB" sz="2800" dirty="0"/>
              <a:t>	</a:t>
            </a:r>
            <a:r>
              <a:rPr lang="en-US" sz="2800" dirty="0"/>
              <a:t>“since it is said, And it shall be if she find no favor in his </a:t>
            </a:r>
            <a:r>
              <a:rPr lang="en-GB" sz="2800" dirty="0"/>
              <a:t>	</a:t>
            </a:r>
            <a:r>
              <a:rPr lang="en-US" sz="2800" dirty="0"/>
              <a:t>eyes (Dt. 24:1).”</a:t>
            </a:r>
          </a:p>
        </p:txBody>
      </p:sp>
    </p:spTree>
    <p:extLst>
      <p:ext uri="{BB962C8B-B14F-4D97-AF65-F5344CB8AC3E}">
        <p14:creationId xmlns:p14="http://schemas.microsoft.com/office/powerpoint/2010/main" val="170159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343B6-C8A9-1F46-B44C-3DB7BB3933A5}"/>
              </a:ext>
            </a:extLst>
          </p:cNvPr>
          <p:cNvSpPr>
            <a:spLocks noGrp="1"/>
          </p:cNvSpPr>
          <p:nvPr>
            <p:ph type="title"/>
          </p:nvPr>
        </p:nvSpPr>
        <p:spPr>
          <a:xfrm>
            <a:off x="1451580" y="804520"/>
            <a:ext cx="5550355" cy="1049235"/>
          </a:xfrm>
        </p:spPr>
        <p:txBody>
          <a:bodyPr>
            <a:normAutofit/>
          </a:bodyPr>
          <a:lstStyle/>
          <a:p>
            <a:r>
              <a:rPr lang="en-GB" dirty="0"/>
              <a:t>Titus Flavius Josephus</a:t>
            </a:r>
            <a:endParaRPr lang="en-US" dirty="0"/>
          </a:p>
        </p:txBody>
      </p:sp>
      <p:sp>
        <p:nvSpPr>
          <p:cNvPr id="3" name="Content Placeholder 2">
            <a:extLst>
              <a:ext uri="{FF2B5EF4-FFF2-40B4-BE49-F238E27FC236}">
                <a16:creationId xmlns:a16="http://schemas.microsoft.com/office/drawing/2014/main" id="{2C641053-B04D-2040-A0A6-75CD1EC965B6}"/>
              </a:ext>
            </a:extLst>
          </p:cNvPr>
          <p:cNvSpPr>
            <a:spLocks noGrp="1"/>
          </p:cNvSpPr>
          <p:nvPr>
            <p:ph idx="1"/>
          </p:nvPr>
        </p:nvSpPr>
        <p:spPr>
          <a:xfrm>
            <a:off x="1288550" y="2001135"/>
            <a:ext cx="6256006" cy="3450613"/>
          </a:xfrm>
        </p:spPr>
        <p:txBody>
          <a:bodyPr>
            <a:noAutofit/>
          </a:bodyPr>
          <a:lstStyle/>
          <a:p>
            <a:pPr marL="0" indent="0">
              <a:buNone/>
            </a:pPr>
            <a:r>
              <a:rPr lang="en-US" sz="3200" i="1" dirty="0"/>
              <a:t>At this period I divorced my wife, being displeased at her </a:t>
            </a:r>
            <a:r>
              <a:rPr lang="en-US" sz="3200" i="1" dirty="0" err="1"/>
              <a:t>behaviour</a:t>
            </a:r>
            <a:r>
              <a:rPr lang="en-US" sz="3200" i="1" dirty="0"/>
              <a:t>. She had borne me three children…. Afterwards I married a woman of Jewish extraction who had settled in Crete. She came of very distinguished parents.</a:t>
            </a:r>
            <a:endParaRPr lang="en-GB" sz="3200" i="1" dirty="0"/>
          </a:p>
          <a:p>
            <a:pPr marL="0" indent="0">
              <a:buNone/>
            </a:pPr>
            <a:endParaRPr lang="en-GB" sz="3200" i="1" dirty="0"/>
          </a:p>
          <a:p>
            <a:pPr marL="0" indent="0">
              <a:buNone/>
            </a:pPr>
            <a:r>
              <a:rPr lang="en-GB" sz="3200" i="1" dirty="0"/>
              <a:t>Josephus in Life 426-427</a:t>
            </a:r>
            <a:endParaRPr lang="en-US" sz="3200" i="1" dirty="0"/>
          </a:p>
        </p:txBody>
      </p:sp>
      <p:pic>
        <p:nvPicPr>
          <p:cNvPr id="4" name="Picture 4">
            <a:extLst>
              <a:ext uri="{FF2B5EF4-FFF2-40B4-BE49-F238E27FC236}">
                <a16:creationId xmlns:a16="http://schemas.microsoft.com/office/drawing/2014/main" id="{3CF11B4F-E644-1646-90F9-75A58682D497}"/>
              </a:ext>
            </a:extLst>
          </p:cNvPr>
          <p:cNvPicPr>
            <a:picLocks noChangeAspect="1"/>
          </p:cNvPicPr>
          <p:nvPr/>
        </p:nvPicPr>
        <p:blipFill rotWithShape="1">
          <a:blip r:embed="rId3"/>
          <a:srcRect l="4178" r="555" b="-4"/>
          <a:stretch/>
        </p:blipFill>
        <p:spPr>
          <a:xfrm>
            <a:off x="8087177" y="804520"/>
            <a:ext cx="3751558" cy="5181720"/>
          </a:xfrm>
          <a:prstGeom prst="rect">
            <a:avLst/>
          </a:prstGeom>
        </p:spPr>
      </p:pic>
    </p:spTree>
    <p:extLst>
      <p:ext uri="{BB962C8B-B14F-4D97-AF65-F5344CB8AC3E}">
        <p14:creationId xmlns:p14="http://schemas.microsoft.com/office/powerpoint/2010/main" val="314249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F98F-099C-A74A-8CA7-601105A1CE5A}"/>
              </a:ext>
            </a:extLst>
          </p:cNvPr>
          <p:cNvSpPr>
            <a:spLocks noGrp="1"/>
          </p:cNvSpPr>
          <p:nvPr>
            <p:ph type="title" idx="4294967295"/>
          </p:nvPr>
        </p:nvSpPr>
        <p:spPr>
          <a:xfrm>
            <a:off x="2587625" y="244475"/>
            <a:ext cx="9604375" cy="1049338"/>
          </a:xfrm>
        </p:spPr>
        <p:txBody>
          <a:bodyPr/>
          <a:lstStyle/>
          <a:p>
            <a:r>
              <a:rPr lang="en-GB" dirty="0"/>
              <a:t>The overriding principle</a:t>
            </a:r>
            <a:endParaRPr lang="en-US" dirty="0"/>
          </a:p>
        </p:txBody>
      </p:sp>
      <p:sp>
        <p:nvSpPr>
          <p:cNvPr id="3" name="Content Placeholder 2">
            <a:extLst>
              <a:ext uri="{FF2B5EF4-FFF2-40B4-BE49-F238E27FC236}">
                <a16:creationId xmlns:a16="http://schemas.microsoft.com/office/drawing/2014/main" id="{E91950AA-D212-3043-92EB-7BB120605E40}"/>
              </a:ext>
            </a:extLst>
          </p:cNvPr>
          <p:cNvSpPr>
            <a:spLocks noGrp="1"/>
          </p:cNvSpPr>
          <p:nvPr>
            <p:ph idx="4294967295"/>
          </p:nvPr>
        </p:nvSpPr>
        <p:spPr>
          <a:xfrm>
            <a:off x="1201741" y="1124480"/>
            <a:ext cx="10270592" cy="3340100"/>
          </a:xfrm>
        </p:spPr>
        <p:txBody>
          <a:bodyPr>
            <a:noAutofit/>
          </a:bodyPr>
          <a:lstStyle/>
          <a:p>
            <a:pPr marL="0" indent="0">
              <a:buNone/>
            </a:pPr>
            <a:r>
              <a:rPr lang="en-GB" sz="4000" dirty="0"/>
              <a:t>Matthew 19: </a:t>
            </a:r>
            <a:r>
              <a:rPr lang="en-US" sz="4000" dirty="0"/>
              <a:t>4 He answered, “Have you not read that he who created them from the beginning made them male and female, 5 and said, Therefore a man shall leave his father and his mother and hold fast to his wife, and the two shall become one flesh’? 6 So they are no longer two but one flesh. What therefore </a:t>
            </a:r>
            <a:r>
              <a:rPr lang="en-US" sz="4000" b="1" u="sng" dirty="0"/>
              <a:t>God has joined together, let not man separate.</a:t>
            </a:r>
            <a:r>
              <a:rPr lang="en-US" sz="4000" dirty="0"/>
              <a:t>” </a:t>
            </a:r>
          </a:p>
        </p:txBody>
      </p:sp>
    </p:spTree>
    <p:extLst>
      <p:ext uri="{BB962C8B-B14F-4D97-AF65-F5344CB8AC3E}">
        <p14:creationId xmlns:p14="http://schemas.microsoft.com/office/powerpoint/2010/main" val="1125886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1950AA-D212-3043-92EB-7BB120605E40}"/>
              </a:ext>
            </a:extLst>
          </p:cNvPr>
          <p:cNvSpPr>
            <a:spLocks noGrp="1"/>
          </p:cNvSpPr>
          <p:nvPr>
            <p:ph idx="1"/>
          </p:nvPr>
        </p:nvSpPr>
        <p:spPr>
          <a:xfrm>
            <a:off x="1294362" y="764218"/>
            <a:ext cx="10347305" cy="3450613"/>
          </a:xfrm>
        </p:spPr>
        <p:txBody>
          <a:bodyPr>
            <a:noAutofit/>
          </a:bodyPr>
          <a:lstStyle/>
          <a:p>
            <a:pPr marL="0" indent="0">
              <a:buNone/>
            </a:pPr>
            <a:r>
              <a:rPr lang="en-GB" sz="4000" dirty="0"/>
              <a:t>Matthew 19: 7 </a:t>
            </a:r>
            <a:r>
              <a:rPr lang="en-US" sz="4000" dirty="0"/>
              <a:t>They said to him, “Why then did Moses command one to give a certificate of divorce and to send her away?” 8 He said to them, “Because of your </a:t>
            </a:r>
            <a:r>
              <a:rPr lang="en-US" sz="4000" b="1" u="sng" dirty="0"/>
              <a:t>hardness of heart</a:t>
            </a:r>
            <a:r>
              <a:rPr lang="en-US" sz="4000" dirty="0"/>
              <a:t> Moses allowed you to divorce your wives, but from the beginning it was not so. 9 And I say to you: whoever divorces his wife, except for sexual immorality, and marries another, commits adultery.”</a:t>
            </a:r>
          </a:p>
        </p:txBody>
      </p:sp>
    </p:spTree>
    <p:extLst>
      <p:ext uri="{BB962C8B-B14F-4D97-AF65-F5344CB8AC3E}">
        <p14:creationId xmlns:p14="http://schemas.microsoft.com/office/powerpoint/2010/main" val="3260851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8135-17E2-1D45-9EB5-461D8AD6184A}"/>
              </a:ext>
            </a:extLst>
          </p:cNvPr>
          <p:cNvSpPr>
            <a:spLocks noGrp="1"/>
          </p:cNvSpPr>
          <p:nvPr>
            <p:ph type="title"/>
          </p:nvPr>
        </p:nvSpPr>
        <p:spPr/>
        <p:txBody>
          <a:bodyPr/>
          <a:lstStyle/>
          <a:p>
            <a:r>
              <a:rPr lang="en-GB" dirty="0"/>
              <a:t>Explanation </a:t>
            </a:r>
            <a:endParaRPr lang="en-US" dirty="0"/>
          </a:p>
        </p:txBody>
      </p:sp>
      <p:sp>
        <p:nvSpPr>
          <p:cNvPr id="3" name="Content Placeholder 2">
            <a:extLst>
              <a:ext uri="{FF2B5EF4-FFF2-40B4-BE49-F238E27FC236}">
                <a16:creationId xmlns:a16="http://schemas.microsoft.com/office/drawing/2014/main" id="{FD06E905-B2DC-CC49-B4E4-228337109B10}"/>
              </a:ext>
            </a:extLst>
          </p:cNvPr>
          <p:cNvSpPr>
            <a:spLocks noGrp="1"/>
          </p:cNvSpPr>
          <p:nvPr>
            <p:ph idx="1"/>
          </p:nvPr>
        </p:nvSpPr>
        <p:spPr/>
        <p:txBody>
          <a:bodyPr>
            <a:normAutofit/>
          </a:bodyPr>
          <a:lstStyle/>
          <a:p>
            <a:r>
              <a:rPr lang="en-US" sz="3600">
                <a:solidFill>
                  <a:srgbClr val="4A4A4A"/>
                </a:solidFill>
                <a:latin typeface="OpenSans"/>
              </a:rPr>
              <a:t>Divorce in the Scripture is permitted only because of man’s sin. Since divorce is only a concession to man’s sin and is not part of God’s original plan for marriage, all believers should hate divorce as God does and pursue it only when there is no other recourse</a:t>
            </a:r>
            <a:endParaRPr lang="en-US" sz="3600"/>
          </a:p>
        </p:txBody>
      </p:sp>
    </p:spTree>
    <p:extLst>
      <p:ext uri="{BB962C8B-B14F-4D97-AF65-F5344CB8AC3E}">
        <p14:creationId xmlns:p14="http://schemas.microsoft.com/office/powerpoint/2010/main" val="181836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10CF-D966-9D47-AB54-3259FC3576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EDA0A4-92FA-3443-A578-CD490C2C211B}"/>
              </a:ext>
            </a:extLst>
          </p:cNvPr>
          <p:cNvSpPr>
            <a:spLocks noGrp="1"/>
          </p:cNvSpPr>
          <p:nvPr>
            <p:ph idx="1"/>
          </p:nvPr>
        </p:nvSpPr>
        <p:spPr/>
        <p:txBody>
          <a:bodyPr/>
          <a:lstStyle/>
          <a:p>
            <a:r>
              <a:rPr lang="en-US" sz="1800" dirty="0">
                <a:solidFill>
                  <a:srgbClr val="454545"/>
                </a:solidFill>
                <a:latin typeface="HelveticaNeueLTStd-Roman"/>
              </a:rPr>
              <a:t>A child born today has only a 50 per cent chance of living with both birth parents by the age of 16</a:t>
            </a:r>
            <a:endParaRPr lang="en-US" dirty="0"/>
          </a:p>
        </p:txBody>
      </p:sp>
    </p:spTree>
    <p:extLst>
      <p:ext uri="{BB962C8B-B14F-4D97-AF65-F5344CB8AC3E}">
        <p14:creationId xmlns:p14="http://schemas.microsoft.com/office/powerpoint/2010/main" val="3080651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1950AA-D212-3043-92EB-7BB120605E40}"/>
              </a:ext>
            </a:extLst>
          </p:cNvPr>
          <p:cNvSpPr>
            <a:spLocks noGrp="1"/>
          </p:cNvSpPr>
          <p:nvPr>
            <p:ph idx="1"/>
          </p:nvPr>
        </p:nvSpPr>
        <p:spPr>
          <a:xfrm>
            <a:off x="1294362" y="764218"/>
            <a:ext cx="10347305" cy="3450613"/>
          </a:xfrm>
        </p:spPr>
        <p:txBody>
          <a:bodyPr>
            <a:noAutofit/>
          </a:bodyPr>
          <a:lstStyle/>
          <a:p>
            <a:pPr marL="0" indent="0">
              <a:buNone/>
            </a:pPr>
            <a:r>
              <a:rPr lang="en-GB" sz="4000" dirty="0"/>
              <a:t>Matthew 19: 7 </a:t>
            </a:r>
            <a:r>
              <a:rPr lang="en-US" sz="4000" dirty="0"/>
              <a:t>They said to him, “Why then did Moses command one to give a certificate of divorce and to send her away?” 8 He said to them, “Because of your hardness of heart Moses allowed you to divorce your wives, but from the beginning it was not so. 9 And I say to you: whoever divorces his wife, except for </a:t>
            </a:r>
            <a:r>
              <a:rPr lang="en-US" sz="4000" b="1" u="sng" dirty="0"/>
              <a:t>sexual immorality,</a:t>
            </a:r>
            <a:r>
              <a:rPr lang="en-US" sz="4000" dirty="0"/>
              <a:t> and marries another, commits adultery.”</a:t>
            </a:r>
          </a:p>
        </p:txBody>
      </p:sp>
    </p:spTree>
    <p:extLst>
      <p:ext uri="{BB962C8B-B14F-4D97-AF65-F5344CB8AC3E}">
        <p14:creationId xmlns:p14="http://schemas.microsoft.com/office/powerpoint/2010/main" val="2289124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B273B-2BF4-3B44-BD27-0E211F633645}"/>
              </a:ext>
            </a:extLst>
          </p:cNvPr>
          <p:cNvSpPr>
            <a:spLocks noGrp="1"/>
          </p:cNvSpPr>
          <p:nvPr>
            <p:ph type="title"/>
          </p:nvPr>
        </p:nvSpPr>
        <p:spPr/>
        <p:txBody>
          <a:bodyPr/>
          <a:lstStyle/>
          <a:p>
            <a:r>
              <a:rPr lang="en-GB" dirty="0"/>
              <a:t>Possible reasons</a:t>
            </a:r>
            <a:endParaRPr lang="en-US" dirty="0"/>
          </a:p>
        </p:txBody>
      </p:sp>
      <p:sp>
        <p:nvSpPr>
          <p:cNvPr id="3" name="Content Placeholder 2">
            <a:extLst>
              <a:ext uri="{FF2B5EF4-FFF2-40B4-BE49-F238E27FC236}">
                <a16:creationId xmlns:a16="http://schemas.microsoft.com/office/drawing/2014/main" id="{BAFBB015-72E1-EE4E-8A06-8230E9AEFF45}"/>
              </a:ext>
            </a:extLst>
          </p:cNvPr>
          <p:cNvSpPr>
            <a:spLocks noGrp="1"/>
          </p:cNvSpPr>
          <p:nvPr>
            <p:ph idx="1"/>
          </p:nvPr>
        </p:nvSpPr>
        <p:spPr/>
        <p:txBody>
          <a:bodyPr/>
          <a:lstStyle/>
          <a:p>
            <a:r>
              <a:rPr lang="en-GB" dirty="0"/>
              <a:t>Redactional</a:t>
            </a:r>
          </a:p>
          <a:p>
            <a:r>
              <a:rPr lang="en-GB" dirty="0"/>
              <a:t>Matthew expanded on Jesus intent was not to deny rightness of </a:t>
            </a:r>
            <a:r>
              <a:rPr lang="en-GB" dirty="0" err="1"/>
              <a:t>Deut</a:t>
            </a:r>
            <a:r>
              <a:rPr lang="en-GB" dirty="0"/>
              <a:t> 24 but to stem widespread permissiveness. </a:t>
            </a:r>
            <a:r>
              <a:rPr lang="en-US" dirty="0"/>
              <a:t>Jesus’ “purpose was not to lay down the law but to reassert an ideal and make divorce a sin, thereby disturbing the current complacency.”</a:t>
            </a:r>
            <a:endParaRPr lang="en-GB" dirty="0"/>
          </a:p>
          <a:p>
            <a:r>
              <a:rPr lang="en-GB" dirty="0"/>
              <a:t>Matthew retained the original reading in </a:t>
            </a:r>
            <a:r>
              <a:rPr lang="en-GB" dirty="0" err="1"/>
              <a:t>Deut</a:t>
            </a:r>
            <a:r>
              <a:rPr lang="en-GB" dirty="0"/>
              <a:t> 24 because his audience was Jewish whilst the other two gospels were Gentile</a:t>
            </a:r>
          </a:p>
          <a:p>
            <a:r>
              <a:rPr lang="en-US" dirty="0"/>
              <a:t>(NIC_NT) Matthew is merely making explicit what was assumed by Mark and Luke to be already obvious to their read</a:t>
            </a:r>
          </a:p>
        </p:txBody>
      </p:sp>
    </p:spTree>
    <p:extLst>
      <p:ext uri="{BB962C8B-B14F-4D97-AF65-F5344CB8AC3E}">
        <p14:creationId xmlns:p14="http://schemas.microsoft.com/office/powerpoint/2010/main" val="3352750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9EB7-F867-5444-8014-4DADE28E6CA5}"/>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0D62656F-5E86-4648-9F62-5DB4D71CC5AA}"/>
              </a:ext>
            </a:extLst>
          </p:cNvPr>
          <p:cNvSpPr txBox="1"/>
          <p:nvPr/>
        </p:nvSpPr>
        <p:spPr>
          <a:xfrm>
            <a:off x="1371600" y="2487666"/>
            <a:ext cx="4292308" cy="1569660"/>
          </a:xfrm>
          <a:prstGeom prst="rect">
            <a:avLst/>
          </a:prstGeom>
          <a:noFill/>
        </p:spPr>
        <p:txBody>
          <a:bodyPr wrap="square" rtlCol="0">
            <a:spAutoFit/>
          </a:bodyPr>
          <a:lstStyle/>
          <a:p>
            <a:pPr algn="l"/>
            <a:r>
              <a:rPr lang="en-GB" sz="9600" b="1" dirty="0" err="1"/>
              <a:t>Porneia</a:t>
            </a:r>
            <a:endParaRPr lang="en-US" sz="9600" b="1" dirty="0"/>
          </a:p>
        </p:txBody>
      </p:sp>
      <p:sp>
        <p:nvSpPr>
          <p:cNvPr id="5" name="TextBox 4">
            <a:extLst>
              <a:ext uri="{FF2B5EF4-FFF2-40B4-BE49-F238E27FC236}">
                <a16:creationId xmlns:a16="http://schemas.microsoft.com/office/drawing/2014/main" id="{3646F8E1-CBC0-9541-AC8E-21A15B34F3CE}"/>
              </a:ext>
            </a:extLst>
          </p:cNvPr>
          <p:cNvSpPr txBox="1"/>
          <p:nvPr/>
        </p:nvSpPr>
        <p:spPr>
          <a:xfrm>
            <a:off x="6172200" y="1905506"/>
            <a:ext cx="5491363" cy="3046988"/>
          </a:xfrm>
          <a:prstGeom prst="rect">
            <a:avLst/>
          </a:prstGeom>
          <a:noFill/>
        </p:spPr>
        <p:txBody>
          <a:bodyPr wrap="square" rtlCol="0">
            <a:spAutoFit/>
          </a:bodyPr>
          <a:lstStyle/>
          <a:p>
            <a:pPr marL="514350" indent="-514350" algn="l">
              <a:buAutoNum type="arabicPeriod"/>
            </a:pPr>
            <a:r>
              <a:rPr lang="en-US" sz="3200" dirty="0"/>
              <a:t>premarital coitus, </a:t>
            </a:r>
            <a:endParaRPr lang="en-GB" sz="3200" dirty="0"/>
          </a:p>
          <a:p>
            <a:pPr marL="514350" indent="-514350" algn="l">
              <a:buAutoNum type="arabicPeriod"/>
            </a:pPr>
            <a:endParaRPr lang="en-GB" sz="3200" dirty="0"/>
          </a:p>
          <a:p>
            <a:pPr algn="l"/>
            <a:r>
              <a:rPr lang="en-US" sz="3200" dirty="0"/>
              <a:t>2. incest (as in 1 </a:t>
            </a:r>
            <a:r>
              <a:rPr lang="en-US" sz="3200" dirty="0" err="1"/>
              <a:t>Cor</a:t>
            </a:r>
            <a:r>
              <a:rPr lang="en-US" sz="3200" dirty="0"/>
              <a:t> 5) </a:t>
            </a:r>
            <a:endParaRPr lang="en-GB" sz="3200" dirty="0"/>
          </a:p>
          <a:p>
            <a:pPr algn="l"/>
            <a:endParaRPr lang="en-GB" sz="3200" dirty="0"/>
          </a:p>
          <a:p>
            <a:pPr algn="l"/>
            <a:r>
              <a:rPr lang="en-GB" sz="3200" dirty="0"/>
              <a:t>3. </a:t>
            </a:r>
            <a:r>
              <a:rPr lang="en-US" sz="3200" dirty="0"/>
              <a:t>sexual sins that destroy a marital covenant</a:t>
            </a:r>
          </a:p>
        </p:txBody>
      </p:sp>
    </p:spTree>
    <p:extLst>
      <p:ext uri="{BB962C8B-B14F-4D97-AF65-F5344CB8AC3E}">
        <p14:creationId xmlns:p14="http://schemas.microsoft.com/office/powerpoint/2010/main" val="2386921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3F489-7ECF-C947-8DAD-FCE9D8111BA0}"/>
              </a:ext>
            </a:extLst>
          </p:cNvPr>
          <p:cNvSpPr>
            <a:spLocks noGrp="1"/>
          </p:cNvSpPr>
          <p:nvPr>
            <p:ph type="title"/>
          </p:nvPr>
        </p:nvSpPr>
        <p:spPr>
          <a:xfrm>
            <a:off x="4271433" y="527050"/>
            <a:ext cx="9601200" cy="1485900"/>
          </a:xfrm>
        </p:spPr>
        <p:txBody>
          <a:bodyPr>
            <a:normAutofit/>
          </a:bodyPr>
          <a:lstStyle/>
          <a:p>
            <a:r>
              <a:rPr lang="en-GB" sz="6000" dirty="0" err="1"/>
              <a:t>Porniea</a:t>
            </a:r>
            <a:r>
              <a:rPr lang="en-GB" sz="6000" dirty="0"/>
              <a:t> will include </a:t>
            </a:r>
            <a:endParaRPr lang="en-US" sz="6000" dirty="0"/>
          </a:p>
        </p:txBody>
      </p:sp>
      <p:sp>
        <p:nvSpPr>
          <p:cNvPr id="3" name="Content Placeholder 2">
            <a:extLst>
              <a:ext uri="{FF2B5EF4-FFF2-40B4-BE49-F238E27FC236}">
                <a16:creationId xmlns:a16="http://schemas.microsoft.com/office/drawing/2014/main" id="{4D2477B7-D5FE-9346-8291-21CEB9CE4CCF}"/>
              </a:ext>
            </a:extLst>
          </p:cNvPr>
          <p:cNvSpPr>
            <a:spLocks noGrp="1"/>
          </p:cNvSpPr>
          <p:nvPr>
            <p:ph idx="1"/>
          </p:nvPr>
        </p:nvSpPr>
        <p:spPr>
          <a:xfrm>
            <a:off x="4398433" y="2328334"/>
            <a:ext cx="9601200" cy="3581400"/>
          </a:xfrm>
        </p:spPr>
        <p:txBody>
          <a:bodyPr>
            <a:normAutofit/>
          </a:bodyPr>
          <a:lstStyle/>
          <a:p>
            <a:r>
              <a:rPr lang="en-GB" sz="4000" dirty="0"/>
              <a:t>Homosexuality</a:t>
            </a:r>
          </a:p>
          <a:p>
            <a:r>
              <a:rPr lang="en-GB" sz="4000" dirty="0"/>
              <a:t>Sex with animals</a:t>
            </a:r>
          </a:p>
          <a:p>
            <a:r>
              <a:rPr lang="en-GB" sz="4000" dirty="0"/>
              <a:t>Sex with Relatives</a:t>
            </a:r>
            <a:endParaRPr lang="en-US" sz="4000" dirty="0"/>
          </a:p>
        </p:txBody>
      </p:sp>
      <p:sp>
        <p:nvSpPr>
          <p:cNvPr id="4" name="TextBox 3">
            <a:extLst>
              <a:ext uri="{FF2B5EF4-FFF2-40B4-BE49-F238E27FC236}">
                <a16:creationId xmlns:a16="http://schemas.microsoft.com/office/drawing/2014/main" id="{BC4AE2F3-3806-EC44-860B-84D7B33B8D6B}"/>
              </a:ext>
            </a:extLst>
          </p:cNvPr>
          <p:cNvSpPr txBox="1"/>
          <p:nvPr/>
        </p:nvSpPr>
        <p:spPr>
          <a:xfrm>
            <a:off x="4398433" y="5420037"/>
            <a:ext cx="4004733" cy="646331"/>
          </a:xfrm>
          <a:prstGeom prst="rect">
            <a:avLst/>
          </a:prstGeom>
          <a:noFill/>
        </p:spPr>
        <p:txBody>
          <a:bodyPr wrap="square" rtlCol="0">
            <a:spAutoFit/>
          </a:bodyPr>
          <a:lstStyle/>
          <a:p>
            <a:pPr algn="l"/>
            <a:r>
              <a:rPr lang="en-GB" sz="3600" b="1" dirty="0"/>
              <a:t>Leviticus 20:10-21</a:t>
            </a:r>
            <a:endParaRPr lang="en-US" sz="3600" b="1" dirty="0"/>
          </a:p>
        </p:txBody>
      </p:sp>
    </p:spTree>
    <p:extLst>
      <p:ext uri="{BB962C8B-B14F-4D97-AF65-F5344CB8AC3E}">
        <p14:creationId xmlns:p14="http://schemas.microsoft.com/office/powerpoint/2010/main" val="3313298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CA6CF-13AD-CD4E-B73C-F7E967B11698}"/>
              </a:ext>
            </a:extLst>
          </p:cNvPr>
          <p:cNvSpPr>
            <a:spLocks noGrp="1"/>
          </p:cNvSpPr>
          <p:nvPr>
            <p:ph type="ctrTitle"/>
          </p:nvPr>
        </p:nvSpPr>
        <p:spPr>
          <a:xfrm>
            <a:off x="1777544" y="2095370"/>
            <a:ext cx="8361229" cy="2098226"/>
          </a:xfrm>
        </p:spPr>
        <p:txBody>
          <a:bodyPr/>
          <a:lstStyle/>
          <a:p>
            <a:r>
              <a:rPr lang="en-GB" sz="6000" dirty="0"/>
              <a:t>Do you have to divorce when conditions are met? </a:t>
            </a:r>
            <a:endParaRPr lang="en-US" sz="6000" dirty="0"/>
          </a:p>
        </p:txBody>
      </p:sp>
      <p:sp>
        <p:nvSpPr>
          <p:cNvPr id="3" name="Content Placeholder 2">
            <a:extLst>
              <a:ext uri="{FF2B5EF4-FFF2-40B4-BE49-F238E27FC236}">
                <a16:creationId xmlns:a16="http://schemas.microsoft.com/office/drawing/2014/main" id="{0E58045A-B07C-9D45-ABC5-E5E4B65D3B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49184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6569-1BCB-3F46-9F19-AC83523394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FB51B8-890D-9245-B6A3-1F93B87C6614}"/>
              </a:ext>
            </a:extLst>
          </p:cNvPr>
          <p:cNvSpPr>
            <a:spLocks noGrp="1"/>
          </p:cNvSpPr>
          <p:nvPr>
            <p:ph idx="1"/>
          </p:nvPr>
        </p:nvSpPr>
        <p:spPr>
          <a:xfrm>
            <a:off x="1371600" y="685800"/>
            <a:ext cx="9601200" cy="3581400"/>
          </a:xfrm>
        </p:spPr>
        <p:txBody>
          <a:bodyPr>
            <a:noAutofit/>
          </a:bodyPr>
          <a:lstStyle/>
          <a:p>
            <a:r>
              <a:rPr lang="en-US" sz="2800" dirty="0">
                <a:solidFill>
                  <a:srgbClr val="222325"/>
                </a:solidFill>
                <a:latin typeface="Font"/>
              </a:rPr>
              <a:t>The Bible does not command divorce – it permits, regulates and limits divorce. </a:t>
            </a:r>
            <a:endParaRPr lang="en-GB" sz="2800" dirty="0">
              <a:solidFill>
                <a:srgbClr val="222325"/>
              </a:solidFill>
              <a:latin typeface="Font"/>
            </a:endParaRPr>
          </a:p>
          <a:p>
            <a:r>
              <a:rPr lang="en-US" sz="2800" dirty="0">
                <a:solidFill>
                  <a:srgbClr val="222325"/>
                </a:solidFill>
                <a:latin typeface="Font"/>
              </a:rPr>
              <a:t>The Bible allows divorce – in certain situations – because of the hardness of human hearts. </a:t>
            </a:r>
            <a:endParaRPr lang="en-GB" sz="2800" dirty="0">
              <a:solidFill>
                <a:srgbClr val="222325"/>
              </a:solidFill>
              <a:latin typeface="Font"/>
            </a:endParaRPr>
          </a:p>
          <a:p>
            <a:endParaRPr lang="en-GB" sz="2800" dirty="0">
              <a:solidFill>
                <a:srgbClr val="222325"/>
              </a:solidFill>
              <a:latin typeface="Font"/>
            </a:endParaRPr>
          </a:p>
          <a:p>
            <a:r>
              <a:rPr lang="en-US" sz="2800" dirty="0">
                <a:solidFill>
                  <a:srgbClr val="222325"/>
                </a:solidFill>
                <a:latin typeface="Font"/>
              </a:rPr>
              <a:t>Hard hearts </a:t>
            </a:r>
            <a:r>
              <a:rPr lang="en-GB" sz="2800" dirty="0">
                <a:solidFill>
                  <a:srgbClr val="222325"/>
                </a:solidFill>
                <a:latin typeface="Font"/>
              </a:rPr>
              <a:t>means</a:t>
            </a:r>
            <a:r>
              <a:rPr lang="en-US" sz="2800" dirty="0">
                <a:solidFill>
                  <a:srgbClr val="222325"/>
                </a:solidFill>
                <a:latin typeface="Font"/>
              </a:rPr>
              <a:t> people to persist in sin and hard hearts make it hard to forgive others </a:t>
            </a:r>
            <a:endParaRPr lang="en-GB" sz="2800" dirty="0">
              <a:solidFill>
                <a:srgbClr val="222325"/>
              </a:solidFill>
              <a:latin typeface="Font"/>
            </a:endParaRPr>
          </a:p>
          <a:p>
            <a:endParaRPr lang="en-GB" sz="2800" dirty="0">
              <a:solidFill>
                <a:srgbClr val="222325"/>
              </a:solidFill>
              <a:latin typeface="Font"/>
            </a:endParaRPr>
          </a:p>
          <a:p>
            <a:r>
              <a:rPr lang="en-GB" sz="2800" dirty="0">
                <a:solidFill>
                  <a:srgbClr val="222325"/>
                </a:solidFill>
                <a:latin typeface="Font"/>
              </a:rPr>
              <a:t>In the NT </a:t>
            </a:r>
            <a:r>
              <a:rPr lang="en-US" sz="2800" dirty="0">
                <a:solidFill>
                  <a:srgbClr val="222325"/>
                </a:solidFill>
                <a:latin typeface="Font"/>
              </a:rPr>
              <a:t> becoming a Christian is about getting a new heart – a soft heart filled with the Holy Spirit.</a:t>
            </a:r>
            <a:endParaRPr lang="en-GB" sz="2800" dirty="0">
              <a:solidFill>
                <a:srgbClr val="222325"/>
              </a:solidFill>
              <a:latin typeface="Font"/>
            </a:endParaRPr>
          </a:p>
        </p:txBody>
      </p:sp>
    </p:spTree>
    <p:extLst>
      <p:ext uri="{BB962C8B-B14F-4D97-AF65-F5344CB8AC3E}">
        <p14:creationId xmlns:p14="http://schemas.microsoft.com/office/powerpoint/2010/main" val="1286955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6569-1BCB-3F46-9F19-AC83523394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FB51B8-890D-9245-B6A3-1F93B87C6614}"/>
              </a:ext>
            </a:extLst>
          </p:cNvPr>
          <p:cNvSpPr>
            <a:spLocks noGrp="1"/>
          </p:cNvSpPr>
          <p:nvPr>
            <p:ph idx="1"/>
          </p:nvPr>
        </p:nvSpPr>
        <p:spPr>
          <a:xfrm>
            <a:off x="1295400" y="211667"/>
            <a:ext cx="9601200" cy="3581400"/>
          </a:xfrm>
        </p:spPr>
        <p:txBody>
          <a:bodyPr>
            <a:noAutofit/>
          </a:bodyPr>
          <a:lstStyle/>
          <a:p>
            <a:endParaRPr lang="en-GB" sz="2800" dirty="0">
              <a:solidFill>
                <a:srgbClr val="222325"/>
              </a:solidFill>
              <a:latin typeface="Font"/>
            </a:endParaRPr>
          </a:p>
          <a:p>
            <a:r>
              <a:rPr lang="en-US" sz="2800" dirty="0">
                <a:solidFill>
                  <a:srgbClr val="222325"/>
                </a:solidFill>
                <a:latin typeface="Font"/>
              </a:rPr>
              <a:t> Such a heart is capable of change in the direction of Jesus Christ and is capable of forgiving a brother or a sister of even the most grievous of sins.</a:t>
            </a:r>
            <a:endParaRPr lang="en-GB" sz="2800" dirty="0">
              <a:solidFill>
                <a:srgbClr val="222325"/>
              </a:solidFill>
              <a:latin typeface="Font"/>
            </a:endParaRPr>
          </a:p>
          <a:p>
            <a:r>
              <a:rPr lang="en-US" sz="2800" dirty="0">
                <a:solidFill>
                  <a:srgbClr val="222325"/>
                </a:solidFill>
                <a:latin typeface="Font"/>
              </a:rPr>
              <a:t>Therefore, there really is no reason for two legitimately born again Christians to ever get divorced. By the grace of God they can change and they can forgive.</a:t>
            </a:r>
            <a:endParaRPr lang="en-GB" sz="2800" dirty="0">
              <a:solidFill>
                <a:srgbClr val="222325"/>
              </a:solidFill>
              <a:latin typeface="Font"/>
            </a:endParaRPr>
          </a:p>
          <a:p>
            <a:r>
              <a:rPr lang="en-US" sz="2800" dirty="0">
                <a:solidFill>
                  <a:srgbClr val="222325"/>
                </a:solidFill>
                <a:latin typeface="Font"/>
              </a:rPr>
              <a:t>But because of the hardness of hearts – because some professed believers are not truly born again – a spouse may persist in sexual sin or a spouse may not wish to be married to a true believer – in such cases, the believer is not bound. He or she is free to remarry – thanks be to God!</a:t>
            </a:r>
            <a:endParaRPr lang="en-US" sz="2800" dirty="0"/>
          </a:p>
        </p:txBody>
      </p:sp>
    </p:spTree>
    <p:extLst>
      <p:ext uri="{BB962C8B-B14F-4D97-AF65-F5344CB8AC3E}">
        <p14:creationId xmlns:p14="http://schemas.microsoft.com/office/powerpoint/2010/main" val="367519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3135-EBA4-3646-8979-89091AA6DB0A}"/>
              </a:ext>
            </a:extLst>
          </p:cNvPr>
          <p:cNvSpPr>
            <a:spLocks noGrp="1"/>
          </p:cNvSpPr>
          <p:nvPr>
            <p:ph type="ctrTitle"/>
          </p:nvPr>
        </p:nvSpPr>
        <p:spPr/>
        <p:txBody>
          <a:bodyPr/>
          <a:lstStyle/>
          <a:p>
            <a:r>
              <a:rPr lang="en-GB" dirty="0"/>
              <a:t>Apparent contradiction?</a:t>
            </a:r>
            <a:endParaRPr lang="en-US" dirty="0"/>
          </a:p>
        </p:txBody>
      </p:sp>
      <p:sp>
        <p:nvSpPr>
          <p:cNvPr id="3" name="Content Placeholder 2">
            <a:extLst>
              <a:ext uri="{FF2B5EF4-FFF2-40B4-BE49-F238E27FC236}">
                <a16:creationId xmlns:a16="http://schemas.microsoft.com/office/drawing/2014/main" id="{235CF6D7-3369-3948-8D46-EDBA30129A7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4456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2B191-2CC4-1741-A12F-AA279E52E79A}"/>
              </a:ext>
            </a:extLst>
          </p:cNvPr>
          <p:cNvSpPr>
            <a:spLocks noGrp="1"/>
          </p:cNvSpPr>
          <p:nvPr>
            <p:ph idx="4294967295"/>
          </p:nvPr>
        </p:nvSpPr>
        <p:spPr>
          <a:xfrm>
            <a:off x="1380066" y="846666"/>
            <a:ext cx="10589683" cy="3581400"/>
          </a:xfrm>
        </p:spPr>
        <p:txBody>
          <a:bodyPr>
            <a:noAutofit/>
          </a:bodyPr>
          <a:lstStyle/>
          <a:p>
            <a:r>
              <a:rPr lang="en-GB" sz="4000" dirty="0"/>
              <a:t>Mark 10:</a:t>
            </a:r>
            <a:r>
              <a:rPr lang="en-US" sz="4000" dirty="0"/>
              <a:t> </a:t>
            </a:r>
            <a:r>
              <a:rPr lang="en-GB" sz="4000" dirty="0"/>
              <a:t>11B</a:t>
            </a:r>
            <a:r>
              <a:rPr lang="en-US" sz="4000" dirty="0"/>
              <a:t>, “Whoever divorces his wife and marries another commits adultery against her, 12 and if she divorces her husband and marries another, she commits adultery.”</a:t>
            </a:r>
            <a:endParaRPr lang="en-GB" sz="4000" dirty="0"/>
          </a:p>
          <a:p>
            <a:r>
              <a:rPr lang="en-GB" sz="4000" dirty="0"/>
              <a:t>Luke 16::18</a:t>
            </a:r>
            <a:r>
              <a:rPr lang="en-US" sz="4000" dirty="0"/>
              <a:t> Everyone who divorces his wife and marries another commits adultery, and he who marries a woman divorced from her husband commits adultery.</a:t>
            </a:r>
          </a:p>
        </p:txBody>
      </p:sp>
    </p:spTree>
    <p:extLst>
      <p:ext uri="{BB962C8B-B14F-4D97-AF65-F5344CB8AC3E}">
        <p14:creationId xmlns:p14="http://schemas.microsoft.com/office/powerpoint/2010/main" val="1447170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D2E2D0-3CD9-1E48-BF15-69A8AAD08092}"/>
              </a:ext>
            </a:extLst>
          </p:cNvPr>
          <p:cNvSpPr>
            <a:spLocks noGrp="1"/>
          </p:cNvSpPr>
          <p:nvPr>
            <p:ph idx="4294967295"/>
          </p:nvPr>
        </p:nvSpPr>
        <p:spPr>
          <a:xfrm>
            <a:off x="1295399" y="560916"/>
            <a:ext cx="10716683" cy="3581400"/>
          </a:xfrm>
        </p:spPr>
        <p:txBody>
          <a:bodyPr>
            <a:noAutofit/>
          </a:bodyPr>
          <a:lstStyle/>
          <a:p>
            <a:r>
              <a:rPr lang="en-GB" sz="4000" dirty="0"/>
              <a:t>Matthew 5:32 </a:t>
            </a:r>
            <a:r>
              <a:rPr lang="en-US" sz="4000" dirty="0"/>
              <a:t>But I say to you that everyone who divorces his wife, </a:t>
            </a:r>
            <a:r>
              <a:rPr lang="en-US" sz="4000" b="1" dirty="0"/>
              <a:t>except on the ground of sexual immorality, </a:t>
            </a:r>
            <a:r>
              <a:rPr lang="en-US" sz="4000" dirty="0"/>
              <a:t>makes her commit adultery, and whoever marries a divorced woman commits adultery.</a:t>
            </a:r>
            <a:endParaRPr lang="en-GB" sz="4000" dirty="0"/>
          </a:p>
          <a:p>
            <a:r>
              <a:rPr lang="en-GB" sz="4000" dirty="0"/>
              <a:t>Matthew 19: </a:t>
            </a:r>
            <a:r>
              <a:rPr lang="en-US" sz="4000" dirty="0"/>
              <a:t>9 And I say to you: whoever divorces his wife, </a:t>
            </a:r>
            <a:r>
              <a:rPr lang="en-US" sz="4000" b="1" dirty="0"/>
              <a:t>except for sexual immorality, </a:t>
            </a:r>
            <a:r>
              <a:rPr lang="en-US" sz="4000" dirty="0"/>
              <a:t>and marries another, commits adultery.</a:t>
            </a:r>
            <a:endParaRPr lang="en-GB" sz="4000" dirty="0"/>
          </a:p>
          <a:p>
            <a:endParaRPr lang="en-US" sz="4000" dirty="0"/>
          </a:p>
        </p:txBody>
      </p:sp>
    </p:spTree>
    <p:extLst>
      <p:ext uri="{BB962C8B-B14F-4D97-AF65-F5344CB8AC3E}">
        <p14:creationId xmlns:p14="http://schemas.microsoft.com/office/powerpoint/2010/main" val="238822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27FB14B-6E85-7C40-81BF-B177995BAC99}"/>
              </a:ext>
            </a:extLst>
          </p:cNvPr>
          <p:cNvPicPr>
            <a:picLocks noGrp="1" noChangeAspect="1"/>
          </p:cNvPicPr>
          <p:nvPr>
            <p:ph idx="1"/>
          </p:nvPr>
        </p:nvPicPr>
        <p:blipFill>
          <a:blip r:embed="rId2"/>
          <a:stretch>
            <a:fillRect/>
          </a:stretch>
        </p:blipFill>
        <p:spPr>
          <a:xfrm>
            <a:off x="222250" y="112082"/>
            <a:ext cx="11578167" cy="6479398"/>
          </a:xfrm>
          <a:prstGeom prst="rect">
            <a:avLst/>
          </a:prstGeom>
        </p:spPr>
      </p:pic>
    </p:spTree>
    <p:extLst>
      <p:ext uri="{BB962C8B-B14F-4D97-AF65-F5344CB8AC3E}">
        <p14:creationId xmlns:p14="http://schemas.microsoft.com/office/powerpoint/2010/main" val="3402351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B273B-2BF4-3B44-BD27-0E211F633645}"/>
              </a:ext>
            </a:extLst>
          </p:cNvPr>
          <p:cNvSpPr>
            <a:spLocks noGrp="1"/>
          </p:cNvSpPr>
          <p:nvPr>
            <p:ph type="title"/>
          </p:nvPr>
        </p:nvSpPr>
        <p:spPr/>
        <p:txBody>
          <a:bodyPr/>
          <a:lstStyle/>
          <a:p>
            <a:r>
              <a:rPr lang="en-GB" dirty="0"/>
              <a:t>Possible reasons</a:t>
            </a:r>
            <a:endParaRPr lang="en-US" dirty="0"/>
          </a:p>
        </p:txBody>
      </p:sp>
      <p:sp>
        <p:nvSpPr>
          <p:cNvPr id="3" name="Content Placeholder 2">
            <a:extLst>
              <a:ext uri="{FF2B5EF4-FFF2-40B4-BE49-F238E27FC236}">
                <a16:creationId xmlns:a16="http://schemas.microsoft.com/office/drawing/2014/main" id="{BAFBB015-72E1-EE4E-8A06-8230E9AEFF45}"/>
              </a:ext>
            </a:extLst>
          </p:cNvPr>
          <p:cNvSpPr>
            <a:spLocks noGrp="1"/>
          </p:cNvSpPr>
          <p:nvPr>
            <p:ph idx="1"/>
          </p:nvPr>
        </p:nvSpPr>
        <p:spPr/>
        <p:txBody>
          <a:bodyPr/>
          <a:lstStyle/>
          <a:p>
            <a:endParaRPr lang="en-GB" dirty="0"/>
          </a:p>
          <a:p>
            <a:r>
              <a:rPr lang="en-GB" dirty="0"/>
              <a:t>Matthew expanded on Jesus intent was not to deny rightness of </a:t>
            </a:r>
            <a:r>
              <a:rPr lang="en-GB" dirty="0" err="1"/>
              <a:t>Deut</a:t>
            </a:r>
            <a:r>
              <a:rPr lang="en-GB" dirty="0"/>
              <a:t> 24 but to stem widespread permissiveness. </a:t>
            </a:r>
            <a:r>
              <a:rPr lang="en-US" dirty="0"/>
              <a:t>Jesus’ “purpose was not to lay down the law but to reassert an ideal and make divorce a sin, thereby disturbing the current complacency.”</a:t>
            </a:r>
            <a:endParaRPr lang="en-GB" dirty="0"/>
          </a:p>
          <a:p>
            <a:r>
              <a:rPr lang="en-GB" dirty="0"/>
              <a:t>Matthew retained the original reading in </a:t>
            </a:r>
            <a:r>
              <a:rPr lang="en-GB" dirty="0" err="1"/>
              <a:t>Deut</a:t>
            </a:r>
            <a:r>
              <a:rPr lang="en-GB" dirty="0"/>
              <a:t> 24 because his audience was Jewish whilst the other two gospels were Gentile</a:t>
            </a:r>
          </a:p>
          <a:p>
            <a:r>
              <a:rPr lang="en-US" dirty="0"/>
              <a:t>Matthew is merely making explicit what was assumed by Mark and Luke to be already obvious to their read</a:t>
            </a:r>
          </a:p>
        </p:txBody>
      </p:sp>
    </p:spTree>
    <p:extLst>
      <p:ext uri="{BB962C8B-B14F-4D97-AF65-F5344CB8AC3E}">
        <p14:creationId xmlns:p14="http://schemas.microsoft.com/office/powerpoint/2010/main" val="570672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F8099-4132-8F43-99C3-C9FD80579DEA}"/>
              </a:ext>
            </a:extLst>
          </p:cNvPr>
          <p:cNvSpPr>
            <a:spLocks noGrp="1"/>
          </p:cNvSpPr>
          <p:nvPr>
            <p:ph type="ctrTitle"/>
          </p:nvPr>
        </p:nvSpPr>
        <p:spPr/>
        <p:txBody>
          <a:bodyPr/>
          <a:lstStyle/>
          <a:p>
            <a:r>
              <a:rPr lang="en-GB" dirty="0"/>
              <a:t>Are there other exceptions?</a:t>
            </a:r>
            <a:endParaRPr lang="en-US" dirty="0"/>
          </a:p>
        </p:txBody>
      </p:sp>
      <p:sp>
        <p:nvSpPr>
          <p:cNvPr id="3" name="Content Placeholder 2">
            <a:extLst>
              <a:ext uri="{FF2B5EF4-FFF2-40B4-BE49-F238E27FC236}">
                <a16:creationId xmlns:a16="http://schemas.microsoft.com/office/drawing/2014/main" id="{73831A15-6F80-2949-9550-8EFA0B00E0D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2523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161CA-A9BC-554C-81BD-B8DC06028F76}"/>
              </a:ext>
            </a:extLst>
          </p:cNvPr>
          <p:cNvSpPr>
            <a:spLocks noGrp="1"/>
          </p:cNvSpPr>
          <p:nvPr>
            <p:ph idx="1"/>
          </p:nvPr>
        </p:nvSpPr>
        <p:spPr>
          <a:xfrm>
            <a:off x="1186391" y="389467"/>
            <a:ext cx="10568517" cy="3581400"/>
          </a:xfrm>
        </p:spPr>
        <p:txBody>
          <a:bodyPr>
            <a:noAutofit/>
          </a:bodyPr>
          <a:lstStyle/>
          <a:p>
            <a:pPr marL="0" indent="0">
              <a:buNone/>
            </a:pPr>
            <a:r>
              <a:rPr lang="en-GB" sz="4800" dirty="0"/>
              <a:t>1 Corinthians 7:  15 But if the </a:t>
            </a:r>
            <a:r>
              <a:rPr lang="en-GB" sz="4800" b="1" u="sng" dirty="0"/>
              <a:t>unbelieving partner separates</a:t>
            </a:r>
            <a:r>
              <a:rPr lang="en-GB" sz="4800" dirty="0"/>
              <a:t>, let it be so. In such cases the brother or sister is not</a:t>
            </a:r>
            <a:r>
              <a:rPr lang="en-GB" sz="4800" b="1" u="sng" dirty="0"/>
              <a:t> enslaved</a:t>
            </a:r>
            <a:r>
              <a:rPr lang="en-GB" sz="4800" dirty="0"/>
              <a:t>. God has called you to peace. 16 For how do you know, wife, whether you will save your husband? Or how do you know, husband, whether you will save your wife?</a:t>
            </a:r>
            <a:endParaRPr lang="en-US" sz="4800" dirty="0"/>
          </a:p>
        </p:txBody>
      </p:sp>
      <p:sp>
        <p:nvSpPr>
          <p:cNvPr id="4" name="TextBox 3">
            <a:extLst>
              <a:ext uri="{FF2B5EF4-FFF2-40B4-BE49-F238E27FC236}">
                <a16:creationId xmlns:a16="http://schemas.microsoft.com/office/drawing/2014/main" id="{D2568F7E-AD04-7A43-A73B-896B9573BF06}"/>
              </a:ext>
            </a:extLst>
          </p:cNvPr>
          <p:cNvSpPr txBox="1"/>
          <p:nvPr/>
        </p:nvSpPr>
        <p:spPr>
          <a:xfrm>
            <a:off x="1186391" y="6281751"/>
            <a:ext cx="5756276" cy="369332"/>
          </a:xfrm>
          <a:prstGeom prst="rect">
            <a:avLst/>
          </a:prstGeom>
          <a:noFill/>
        </p:spPr>
        <p:txBody>
          <a:bodyPr wrap="square" rtlCol="0">
            <a:spAutoFit/>
          </a:bodyPr>
          <a:lstStyle/>
          <a:p>
            <a:pPr algn="l"/>
            <a:r>
              <a:rPr lang="en-GB" dirty="0"/>
              <a:t>Abandonment …destruction </a:t>
            </a:r>
            <a:r>
              <a:rPr lang="en-GB"/>
              <a:t>of covenant </a:t>
            </a:r>
            <a:endParaRPr lang="en-US" dirty="0"/>
          </a:p>
        </p:txBody>
      </p:sp>
    </p:spTree>
    <p:extLst>
      <p:ext uri="{BB962C8B-B14F-4D97-AF65-F5344CB8AC3E}">
        <p14:creationId xmlns:p14="http://schemas.microsoft.com/office/powerpoint/2010/main" val="3416799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3D55-0D35-614C-BA9A-A591DC8335C9}"/>
              </a:ext>
            </a:extLst>
          </p:cNvPr>
          <p:cNvSpPr>
            <a:spLocks noGrp="1"/>
          </p:cNvSpPr>
          <p:nvPr>
            <p:ph type="title"/>
          </p:nvPr>
        </p:nvSpPr>
        <p:spPr/>
        <p:txBody>
          <a:bodyPr/>
          <a:lstStyle/>
          <a:p>
            <a:r>
              <a:rPr lang="en-GB" dirty="0"/>
              <a:t>Explanation</a:t>
            </a:r>
            <a:endParaRPr lang="en-US" dirty="0"/>
          </a:p>
        </p:txBody>
      </p:sp>
      <p:sp>
        <p:nvSpPr>
          <p:cNvPr id="3" name="Content Placeholder 2">
            <a:extLst>
              <a:ext uri="{FF2B5EF4-FFF2-40B4-BE49-F238E27FC236}">
                <a16:creationId xmlns:a16="http://schemas.microsoft.com/office/drawing/2014/main" id="{2C19EBEA-BBEF-014C-B27E-C46207803ED6}"/>
              </a:ext>
            </a:extLst>
          </p:cNvPr>
          <p:cNvSpPr>
            <a:spLocks noGrp="1"/>
          </p:cNvSpPr>
          <p:nvPr>
            <p:ph idx="1"/>
          </p:nvPr>
        </p:nvSpPr>
        <p:spPr/>
        <p:txBody>
          <a:bodyPr>
            <a:normAutofit/>
          </a:bodyPr>
          <a:lstStyle/>
          <a:p>
            <a:r>
              <a:rPr lang="en-GB" sz="3200" dirty="0"/>
              <a:t>Abandonment is a destruction of the covenant</a:t>
            </a:r>
          </a:p>
          <a:p>
            <a:r>
              <a:rPr lang="en-GB" sz="3200" dirty="0"/>
              <a:t>Other possible ones are physical threat to life and limb</a:t>
            </a:r>
            <a:endParaRPr lang="en-US" sz="3200" dirty="0"/>
          </a:p>
        </p:txBody>
      </p:sp>
    </p:spTree>
    <p:extLst>
      <p:ext uri="{BB962C8B-B14F-4D97-AF65-F5344CB8AC3E}">
        <p14:creationId xmlns:p14="http://schemas.microsoft.com/office/powerpoint/2010/main" val="1620681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57C49-5D1D-9149-B556-D1343D8CC562}"/>
              </a:ext>
            </a:extLst>
          </p:cNvPr>
          <p:cNvSpPr>
            <a:spLocks noGrp="1"/>
          </p:cNvSpPr>
          <p:nvPr>
            <p:ph type="title"/>
          </p:nvPr>
        </p:nvSpPr>
        <p:spPr/>
        <p:txBody>
          <a:bodyPr/>
          <a:lstStyle/>
          <a:p>
            <a:r>
              <a:rPr lang="en-GB" dirty="0"/>
              <a:t>Reason</a:t>
            </a:r>
            <a:endParaRPr lang="en-US" dirty="0"/>
          </a:p>
        </p:txBody>
      </p:sp>
      <p:sp>
        <p:nvSpPr>
          <p:cNvPr id="3" name="Content Placeholder 2">
            <a:extLst>
              <a:ext uri="{FF2B5EF4-FFF2-40B4-BE49-F238E27FC236}">
                <a16:creationId xmlns:a16="http://schemas.microsoft.com/office/drawing/2014/main" id="{D3A3E58D-38BB-A84F-BFEA-5F8ED5FA6F9D}"/>
              </a:ext>
            </a:extLst>
          </p:cNvPr>
          <p:cNvSpPr>
            <a:spLocks noGrp="1"/>
          </p:cNvSpPr>
          <p:nvPr>
            <p:ph idx="1"/>
          </p:nvPr>
        </p:nvSpPr>
        <p:spPr/>
        <p:txBody>
          <a:bodyPr/>
          <a:lstStyle/>
          <a:p>
            <a:r>
              <a:rPr lang="en-US" dirty="0"/>
              <a:t>The second reason for permitting a divorce is in cases where an unbelieving mate does not desire to live with his or her believing spouse (1 </a:t>
            </a:r>
            <a:r>
              <a:rPr lang="en-US" dirty="0" err="1"/>
              <a:t>Cor</a:t>
            </a:r>
            <a:r>
              <a:rPr lang="en-US" dirty="0"/>
              <a:t>. 7:12-15). Because “God has called us to peace” (v. 15), divorce is allowed and may be prefer- able in such situations. When an unbeliever desires to leave, trying to keep him or her in the marriage may only create greater tension and conflict. Also, if the unbeliever leaves the </a:t>
            </a:r>
            <a:r>
              <a:rPr lang="en-US" dirty="0" err="1"/>
              <a:t>mari</a:t>
            </a:r>
            <a:r>
              <a:rPr lang="en-US" dirty="0"/>
              <a:t>- </a:t>
            </a:r>
            <a:r>
              <a:rPr lang="en-US" dirty="0" err="1"/>
              <a:t>tal</a:t>
            </a:r>
            <a:r>
              <a:rPr lang="en-US" dirty="0"/>
              <a:t> relationship permanently but is not willing to file for divorce, perhaps because of lifestyle, irresponsibility, or to avoid monetary </a:t>
            </a:r>
            <a:r>
              <a:rPr lang="en-US" dirty="0" err="1"/>
              <a:t>obliga</a:t>
            </a:r>
            <a:r>
              <a:rPr lang="en-US" dirty="0"/>
              <a:t>- </a:t>
            </a:r>
            <a:r>
              <a:rPr lang="en-US" dirty="0" err="1"/>
              <a:t>tions</a:t>
            </a:r>
            <a:r>
              <a:rPr lang="en-US" dirty="0"/>
              <a:t>, then the believer is in an impossible situ- </a:t>
            </a:r>
            <a:r>
              <a:rPr lang="en-US" dirty="0" err="1"/>
              <a:t>ation</a:t>
            </a:r>
            <a:r>
              <a:rPr lang="en-US" dirty="0"/>
              <a:t> of having legal and moral obligations that he or she cannot fulfill. Because “the brother or sister is not under bondage in such cases” (1 </a:t>
            </a:r>
            <a:r>
              <a:rPr lang="en-US" dirty="0" err="1"/>
              <a:t>Cor</a:t>
            </a:r>
            <a:r>
              <a:rPr lang="en-US" dirty="0"/>
              <a:t>. 7:15) and is therefore no longer obligated to remain married, the believer may file for divorce without fearing the displeasure of Go</a:t>
            </a:r>
          </a:p>
        </p:txBody>
      </p:sp>
    </p:spTree>
    <p:extLst>
      <p:ext uri="{BB962C8B-B14F-4D97-AF65-F5344CB8AC3E}">
        <p14:creationId xmlns:p14="http://schemas.microsoft.com/office/powerpoint/2010/main" val="190489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68E4-AA06-B640-8A4C-9E07106963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A49769-5AAE-A240-88E0-5B745F2E8D3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39321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67BC-D93B-EB48-A665-58E1DF73E684}"/>
              </a:ext>
            </a:extLst>
          </p:cNvPr>
          <p:cNvSpPr>
            <a:spLocks noGrp="1"/>
          </p:cNvSpPr>
          <p:nvPr>
            <p:ph type="ctrTitle"/>
          </p:nvPr>
        </p:nvSpPr>
        <p:spPr/>
        <p:txBody>
          <a:bodyPr/>
          <a:lstStyle/>
          <a:p>
            <a:r>
              <a:rPr lang="en-GB" dirty="0"/>
              <a:t>Can a divorced person remarry?</a:t>
            </a:r>
            <a:endParaRPr lang="en-US" dirty="0"/>
          </a:p>
        </p:txBody>
      </p:sp>
      <p:sp>
        <p:nvSpPr>
          <p:cNvPr id="3" name="Content Placeholder 2">
            <a:extLst>
              <a:ext uri="{FF2B5EF4-FFF2-40B4-BE49-F238E27FC236}">
                <a16:creationId xmlns:a16="http://schemas.microsoft.com/office/drawing/2014/main" id="{73D05C3A-1274-7B4E-BE87-E6D2EEDE430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8558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DB18F0-0BE2-7442-AB90-D2F5653E2DA6}"/>
              </a:ext>
            </a:extLst>
          </p:cNvPr>
          <p:cNvSpPr>
            <a:spLocks noGrp="1"/>
          </p:cNvSpPr>
          <p:nvPr>
            <p:ph idx="4294967295"/>
          </p:nvPr>
        </p:nvSpPr>
        <p:spPr>
          <a:xfrm>
            <a:off x="1576918" y="698499"/>
            <a:ext cx="9366250" cy="3581400"/>
          </a:xfrm>
        </p:spPr>
        <p:txBody>
          <a:bodyPr>
            <a:noAutofit/>
          </a:bodyPr>
          <a:lstStyle/>
          <a:p>
            <a:r>
              <a:rPr lang="en-GB" sz="6000" dirty="0"/>
              <a:t>Can divorce but cannot remarry</a:t>
            </a:r>
          </a:p>
          <a:p>
            <a:endParaRPr lang="en-GB" sz="6000" dirty="0"/>
          </a:p>
          <a:p>
            <a:endParaRPr lang="en-GB" sz="6000" dirty="0"/>
          </a:p>
          <a:p>
            <a:r>
              <a:rPr lang="en-GB" sz="6000" dirty="0"/>
              <a:t>Can divorce and remarry</a:t>
            </a:r>
            <a:endParaRPr lang="en-US" sz="6000" dirty="0"/>
          </a:p>
        </p:txBody>
      </p:sp>
    </p:spTree>
    <p:extLst>
      <p:ext uri="{BB962C8B-B14F-4D97-AF65-F5344CB8AC3E}">
        <p14:creationId xmlns:p14="http://schemas.microsoft.com/office/powerpoint/2010/main" val="1637096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79BB4-3E9C-6B47-837E-EF789B6CA713}"/>
              </a:ext>
            </a:extLst>
          </p:cNvPr>
          <p:cNvSpPr>
            <a:spLocks noGrp="1"/>
          </p:cNvSpPr>
          <p:nvPr>
            <p:ph type="title"/>
          </p:nvPr>
        </p:nvSpPr>
        <p:spPr/>
        <p:txBody>
          <a:bodyPr/>
          <a:lstStyle/>
          <a:p>
            <a:r>
              <a:rPr lang="en-GB" dirty="0"/>
              <a:t>Explanation</a:t>
            </a:r>
            <a:endParaRPr lang="en-US" dirty="0"/>
          </a:p>
        </p:txBody>
      </p:sp>
      <p:sp>
        <p:nvSpPr>
          <p:cNvPr id="3" name="Content Placeholder 2">
            <a:extLst>
              <a:ext uri="{FF2B5EF4-FFF2-40B4-BE49-F238E27FC236}">
                <a16:creationId xmlns:a16="http://schemas.microsoft.com/office/drawing/2014/main" id="{CB3F96A4-F35B-2B4D-9589-8320D7DA8F16}"/>
              </a:ext>
            </a:extLst>
          </p:cNvPr>
          <p:cNvSpPr>
            <a:spLocks noGrp="1"/>
          </p:cNvSpPr>
          <p:nvPr>
            <p:ph idx="1"/>
          </p:nvPr>
        </p:nvSpPr>
        <p:spPr/>
        <p:txBody>
          <a:bodyPr>
            <a:normAutofit/>
          </a:bodyPr>
          <a:lstStyle/>
          <a:p>
            <a:r>
              <a:rPr lang="en-GB" sz="3200" dirty="0"/>
              <a:t>The first view is a modern interpretation of what Jesus is saying. However Jesus never said you could not remarry. They assume because of the sanctity of marriage that once you have divorced you cannot remarry. However to get some clarity about the situation lets look at what Jesus said and then Paul’s advice </a:t>
            </a:r>
          </a:p>
          <a:p>
            <a:endParaRPr lang="en-US" sz="3200" dirty="0"/>
          </a:p>
        </p:txBody>
      </p:sp>
    </p:spTree>
    <p:extLst>
      <p:ext uri="{BB962C8B-B14F-4D97-AF65-F5344CB8AC3E}">
        <p14:creationId xmlns:p14="http://schemas.microsoft.com/office/powerpoint/2010/main" val="3315924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D2E2D0-3CD9-1E48-BF15-69A8AAD08092}"/>
              </a:ext>
            </a:extLst>
          </p:cNvPr>
          <p:cNvSpPr>
            <a:spLocks noGrp="1"/>
          </p:cNvSpPr>
          <p:nvPr>
            <p:ph idx="4294967295"/>
          </p:nvPr>
        </p:nvSpPr>
        <p:spPr>
          <a:xfrm>
            <a:off x="1348317" y="761999"/>
            <a:ext cx="10716683" cy="3581400"/>
          </a:xfrm>
        </p:spPr>
        <p:txBody>
          <a:bodyPr>
            <a:noAutofit/>
          </a:bodyPr>
          <a:lstStyle/>
          <a:p>
            <a:pPr marL="0" indent="0">
              <a:buNone/>
            </a:pPr>
            <a:r>
              <a:rPr lang="en-GB" sz="4800" dirty="0"/>
              <a:t>Matthew 5:32 </a:t>
            </a:r>
            <a:r>
              <a:rPr lang="en-US" sz="4800" dirty="0"/>
              <a:t>But I say to you that everyone who divorces his wife, except on the ground of sexual immorality</a:t>
            </a:r>
            <a:r>
              <a:rPr lang="en-US" sz="4800" b="1" dirty="0"/>
              <a:t>, </a:t>
            </a:r>
            <a:r>
              <a:rPr lang="en-US" sz="4800" dirty="0"/>
              <a:t>makes </a:t>
            </a:r>
            <a:r>
              <a:rPr lang="en-US" sz="4800" b="1" u="sng" dirty="0"/>
              <a:t>her commit adultery,</a:t>
            </a:r>
            <a:r>
              <a:rPr lang="en-US" sz="4800" dirty="0"/>
              <a:t> and </a:t>
            </a:r>
            <a:r>
              <a:rPr lang="en-US" sz="4800" b="1" u="sng" dirty="0"/>
              <a:t>whoever marries a divorced woman commits adultery.</a:t>
            </a:r>
            <a:endParaRPr lang="en-GB" sz="4800" b="1" u="sng" dirty="0"/>
          </a:p>
        </p:txBody>
      </p:sp>
    </p:spTree>
    <p:extLst>
      <p:ext uri="{BB962C8B-B14F-4D97-AF65-F5344CB8AC3E}">
        <p14:creationId xmlns:p14="http://schemas.microsoft.com/office/powerpoint/2010/main" val="340138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88FE34-C4D0-5E40-9333-79F69F4B52E7}"/>
              </a:ext>
            </a:extLst>
          </p:cNvPr>
          <p:cNvSpPr>
            <a:spLocks noGrp="1"/>
          </p:cNvSpPr>
          <p:nvPr>
            <p:ph idx="4294967295"/>
          </p:nvPr>
        </p:nvSpPr>
        <p:spPr>
          <a:xfrm>
            <a:off x="1290638" y="941388"/>
            <a:ext cx="10022580" cy="3451225"/>
          </a:xfrm>
        </p:spPr>
        <p:txBody>
          <a:bodyPr>
            <a:noAutofit/>
          </a:bodyPr>
          <a:lstStyle/>
          <a:p>
            <a:pPr marL="0" indent="0">
              <a:buNone/>
            </a:pPr>
            <a:r>
              <a:rPr lang="en-GB" sz="4400" dirty="0"/>
              <a:t>Matthew 5:31</a:t>
            </a:r>
            <a:r>
              <a:rPr lang="en-US" sz="4400" dirty="0"/>
              <a:t> It was also said, Whoever divorces his wife, let him give her a certificate of divorce.’ 32 But I say to you that everyone who divorces his wife, except on the ground of sexual immorality, makes her commit adultery, and whoever marries a divorced woman commits adultery.</a:t>
            </a:r>
          </a:p>
        </p:txBody>
      </p:sp>
    </p:spTree>
    <p:extLst>
      <p:ext uri="{BB962C8B-B14F-4D97-AF65-F5344CB8AC3E}">
        <p14:creationId xmlns:p14="http://schemas.microsoft.com/office/powerpoint/2010/main" val="4020094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7B3E-49F6-CA4D-ADD5-6670CB55C1AF}"/>
              </a:ext>
            </a:extLst>
          </p:cNvPr>
          <p:cNvSpPr>
            <a:spLocks noGrp="1"/>
          </p:cNvSpPr>
          <p:nvPr>
            <p:ph type="title"/>
          </p:nvPr>
        </p:nvSpPr>
        <p:spPr/>
        <p:txBody>
          <a:bodyPr/>
          <a:lstStyle/>
          <a:p>
            <a:r>
              <a:rPr lang="en-GB" dirty="0"/>
              <a:t>Explanation </a:t>
            </a:r>
            <a:endParaRPr lang="en-US" dirty="0"/>
          </a:p>
        </p:txBody>
      </p:sp>
      <p:sp>
        <p:nvSpPr>
          <p:cNvPr id="3" name="Content Placeholder 2">
            <a:extLst>
              <a:ext uri="{FF2B5EF4-FFF2-40B4-BE49-F238E27FC236}">
                <a16:creationId xmlns:a16="http://schemas.microsoft.com/office/drawing/2014/main" id="{5FC2F6C3-AEC6-3A46-9B4E-194D10BF37D1}"/>
              </a:ext>
            </a:extLst>
          </p:cNvPr>
          <p:cNvSpPr>
            <a:spLocks noGrp="1"/>
          </p:cNvSpPr>
          <p:nvPr>
            <p:ph idx="1"/>
          </p:nvPr>
        </p:nvSpPr>
        <p:spPr/>
        <p:txBody>
          <a:bodyPr>
            <a:normAutofit/>
          </a:bodyPr>
          <a:lstStyle/>
          <a:p>
            <a:r>
              <a:rPr lang="en-GB" sz="4000" dirty="0"/>
              <a:t>Obvious divorce alone does not make one an adulterer only if re-marriage was involved</a:t>
            </a:r>
          </a:p>
          <a:p>
            <a:r>
              <a:rPr lang="en-GB" sz="4000" dirty="0"/>
              <a:t>He does not separate the two</a:t>
            </a:r>
            <a:endParaRPr lang="en-US" sz="4000" dirty="0"/>
          </a:p>
        </p:txBody>
      </p:sp>
    </p:spTree>
    <p:extLst>
      <p:ext uri="{BB962C8B-B14F-4D97-AF65-F5344CB8AC3E}">
        <p14:creationId xmlns:p14="http://schemas.microsoft.com/office/powerpoint/2010/main" val="2702100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527144-3E27-5444-8104-5EC2B3C9023C}"/>
              </a:ext>
            </a:extLst>
          </p:cNvPr>
          <p:cNvSpPr>
            <a:spLocks noGrp="1"/>
          </p:cNvSpPr>
          <p:nvPr>
            <p:ph idx="4294967295"/>
          </p:nvPr>
        </p:nvSpPr>
        <p:spPr>
          <a:xfrm>
            <a:off x="1521883" y="1534584"/>
            <a:ext cx="9431867" cy="3581400"/>
          </a:xfrm>
        </p:spPr>
        <p:txBody>
          <a:bodyPr>
            <a:normAutofit/>
          </a:bodyPr>
          <a:lstStyle/>
          <a:p>
            <a:pPr marL="0" indent="0">
              <a:buNone/>
            </a:pPr>
            <a:r>
              <a:rPr lang="en-GB" sz="4800" dirty="0"/>
              <a:t>1 Cor 7:</a:t>
            </a:r>
            <a:r>
              <a:rPr lang="en-US" sz="4800" dirty="0"/>
              <a:t> 15 But if the unbelieving partner separates, let it be so. In such cases the brother or sister is not </a:t>
            </a:r>
            <a:r>
              <a:rPr lang="en-US" sz="4800" b="1" u="sng" dirty="0"/>
              <a:t>enslaved</a:t>
            </a:r>
            <a:r>
              <a:rPr lang="en-US" sz="4800" dirty="0"/>
              <a:t>. God has called you to peace</a:t>
            </a:r>
          </a:p>
        </p:txBody>
      </p:sp>
    </p:spTree>
    <p:extLst>
      <p:ext uri="{BB962C8B-B14F-4D97-AF65-F5344CB8AC3E}">
        <p14:creationId xmlns:p14="http://schemas.microsoft.com/office/powerpoint/2010/main" val="3825208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527144-3E27-5444-8104-5EC2B3C9023C}"/>
              </a:ext>
            </a:extLst>
          </p:cNvPr>
          <p:cNvSpPr>
            <a:spLocks noGrp="1"/>
          </p:cNvSpPr>
          <p:nvPr>
            <p:ph idx="4294967295"/>
          </p:nvPr>
        </p:nvSpPr>
        <p:spPr>
          <a:xfrm>
            <a:off x="1295400" y="882650"/>
            <a:ext cx="9601200" cy="3581400"/>
          </a:xfrm>
        </p:spPr>
        <p:txBody>
          <a:bodyPr>
            <a:noAutofit/>
          </a:bodyPr>
          <a:lstStyle/>
          <a:p>
            <a:pPr marL="0" indent="0">
              <a:buNone/>
            </a:pPr>
            <a:r>
              <a:rPr lang="en-GB" sz="4800" dirty="0"/>
              <a:t>1 Cor 7:</a:t>
            </a:r>
            <a:r>
              <a:rPr lang="en-US" sz="4800" dirty="0"/>
              <a:t> 10 To the married I give this charge (not I, but the Lord): the wife should not separate from her husband 11 (but if she does, </a:t>
            </a:r>
            <a:r>
              <a:rPr lang="en-US" sz="4800" b="1" u="sng" dirty="0"/>
              <a:t>she should remain unmarried</a:t>
            </a:r>
            <a:r>
              <a:rPr lang="en-US" sz="4800" dirty="0"/>
              <a:t> or else be reconciled to her husband), and the husband should not divorce his wife.</a:t>
            </a:r>
          </a:p>
        </p:txBody>
      </p:sp>
    </p:spTree>
    <p:extLst>
      <p:ext uri="{BB962C8B-B14F-4D97-AF65-F5344CB8AC3E}">
        <p14:creationId xmlns:p14="http://schemas.microsoft.com/office/powerpoint/2010/main" val="545568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79BB4-3E9C-6B47-837E-EF789B6CA713}"/>
              </a:ext>
            </a:extLst>
          </p:cNvPr>
          <p:cNvSpPr>
            <a:spLocks noGrp="1"/>
          </p:cNvSpPr>
          <p:nvPr>
            <p:ph type="title"/>
          </p:nvPr>
        </p:nvSpPr>
        <p:spPr/>
        <p:txBody>
          <a:bodyPr/>
          <a:lstStyle/>
          <a:p>
            <a:r>
              <a:rPr lang="en-GB" dirty="0"/>
              <a:t>Explanation</a:t>
            </a:r>
            <a:endParaRPr lang="en-US" dirty="0"/>
          </a:p>
        </p:txBody>
      </p:sp>
      <p:sp>
        <p:nvSpPr>
          <p:cNvPr id="3" name="Content Placeholder 2">
            <a:extLst>
              <a:ext uri="{FF2B5EF4-FFF2-40B4-BE49-F238E27FC236}">
                <a16:creationId xmlns:a16="http://schemas.microsoft.com/office/drawing/2014/main" id="{CB3F96A4-F35B-2B4D-9589-8320D7DA8F16}"/>
              </a:ext>
            </a:extLst>
          </p:cNvPr>
          <p:cNvSpPr>
            <a:spLocks noGrp="1"/>
          </p:cNvSpPr>
          <p:nvPr>
            <p:ph idx="1"/>
          </p:nvPr>
        </p:nvSpPr>
        <p:spPr/>
        <p:txBody>
          <a:bodyPr>
            <a:noAutofit/>
          </a:bodyPr>
          <a:lstStyle/>
          <a:p>
            <a:r>
              <a:rPr lang="en-GB" sz="4400" dirty="0"/>
              <a:t>So Paul is explicit about divorce once it has happened you are not enslaved…you are free.</a:t>
            </a:r>
          </a:p>
          <a:p>
            <a:r>
              <a:rPr lang="en-GB" sz="4400" dirty="0"/>
              <a:t>If he is referring to divorce and not remarriage he will specifically say so in the earlier verse  11</a:t>
            </a:r>
          </a:p>
          <a:p>
            <a:endParaRPr lang="en-US" sz="4400" dirty="0"/>
          </a:p>
        </p:txBody>
      </p:sp>
    </p:spTree>
    <p:extLst>
      <p:ext uri="{BB962C8B-B14F-4D97-AF65-F5344CB8AC3E}">
        <p14:creationId xmlns:p14="http://schemas.microsoft.com/office/powerpoint/2010/main" val="4144210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79BB4-3E9C-6B47-837E-EF789B6CA713}"/>
              </a:ext>
            </a:extLst>
          </p:cNvPr>
          <p:cNvSpPr>
            <a:spLocks noGrp="1"/>
          </p:cNvSpPr>
          <p:nvPr>
            <p:ph type="title"/>
          </p:nvPr>
        </p:nvSpPr>
        <p:spPr/>
        <p:txBody>
          <a:bodyPr/>
          <a:lstStyle/>
          <a:p>
            <a:r>
              <a:rPr lang="en-GB" dirty="0"/>
              <a:t>Explanation</a:t>
            </a:r>
            <a:endParaRPr lang="en-US" dirty="0"/>
          </a:p>
        </p:txBody>
      </p:sp>
      <p:sp>
        <p:nvSpPr>
          <p:cNvPr id="3" name="Content Placeholder 2">
            <a:extLst>
              <a:ext uri="{FF2B5EF4-FFF2-40B4-BE49-F238E27FC236}">
                <a16:creationId xmlns:a16="http://schemas.microsoft.com/office/drawing/2014/main" id="{CB3F96A4-F35B-2B4D-9589-8320D7DA8F16}"/>
              </a:ext>
            </a:extLst>
          </p:cNvPr>
          <p:cNvSpPr>
            <a:spLocks noGrp="1"/>
          </p:cNvSpPr>
          <p:nvPr>
            <p:ph idx="1"/>
          </p:nvPr>
        </p:nvSpPr>
        <p:spPr/>
        <p:txBody>
          <a:bodyPr>
            <a:normAutofit/>
          </a:bodyPr>
          <a:lstStyle/>
          <a:p>
            <a:endParaRPr lang="en-GB" dirty="0"/>
          </a:p>
          <a:p>
            <a:r>
              <a:rPr lang="en-GB" dirty="0"/>
              <a:t>In the </a:t>
            </a:r>
            <a:r>
              <a:rPr lang="en-US" dirty="0"/>
              <a:t>Jewish context, divorce consisted of the provision of a certificate which explicitly granted the right to remarry: the standard wording according to m. Giṭ. 9:3 was “You are free to marry any man.” Without that permission it was not divorce. Divorce and the right to remarry are thus inseparable, and the Jewish world knew nothing of a legal separation which did not allow remarriage. </a:t>
            </a:r>
            <a:endParaRPr lang="en-GB" dirty="0"/>
          </a:p>
          <a:p>
            <a:r>
              <a:rPr lang="en-US" dirty="0"/>
              <a:t>There is nothing in Jesus’ words, here or in the Mark and Luke parallels, to suggest that he intended to initiate any such provision. His condemnation of remarriage as adultery is simply on the grounds that the divorce (unless for adultery) was not legitimate and so the original marriage remains valid in the sight of God.</a:t>
            </a:r>
          </a:p>
        </p:txBody>
      </p:sp>
    </p:spTree>
    <p:extLst>
      <p:ext uri="{BB962C8B-B14F-4D97-AF65-F5344CB8AC3E}">
        <p14:creationId xmlns:p14="http://schemas.microsoft.com/office/powerpoint/2010/main" val="1857657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7D9A-0AAD-144D-B406-203CC5DC6C2D}"/>
              </a:ext>
            </a:extLst>
          </p:cNvPr>
          <p:cNvSpPr>
            <a:spLocks noGrp="1"/>
          </p:cNvSpPr>
          <p:nvPr>
            <p:ph type="title"/>
          </p:nvPr>
        </p:nvSpPr>
        <p:spPr/>
        <p:txBody>
          <a:bodyPr>
            <a:normAutofit/>
          </a:bodyPr>
          <a:lstStyle/>
          <a:p>
            <a:r>
              <a:rPr lang="en-GB" sz="5400" dirty="0"/>
              <a:t>Text from Mishnah </a:t>
            </a:r>
            <a:r>
              <a:rPr lang="en-GB" sz="5400" dirty="0" err="1"/>
              <a:t>gittin</a:t>
            </a:r>
            <a:r>
              <a:rPr lang="en-GB" sz="5400" dirty="0"/>
              <a:t> 9:3</a:t>
            </a:r>
            <a:endParaRPr lang="en-US" sz="5400" dirty="0"/>
          </a:p>
        </p:txBody>
      </p:sp>
      <p:sp>
        <p:nvSpPr>
          <p:cNvPr id="3" name="Content Placeholder 2">
            <a:extLst>
              <a:ext uri="{FF2B5EF4-FFF2-40B4-BE49-F238E27FC236}">
                <a16:creationId xmlns:a16="http://schemas.microsoft.com/office/drawing/2014/main" id="{1A59FDAF-07EA-EF4E-987E-BFD755AEE88C}"/>
              </a:ext>
            </a:extLst>
          </p:cNvPr>
          <p:cNvSpPr>
            <a:spLocks noGrp="1"/>
          </p:cNvSpPr>
          <p:nvPr>
            <p:ph idx="1"/>
          </p:nvPr>
        </p:nvSpPr>
        <p:spPr/>
        <p:txBody>
          <a:bodyPr>
            <a:normAutofit/>
          </a:bodyPr>
          <a:lstStyle/>
          <a:p>
            <a:pPr marL="0" indent="0">
              <a:buNone/>
            </a:pPr>
            <a:r>
              <a:rPr lang="en-GB" sz="4400" i="1" dirty="0"/>
              <a:t>R Judah </a:t>
            </a:r>
            <a:r>
              <a:rPr lang="en-US" sz="4400" i="1" dirty="0"/>
              <a:t>“Let this be from me your writ of divorce, letter of dismissal, and deed of liberation, that you may marry anyone you want.”</a:t>
            </a:r>
          </a:p>
        </p:txBody>
      </p:sp>
    </p:spTree>
    <p:extLst>
      <p:ext uri="{BB962C8B-B14F-4D97-AF65-F5344CB8AC3E}">
        <p14:creationId xmlns:p14="http://schemas.microsoft.com/office/powerpoint/2010/main" val="3185846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67BC-D93B-EB48-A665-58E1DF73E684}"/>
              </a:ext>
            </a:extLst>
          </p:cNvPr>
          <p:cNvSpPr>
            <a:spLocks noGrp="1"/>
          </p:cNvSpPr>
          <p:nvPr>
            <p:ph type="ctrTitle"/>
          </p:nvPr>
        </p:nvSpPr>
        <p:spPr>
          <a:xfrm>
            <a:off x="1576461" y="2401171"/>
            <a:ext cx="8361229" cy="2098226"/>
          </a:xfrm>
        </p:spPr>
        <p:txBody>
          <a:bodyPr/>
          <a:lstStyle/>
          <a:p>
            <a:r>
              <a:rPr lang="en-GB" sz="5400" dirty="0"/>
              <a:t>Under what circumstances can an  </a:t>
            </a:r>
            <a:r>
              <a:rPr lang="en-GB" sz="5400" dirty="0" err="1"/>
              <a:t>unbiblically</a:t>
            </a:r>
            <a:r>
              <a:rPr lang="en-GB" sz="5400" dirty="0"/>
              <a:t> divorced person remarry?</a:t>
            </a:r>
            <a:endParaRPr lang="en-US" sz="5400" dirty="0"/>
          </a:p>
        </p:txBody>
      </p:sp>
      <p:sp>
        <p:nvSpPr>
          <p:cNvPr id="3" name="Content Placeholder 2">
            <a:extLst>
              <a:ext uri="{FF2B5EF4-FFF2-40B4-BE49-F238E27FC236}">
                <a16:creationId xmlns:a16="http://schemas.microsoft.com/office/drawing/2014/main" id="{73D05C3A-1274-7B4E-BE87-E6D2EEDE430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668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527144-3E27-5444-8104-5EC2B3C9023C}"/>
              </a:ext>
            </a:extLst>
          </p:cNvPr>
          <p:cNvSpPr>
            <a:spLocks noGrp="1"/>
          </p:cNvSpPr>
          <p:nvPr>
            <p:ph idx="4294967295"/>
          </p:nvPr>
        </p:nvSpPr>
        <p:spPr>
          <a:xfrm>
            <a:off x="1295400" y="882650"/>
            <a:ext cx="9601200" cy="3581400"/>
          </a:xfrm>
        </p:spPr>
        <p:txBody>
          <a:bodyPr>
            <a:noAutofit/>
          </a:bodyPr>
          <a:lstStyle/>
          <a:p>
            <a:pPr marL="0" indent="0">
              <a:buNone/>
            </a:pPr>
            <a:r>
              <a:rPr lang="en-GB" sz="4800" dirty="0"/>
              <a:t>1 Cor 7:</a:t>
            </a:r>
            <a:r>
              <a:rPr lang="en-US" sz="4800" dirty="0"/>
              <a:t> 10 To the married I give this charge (not I, but the Lord): the wife should not separate from her husband 11 (but if she does, </a:t>
            </a:r>
            <a:r>
              <a:rPr lang="en-US" sz="4800" b="1" u="sng" dirty="0"/>
              <a:t>she should remain unmarried</a:t>
            </a:r>
            <a:r>
              <a:rPr lang="en-US" sz="4800" dirty="0"/>
              <a:t> or else be reconciled to her husband), and the husband should not divorce his wife.</a:t>
            </a:r>
          </a:p>
        </p:txBody>
      </p:sp>
    </p:spTree>
    <p:extLst>
      <p:ext uri="{BB962C8B-B14F-4D97-AF65-F5344CB8AC3E}">
        <p14:creationId xmlns:p14="http://schemas.microsoft.com/office/powerpoint/2010/main" val="4036573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0CF2-FC1B-A64A-80E0-90C924FF553D}"/>
              </a:ext>
            </a:extLst>
          </p:cNvPr>
          <p:cNvSpPr>
            <a:spLocks noGrp="1"/>
          </p:cNvSpPr>
          <p:nvPr>
            <p:ph type="title"/>
          </p:nvPr>
        </p:nvSpPr>
        <p:spPr/>
        <p:txBody>
          <a:bodyPr/>
          <a:lstStyle/>
          <a:p>
            <a:r>
              <a:rPr lang="en-GB" dirty="0"/>
              <a:t>Explanation </a:t>
            </a:r>
            <a:endParaRPr lang="en-US" dirty="0"/>
          </a:p>
        </p:txBody>
      </p:sp>
      <p:sp>
        <p:nvSpPr>
          <p:cNvPr id="3" name="Content Placeholder 2">
            <a:extLst>
              <a:ext uri="{FF2B5EF4-FFF2-40B4-BE49-F238E27FC236}">
                <a16:creationId xmlns:a16="http://schemas.microsoft.com/office/drawing/2014/main" id="{8E07AEB3-AC83-5D42-B296-7C4F8BAD7693}"/>
              </a:ext>
            </a:extLst>
          </p:cNvPr>
          <p:cNvSpPr>
            <a:spLocks noGrp="1"/>
          </p:cNvSpPr>
          <p:nvPr>
            <p:ph idx="1"/>
          </p:nvPr>
        </p:nvSpPr>
        <p:spPr>
          <a:xfrm>
            <a:off x="1371600" y="2171700"/>
            <a:ext cx="9601200" cy="3581400"/>
          </a:xfrm>
        </p:spPr>
        <p:txBody>
          <a:bodyPr>
            <a:normAutofit/>
          </a:bodyPr>
          <a:lstStyle/>
          <a:p>
            <a:r>
              <a:rPr lang="en-GB" sz="3200" dirty="0"/>
              <a:t>The onus is to reconcile</a:t>
            </a:r>
            <a:endParaRPr lang="en-US" sz="3200" dirty="0"/>
          </a:p>
        </p:txBody>
      </p:sp>
    </p:spTree>
    <p:extLst>
      <p:ext uri="{BB962C8B-B14F-4D97-AF65-F5344CB8AC3E}">
        <p14:creationId xmlns:p14="http://schemas.microsoft.com/office/powerpoint/2010/main" val="1385383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4FB12D-A841-BF45-94A6-4F89266B4B05}"/>
              </a:ext>
            </a:extLst>
          </p:cNvPr>
          <p:cNvSpPr txBox="1">
            <a:spLocks/>
          </p:cNvSpPr>
          <p:nvPr/>
        </p:nvSpPr>
        <p:spPr>
          <a:xfrm>
            <a:off x="2046817" y="1390650"/>
            <a:ext cx="9601200" cy="3581400"/>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GB" sz="4800" dirty="0"/>
              <a:t>The former spouse remarries</a:t>
            </a:r>
          </a:p>
          <a:p>
            <a:pPr marL="0" indent="0">
              <a:buFont typeface="Franklin Gothic Book" panose="020B0503020102020204" pitchFamily="34" charset="0"/>
              <a:buNone/>
            </a:pPr>
            <a:endParaRPr lang="en-GB" sz="4800" dirty="0"/>
          </a:p>
          <a:p>
            <a:pPr marL="0" indent="0">
              <a:buFont typeface="Franklin Gothic Book" panose="020B0503020102020204" pitchFamily="34" charset="0"/>
              <a:buNone/>
            </a:pPr>
            <a:r>
              <a:rPr lang="en-GB" sz="4800" dirty="0"/>
              <a:t>The former spouse dies</a:t>
            </a:r>
          </a:p>
          <a:p>
            <a:pPr marL="0" indent="0">
              <a:buFont typeface="Franklin Gothic Book" panose="020B0503020102020204" pitchFamily="34" charset="0"/>
              <a:buNone/>
            </a:pPr>
            <a:endParaRPr lang="en-GB" sz="4800" dirty="0"/>
          </a:p>
          <a:p>
            <a:pPr marL="0" indent="0">
              <a:buFont typeface="Franklin Gothic Book" panose="020B0503020102020204" pitchFamily="34" charset="0"/>
              <a:buNone/>
            </a:pPr>
            <a:r>
              <a:rPr lang="en-GB" sz="4800" dirty="0"/>
              <a:t>The former spouse is an unbeliever</a:t>
            </a:r>
            <a:endParaRPr lang="en-US" sz="4800" dirty="0"/>
          </a:p>
        </p:txBody>
      </p:sp>
    </p:spTree>
    <p:extLst>
      <p:ext uri="{BB962C8B-B14F-4D97-AF65-F5344CB8AC3E}">
        <p14:creationId xmlns:p14="http://schemas.microsoft.com/office/powerpoint/2010/main" val="16794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F98F-099C-A74A-8CA7-601105A1CE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1950AA-D212-3043-92EB-7BB120605E40}"/>
              </a:ext>
            </a:extLst>
          </p:cNvPr>
          <p:cNvSpPr>
            <a:spLocks noGrp="1"/>
          </p:cNvSpPr>
          <p:nvPr>
            <p:ph idx="1"/>
          </p:nvPr>
        </p:nvSpPr>
        <p:spPr>
          <a:xfrm>
            <a:off x="1058625" y="381000"/>
            <a:ext cx="10648731" cy="3581400"/>
          </a:xfrm>
        </p:spPr>
        <p:txBody>
          <a:bodyPr>
            <a:noAutofit/>
          </a:bodyPr>
          <a:lstStyle/>
          <a:p>
            <a:pPr marL="0" indent="0">
              <a:buNone/>
            </a:pPr>
            <a:r>
              <a:rPr lang="en-GB" sz="2800" dirty="0"/>
              <a:t>Matthew 19: </a:t>
            </a:r>
            <a:r>
              <a:rPr lang="en-US" sz="2800" dirty="0"/>
              <a:t>1 Now when Jesus had finished these sayings, he went away from Galilee and entered the region of Judea beyond the Jordan. 2 And large crowds followed him, and he healed them there.3 And Pharisees came up to him and tested him by asking, “Is it lawful to divorce one's wife for any cause?” 4 He answered, “Have you not read that he who created them from the beginning made them male and female, 5 and said, Therefore a man shall leave his father and his mother and hold fast to his wife, and the two shall become one flesh’? 6 So they are no longer two but one flesh. What therefore God has joined together, let not man separate.” 7 They said to him, “Why then did Moses command one to give a certificate of divorce and to send her away?” 8 He said to them, “Because of your hardness of heart Moses allowed you to divorce your wives, but from the beginning it was not so. 9 And I say to you: whoever divorces his wife, except for sexual immorality, and marries another, commits adultery.”</a:t>
            </a:r>
          </a:p>
        </p:txBody>
      </p:sp>
      <p:sp>
        <p:nvSpPr>
          <p:cNvPr id="6" name="TextBox 5">
            <a:extLst>
              <a:ext uri="{FF2B5EF4-FFF2-40B4-BE49-F238E27FC236}">
                <a16:creationId xmlns:a16="http://schemas.microsoft.com/office/drawing/2014/main" id="{ED383DE9-36B1-8B48-9B93-8AF6B7BCAE93}"/>
              </a:ext>
            </a:extLst>
          </p:cNvPr>
          <p:cNvSpPr txBox="1"/>
          <p:nvPr/>
        </p:nvSpPr>
        <p:spPr>
          <a:xfrm>
            <a:off x="6605058" y="867471"/>
            <a:ext cx="4740276" cy="92333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324898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67BC-D93B-EB48-A665-58E1DF73E684}"/>
              </a:ext>
            </a:extLst>
          </p:cNvPr>
          <p:cNvSpPr>
            <a:spLocks noGrp="1"/>
          </p:cNvSpPr>
          <p:nvPr>
            <p:ph type="ctrTitle"/>
          </p:nvPr>
        </p:nvSpPr>
        <p:spPr>
          <a:xfrm>
            <a:off x="1576461" y="2401171"/>
            <a:ext cx="8361229" cy="2098226"/>
          </a:xfrm>
        </p:spPr>
        <p:txBody>
          <a:bodyPr/>
          <a:lstStyle/>
          <a:p>
            <a:r>
              <a:rPr lang="en-GB" sz="5400" dirty="0"/>
              <a:t>WHAT IF AN </a:t>
            </a:r>
            <a:r>
              <a:rPr lang="en-GB" sz="5400" dirty="0" err="1"/>
              <a:t>unbiblically</a:t>
            </a:r>
            <a:r>
              <a:rPr lang="en-GB" sz="5400" dirty="0"/>
              <a:t> divorced person HAS REMARRIED? </a:t>
            </a:r>
            <a:endParaRPr lang="en-US" sz="5400" dirty="0"/>
          </a:p>
        </p:txBody>
      </p:sp>
      <p:sp>
        <p:nvSpPr>
          <p:cNvPr id="3" name="Content Placeholder 2">
            <a:extLst>
              <a:ext uri="{FF2B5EF4-FFF2-40B4-BE49-F238E27FC236}">
                <a16:creationId xmlns:a16="http://schemas.microsoft.com/office/drawing/2014/main" id="{73D05C3A-1274-7B4E-BE87-E6D2EEDE430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0635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F95E-CC00-364D-BC4B-1590370252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3B0C07-C81F-CF47-8BB1-A09854A0F7AC}"/>
              </a:ext>
            </a:extLst>
          </p:cNvPr>
          <p:cNvSpPr>
            <a:spLocks noGrp="1"/>
          </p:cNvSpPr>
          <p:nvPr>
            <p:ph idx="1"/>
          </p:nvPr>
        </p:nvSpPr>
        <p:spPr/>
        <p:txBody>
          <a:bodyPr>
            <a:normAutofit/>
          </a:bodyPr>
          <a:lstStyle/>
          <a:p>
            <a:r>
              <a:rPr lang="en-GB" sz="3600" dirty="0"/>
              <a:t>Deal with the sin of adultery</a:t>
            </a:r>
          </a:p>
          <a:p>
            <a:r>
              <a:rPr lang="en-GB" sz="3600" dirty="0"/>
              <a:t>Continue with your current marriage and be faithful to you spouse </a:t>
            </a:r>
            <a:endParaRPr lang="en-US" sz="3600" dirty="0"/>
          </a:p>
        </p:txBody>
      </p:sp>
    </p:spTree>
    <p:extLst>
      <p:ext uri="{BB962C8B-B14F-4D97-AF65-F5344CB8AC3E}">
        <p14:creationId xmlns:p14="http://schemas.microsoft.com/office/powerpoint/2010/main" val="1142794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67BC-D93B-EB48-A665-58E1DF73E684}"/>
              </a:ext>
            </a:extLst>
          </p:cNvPr>
          <p:cNvSpPr>
            <a:spLocks noGrp="1"/>
          </p:cNvSpPr>
          <p:nvPr>
            <p:ph type="ctrTitle"/>
          </p:nvPr>
        </p:nvSpPr>
        <p:spPr>
          <a:xfrm>
            <a:off x="1576461" y="2401171"/>
            <a:ext cx="8361229" cy="2098226"/>
          </a:xfrm>
        </p:spPr>
        <p:txBody>
          <a:bodyPr/>
          <a:lstStyle/>
          <a:p>
            <a:r>
              <a:rPr lang="en-GB" sz="5400" dirty="0"/>
              <a:t>Can a person who was divorced as a non believer but now come to faith.. remarry?</a:t>
            </a:r>
            <a:endParaRPr lang="en-US" sz="5400" dirty="0"/>
          </a:p>
        </p:txBody>
      </p:sp>
      <p:sp>
        <p:nvSpPr>
          <p:cNvPr id="3" name="Content Placeholder 2">
            <a:extLst>
              <a:ext uri="{FF2B5EF4-FFF2-40B4-BE49-F238E27FC236}">
                <a16:creationId xmlns:a16="http://schemas.microsoft.com/office/drawing/2014/main" id="{73D05C3A-1274-7B4E-BE87-E6D2EEDE430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7912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0CF2-FC1B-A64A-80E0-90C924FF553D}"/>
              </a:ext>
            </a:extLst>
          </p:cNvPr>
          <p:cNvSpPr>
            <a:spLocks noGrp="1"/>
          </p:cNvSpPr>
          <p:nvPr>
            <p:ph type="title"/>
          </p:nvPr>
        </p:nvSpPr>
        <p:spPr/>
        <p:txBody>
          <a:bodyPr/>
          <a:lstStyle/>
          <a:p>
            <a:r>
              <a:rPr lang="en-GB" dirty="0"/>
              <a:t>Explanation </a:t>
            </a:r>
            <a:endParaRPr lang="en-US" dirty="0"/>
          </a:p>
        </p:txBody>
      </p:sp>
      <p:sp>
        <p:nvSpPr>
          <p:cNvPr id="3" name="Content Placeholder 2">
            <a:extLst>
              <a:ext uri="{FF2B5EF4-FFF2-40B4-BE49-F238E27FC236}">
                <a16:creationId xmlns:a16="http://schemas.microsoft.com/office/drawing/2014/main" id="{8E07AEB3-AC83-5D42-B296-7C4F8BAD7693}"/>
              </a:ext>
            </a:extLst>
          </p:cNvPr>
          <p:cNvSpPr>
            <a:spLocks noGrp="1"/>
          </p:cNvSpPr>
          <p:nvPr>
            <p:ph idx="1"/>
          </p:nvPr>
        </p:nvSpPr>
        <p:spPr>
          <a:xfrm>
            <a:off x="1371600" y="2171700"/>
            <a:ext cx="9601200" cy="3581400"/>
          </a:xfrm>
        </p:spPr>
        <p:txBody>
          <a:bodyPr>
            <a:normAutofit/>
          </a:bodyPr>
          <a:lstStyle/>
          <a:p>
            <a:r>
              <a:rPr lang="en-GB" sz="3200" dirty="0"/>
              <a:t>The onus is to reconcile</a:t>
            </a:r>
            <a:endParaRPr lang="en-US" sz="3200" dirty="0"/>
          </a:p>
        </p:txBody>
      </p:sp>
    </p:spTree>
    <p:extLst>
      <p:ext uri="{BB962C8B-B14F-4D97-AF65-F5344CB8AC3E}">
        <p14:creationId xmlns:p14="http://schemas.microsoft.com/office/powerpoint/2010/main" val="5412611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4FB12D-A841-BF45-94A6-4F89266B4B05}"/>
              </a:ext>
            </a:extLst>
          </p:cNvPr>
          <p:cNvSpPr txBox="1">
            <a:spLocks/>
          </p:cNvSpPr>
          <p:nvPr/>
        </p:nvSpPr>
        <p:spPr>
          <a:xfrm>
            <a:off x="2046817" y="1390650"/>
            <a:ext cx="9601200" cy="3581400"/>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GB" sz="4800" dirty="0"/>
              <a:t>The former spouse remarries</a:t>
            </a:r>
          </a:p>
          <a:p>
            <a:pPr marL="0" indent="0">
              <a:buFont typeface="Franklin Gothic Book" panose="020B0503020102020204" pitchFamily="34" charset="0"/>
              <a:buNone/>
            </a:pPr>
            <a:endParaRPr lang="en-GB" sz="4800" dirty="0"/>
          </a:p>
          <a:p>
            <a:pPr marL="0" indent="0">
              <a:buFont typeface="Franklin Gothic Book" panose="020B0503020102020204" pitchFamily="34" charset="0"/>
              <a:buNone/>
            </a:pPr>
            <a:r>
              <a:rPr lang="en-GB" sz="4800" dirty="0"/>
              <a:t>The former spouse dies</a:t>
            </a:r>
          </a:p>
          <a:p>
            <a:pPr marL="0" indent="0">
              <a:buFont typeface="Franklin Gothic Book" panose="020B0503020102020204" pitchFamily="34" charset="0"/>
              <a:buNone/>
            </a:pPr>
            <a:endParaRPr lang="en-GB" sz="4800" dirty="0"/>
          </a:p>
          <a:p>
            <a:pPr marL="0" indent="0">
              <a:buFont typeface="Franklin Gothic Book" panose="020B0503020102020204" pitchFamily="34" charset="0"/>
              <a:buNone/>
            </a:pPr>
            <a:r>
              <a:rPr lang="en-GB" sz="4800" dirty="0"/>
              <a:t>The former spouse is an unbeliever</a:t>
            </a:r>
            <a:endParaRPr lang="en-US" sz="4800" dirty="0"/>
          </a:p>
        </p:txBody>
      </p:sp>
    </p:spTree>
    <p:extLst>
      <p:ext uri="{BB962C8B-B14F-4D97-AF65-F5344CB8AC3E}">
        <p14:creationId xmlns:p14="http://schemas.microsoft.com/office/powerpoint/2010/main" val="2816159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5658-C68C-7947-B704-A04D410FC852}"/>
              </a:ext>
            </a:extLst>
          </p:cNvPr>
          <p:cNvSpPr>
            <a:spLocks noGrp="1"/>
          </p:cNvSpPr>
          <p:nvPr>
            <p:ph type="ctrTitle"/>
          </p:nvPr>
        </p:nvSpPr>
        <p:spPr/>
        <p:txBody>
          <a:bodyPr/>
          <a:lstStyle/>
          <a:p>
            <a:r>
              <a:rPr lang="en-GB" sz="5400" dirty="0"/>
              <a:t>Why is god so big on marriage and so negative on divorce? </a:t>
            </a:r>
            <a:endParaRPr lang="en-US" sz="5400" dirty="0"/>
          </a:p>
        </p:txBody>
      </p:sp>
      <p:sp>
        <p:nvSpPr>
          <p:cNvPr id="3" name="Subtitle 2">
            <a:extLst>
              <a:ext uri="{FF2B5EF4-FFF2-40B4-BE49-F238E27FC236}">
                <a16:creationId xmlns:a16="http://schemas.microsoft.com/office/drawing/2014/main" id="{203383AD-1A49-B746-800A-C56B46AB309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91090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37641-0B7C-B74A-AAE4-DACA9C1ECB50}"/>
              </a:ext>
            </a:extLst>
          </p:cNvPr>
          <p:cNvSpPr>
            <a:spLocks noGrp="1"/>
          </p:cNvSpPr>
          <p:nvPr>
            <p:ph type="title"/>
          </p:nvPr>
        </p:nvSpPr>
        <p:spPr>
          <a:xfrm>
            <a:off x="4260850" y="368300"/>
            <a:ext cx="9601200" cy="1485900"/>
          </a:xfrm>
        </p:spPr>
        <p:txBody>
          <a:bodyPr/>
          <a:lstStyle/>
          <a:p>
            <a:r>
              <a:rPr lang="en-GB" dirty="0"/>
              <a:t>Malachi 2</a:t>
            </a:r>
            <a:endParaRPr lang="en-US" dirty="0"/>
          </a:p>
        </p:txBody>
      </p:sp>
      <p:sp>
        <p:nvSpPr>
          <p:cNvPr id="3" name="Content Placeholder 2">
            <a:extLst>
              <a:ext uri="{FF2B5EF4-FFF2-40B4-BE49-F238E27FC236}">
                <a16:creationId xmlns:a16="http://schemas.microsoft.com/office/drawing/2014/main" id="{F885A2E8-7052-A44E-879F-5C9A4847C9D2}"/>
              </a:ext>
            </a:extLst>
          </p:cNvPr>
          <p:cNvSpPr>
            <a:spLocks noGrp="1"/>
          </p:cNvSpPr>
          <p:nvPr>
            <p:ph idx="1"/>
          </p:nvPr>
        </p:nvSpPr>
        <p:spPr>
          <a:xfrm>
            <a:off x="1248834" y="1322917"/>
            <a:ext cx="10530416" cy="3581400"/>
          </a:xfrm>
        </p:spPr>
        <p:txBody>
          <a:bodyPr>
            <a:noAutofit/>
          </a:bodyPr>
          <a:lstStyle/>
          <a:p>
            <a:pPr marL="0" indent="0">
              <a:buNone/>
            </a:pPr>
            <a:r>
              <a:rPr lang="en-US" sz="3600" dirty="0"/>
              <a:t> 10 Have we not all one Father? Has not one God created us? Why then are we faithless to one another, profaning the </a:t>
            </a:r>
            <a:r>
              <a:rPr lang="en-US" sz="3600" b="1" u="sng" dirty="0"/>
              <a:t>covenant</a:t>
            </a:r>
            <a:r>
              <a:rPr lang="en-US" sz="3600" dirty="0"/>
              <a:t> of our fathers? 11 Judah has been </a:t>
            </a:r>
            <a:r>
              <a:rPr lang="en-US" sz="3600" b="1" u="sng" dirty="0"/>
              <a:t>faithless</a:t>
            </a:r>
            <a:r>
              <a:rPr lang="en-US" sz="3600" dirty="0"/>
              <a:t>, and abomination has been committed in Israel and in Jerusalem. For Judah has profaned the sanctuary of the LORD, which he loves, and has </a:t>
            </a:r>
            <a:r>
              <a:rPr lang="en-US" sz="3600" b="1" u="sng" dirty="0"/>
              <a:t>married the daughter of a foreign god</a:t>
            </a:r>
            <a:r>
              <a:rPr lang="en-US" sz="3600" dirty="0"/>
              <a:t>. 12 May the LORD cut off from the tents of Jacob any descendant of the man who does this, who brings an offering to the LORD of hosts!</a:t>
            </a:r>
          </a:p>
        </p:txBody>
      </p:sp>
    </p:spTree>
    <p:extLst>
      <p:ext uri="{BB962C8B-B14F-4D97-AF65-F5344CB8AC3E}">
        <p14:creationId xmlns:p14="http://schemas.microsoft.com/office/powerpoint/2010/main" val="512281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9EEF-44D7-A147-B9BC-AAB7C3F6DBA3}"/>
              </a:ext>
            </a:extLst>
          </p:cNvPr>
          <p:cNvSpPr>
            <a:spLocks noGrp="1"/>
          </p:cNvSpPr>
          <p:nvPr>
            <p:ph type="title"/>
          </p:nvPr>
        </p:nvSpPr>
        <p:spPr>
          <a:xfrm>
            <a:off x="3975100" y="262467"/>
            <a:ext cx="9601200" cy="1485900"/>
          </a:xfrm>
        </p:spPr>
        <p:txBody>
          <a:bodyPr/>
          <a:lstStyle/>
          <a:p>
            <a:r>
              <a:rPr lang="en-GB" dirty="0"/>
              <a:t>Malachi 2</a:t>
            </a:r>
            <a:endParaRPr lang="en-US" dirty="0"/>
          </a:p>
        </p:txBody>
      </p:sp>
      <p:sp>
        <p:nvSpPr>
          <p:cNvPr id="3" name="Content Placeholder 2">
            <a:extLst>
              <a:ext uri="{FF2B5EF4-FFF2-40B4-BE49-F238E27FC236}">
                <a16:creationId xmlns:a16="http://schemas.microsoft.com/office/drawing/2014/main" id="{1691C6F7-3795-214A-A1E6-3AF94669F57A}"/>
              </a:ext>
            </a:extLst>
          </p:cNvPr>
          <p:cNvSpPr>
            <a:spLocks noGrp="1"/>
          </p:cNvSpPr>
          <p:nvPr>
            <p:ph idx="1"/>
          </p:nvPr>
        </p:nvSpPr>
        <p:spPr>
          <a:xfrm>
            <a:off x="1219200" y="1524000"/>
            <a:ext cx="9601200" cy="3581400"/>
          </a:xfrm>
        </p:spPr>
        <p:txBody>
          <a:bodyPr>
            <a:noAutofit/>
          </a:bodyPr>
          <a:lstStyle/>
          <a:p>
            <a:pPr marL="0" indent="0">
              <a:buNone/>
            </a:pPr>
            <a:r>
              <a:rPr lang="en-US" sz="3600" dirty="0"/>
              <a:t>(ESV) 13 And this second thing you do. You cover the LORD'S altar with tears, with weeping and groaning because he no longer regards the offering or accepts it with favor from your hand. 14 But you say, “Why does he not?” Because the LORD was witness between you and the wife of your youth, to whom you have been </a:t>
            </a:r>
            <a:r>
              <a:rPr lang="en-US" sz="3600" b="1" u="sng" dirty="0"/>
              <a:t>faithless</a:t>
            </a:r>
            <a:r>
              <a:rPr lang="en-US" sz="3600" dirty="0"/>
              <a:t>, though she is your companion and your wife by </a:t>
            </a:r>
            <a:r>
              <a:rPr lang="en-US" sz="3600" b="1" u="sng" dirty="0"/>
              <a:t>covenant</a:t>
            </a:r>
          </a:p>
        </p:txBody>
      </p:sp>
    </p:spTree>
    <p:extLst>
      <p:ext uri="{BB962C8B-B14F-4D97-AF65-F5344CB8AC3E}">
        <p14:creationId xmlns:p14="http://schemas.microsoft.com/office/powerpoint/2010/main" val="18064575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9EEF-44D7-A147-B9BC-AAB7C3F6DBA3}"/>
              </a:ext>
            </a:extLst>
          </p:cNvPr>
          <p:cNvSpPr>
            <a:spLocks noGrp="1"/>
          </p:cNvSpPr>
          <p:nvPr>
            <p:ph type="title"/>
          </p:nvPr>
        </p:nvSpPr>
        <p:spPr>
          <a:xfrm>
            <a:off x="3975100" y="262467"/>
            <a:ext cx="9601200" cy="1485900"/>
          </a:xfrm>
        </p:spPr>
        <p:txBody>
          <a:bodyPr/>
          <a:lstStyle/>
          <a:p>
            <a:r>
              <a:rPr lang="en-GB" dirty="0"/>
              <a:t>Malachi 2</a:t>
            </a:r>
            <a:endParaRPr lang="en-US" dirty="0"/>
          </a:p>
        </p:txBody>
      </p:sp>
      <p:sp>
        <p:nvSpPr>
          <p:cNvPr id="3" name="Content Placeholder 2">
            <a:extLst>
              <a:ext uri="{FF2B5EF4-FFF2-40B4-BE49-F238E27FC236}">
                <a16:creationId xmlns:a16="http://schemas.microsoft.com/office/drawing/2014/main" id="{1691C6F7-3795-214A-A1E6-3AF94669F57A}"/>
              </a:ext>
            </a:extLst>
          </p:cNvPr>
          <p:cNvSpPr>
            <a:spLocks noGrp="1"/>
          </p:cNvSpPr>
          <p:nvPr>
            <p:ph idx="1"/>
          </p:nvPr>
        </p:nvSpPr>
        <p:spPr>
          <a:xfrm>
            <a:off x="1219199" y="1524000"/>
            <a:ext cx="10485967" cy="3581400"/>
          </a:xfrm>
        </p:spPr>
        <p:txBody>
          <a:bodyPr>
            <a:noAutofit/>
          </a:bodyPr>
          <a:lstStyle/>
          <a:p>
            <a:pPr marL="0" indent="0">
              <a:buNone/>
            </a:pPr>
            <a:r>
              <a:rPr lang="en-US" sz="3600" dirty="0"/>
              <a:t>(ESV) 15 Did he not make them </a:t>
            </a:r>
            <a:r>
              <a:rPr lang="en-US" sz="3600" b="1" u="sng" dirty="0"/>
              <a:t>one</a:t>
            </a:r>
            <a:r>
              <a:rPr lang="en-US" sz="3600" dirty="0"/>
              <a:t>, with a portion of the Spirit in their union? And what was the one God seeking? </a:t>
            </a:r>
            <a:r>
              <a:rPr lang="en-US" sz="3600" b="1" u="sng" dirty="0"/>
              <a:t>Godly offspring</a:t>
            </a:r>
            <a:r>
              <a:rPr lang="en-US" sz="3600" dirty="0"/>
              <a:t>. So guard yourselves in your spirit, and let none of you be faithless to the wife of your youth. 16 “For the man who does not love his wife but </a:t>
            </a:r>
            <a:r>
              <a:rPr lang="en-US" sz="3600" b="1" u="sng" dirty="0"/>
              <a:t>divorces</a:t>
            </a:r>
            <a:r>
              <a:rPr lang="en-US" sz="3600" dirty="0"/>
              <a:t> her, says the LORD, the God of Israel, covers his garment with violence, says the LORD of hosts. So guard yourselves in your spirit, and do not be </a:t>
            </a:r>
            <a:r>
              <a:rPr lang="en-US" sz="3600" b="1" u="sng" dirty="0"/>
              <a:t>faithless</a:t>
            </a:r>
            <a:r>
              <a:rPr lang="en-US" sz="3600" dirty="0"/>
              <a:t>.”</a:t>
            </a:r>
            <a:endParaRPr lang="en-US" sz="3600" b="1" u="sng" dirty="0"/>
          </a:p>
        </p:txBody>
      </p:sp>
    </p:spTree>
    <p:extLst>
      <p:ext uri="{BB962C8B-B14F-4D97-AF65-F5344CB8AC3E}">
        <p14:creationId xmlns:p14="http://schemas.microsoft.com/office/powerpoint/2010/main" val="2806271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77A0-541B-764D-A6BE-4B45FD2B6446}"/>
              </a:ext>
            </a:extLst>
          </p:cNvPr>
          <p:cNvSpPr>
            <a:spLocks noGrp="1"/>
          </p:cNvSpPr>
          <p:nvPr>
            <p:ph type="title"/>
          </p:nvPr>
        </p:nvSpPr>
        <p:spPr/>
        <p:txBody>
          <a:bodyPr/>
          <a:lstStyle/>
          <a:p>
            <a:r>
              <a:rPr lang="en-GB" dirty="0"/>
              <a:t>The integrity of covenants –hallmark of God’s design</a:t>
            </a:r>
            <a:endParaRPr lang="en-US" dirty="0"/>
          </a:p>
        </p:txBody>
      </p:sp>
      <p:sp>
        <p:nvSpPr>
          <p:cNvPr id="3" name="Content Placeholder 2">
            <a:extLst>
              <a:ext uri="{FF2B5EF4-FFF2-40B4-BE49-F238E27FC236}">
                <a16:creationId xmlns:a16="http://schemas.microsoft.com/office/drawing/2014/main" id="{FAB5FB42-75AC-AF43-8DE4-B2732E143C05}"/>
              </a:ext>
            </a:extLst>
          </p:cNvPr>
          <p:cNvSpPr>
            <a:spLocks noGrp="1"/>
          </p:cNvSpPr>
          <p:nvPr>
            <p:ph idx="1"/>
          </p:nvPr>
        </p:nvSpPr>
        <p:spPr/>
        <p:txBody>
          <a:bodyPr/>
          <a:lstStyle/>
          <a:p>
            <a:r>
              <a:rPr lang="en-GB" dirty="0"/>
              <a:t>Abraham is covenant ..can be relied upon</a:t>
            </a:r>
          </a:p>
          <a:p>
            <a:r>
              <a:rPr lang="en-GB" dirty="0"/>
              <a:t>Brings eternal life</a:t>
            </a:r>
          </a:p>
          <a:p>
            <a:r>
              <a:rPr lang="en-GB" dirty="0"/>
              <a:t>Our covenant …is a reflection of that</a:t>
            </a:r>
          </a:p>
          <a:p>
            <a:endParaRPr lang="en-US" dirty="0"/>
          </a:p>
        </p:txBody>
      </p:sp>
    </p:spTree>
    <p:extLst>
      <p:ext uri="{BB962C8B-B14F-4D97-AF65-F5344CB8AC3E}">
        <p14:creationId xmlns:p14="http://schemas.microsoft.com/office/powerpoint/2010/main" val="3849283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455C42-073D-9146-AA78-7D1E54075D90}"/>
              </a:ext>
            </a:extLst>
          </p:cNvPr>
          <p:cNvSpPr>
            <a:spLocks noGrp="1"/>
          </p:cNvSpPr>
          <p:nvPr>
            <p:ph idx="1"/>
          </p:nvPr>
        </p:nvSpPr>
        <p:spPr>
          <a:xfrm>
            <a:off x="1313210" y="341367"/>
            <a:ext cx="10878790" cy="3581400"/>
          </a:xfrm>
        </p:spPr>
        <p:txBody>
          <a:bodyPr>
            <a:noAutofit/>
          </a:bodyPr>
          <a:lstStyle/>
          <a:p>
            <a:pPr marL="0" indent="0">
              <a:buNone/>
            </a:pPr>
            <a:r>
              <a:rPr lang="en-GB" sz="4400" dirty="0"/>
              <a:t>Deuteronomy 24:1</a:t>
            </a:r>
            <a:r>
              <a:rPr lang="en-US" sz="4400" dirty="0"/>
              <a:t> When a man takes a wife and marries her, if then she finds no favor in his eyes because he has found some indecency in her, and he writes her a certificate of divorce and puts it in her hand and sends her out of his house, and she departs out of his house, 2 and if she goes and becomes another man's wife, 3 and the latter man hates her and writes her a certificate of divorce and</a:t>
            </a:r>
          </a:p>
        </p:txBody>
      </p:sp>
    </p:spTree>
    <p:extLst>
      <p:ext uri="{BB962C8B-B14F-4D97-AF65-F5344CB8AC3E}">
        <p14:creationId xmlns:p14="http://schemas.microsoft.com/office/powerpoint/2010/main" val="2272096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2696-C5A9-BF42-B5E1-AF2B66169651}"/>
              </a:ext>
            </a:extLst>
          </p:cNvPr>
          <p:cNvSpPr>
            <a:spLocks noGrp="1"/>
          </p:cNvSpPr>
          <p:nvPr>
            <p:ph type="ctrTitle"/>
          </p:nvPr>
        </p:nvSpPr>
        <p:spPr/>
        <p:txBody>
          <a:bodyPr/>
          <a:lstStyle/>
          <a:p>
            <a:r>
              <a:rPr lang="en-GB" dirty="0" err="1"/>
              <a:t>Perichoresis</a:t>
            </a:r>
            <a:endParaRPr lang="en-US" dirty="0"/>
          </a:p>
        </p:txBody>
      </p:sp>
      <p:sp>
        <p:nvSpPr>
          <p:cNvPr id="3" name="Content Placeholder 2">
            <a:extLst>
              <a:ext uri="{FF2B5EF4-FFF2-40B4-BE49-F238E27FC236}">
                <a16:creationId xmlns:a16="http://schemas.microsoft.com/office/drawing/2014/main" id="{2B4CB493-0C7A-864B-A29E-524F24BAC2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9697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512A-FB09-A64C-9475-3310B1AF147D}"/>
              </a:ext>
            </a:extLst>
          </p:cNvPr>
          <p:cNvSpPr>
            <a:spLocks noGrp="1"/>
          </p:cNvSpPr>
          <p:nvPr>
            <p:ph type="title"/>
          </p:nvPr>
        </p:nvSpPr>
        <p:spPr/>
        <p:txBody>
          <a:bodyPr/>
          <a:lstStyle/>
          <a:p>
            <a:r>
              <a:rPr lang="en-GB" dirty="0"/>
              <a:t>Explanation</a:t>
            </a:r>
            <a:endParaRPr lang="en-US" dirty="0"/>
          </a:p>
        </p:txBody>
      </p:sp>
      <p:sp>
        <p:nvSpPr>
          <p:cNvPr id="3" name="Content Placeholder 2">
            <a:extLst>
              <a:ext uri="{FF2B5EF4-FFF2-40B4-BE49-F238E27FC236}">
                <a16:creationId xmlns:a16="http://schemas.microsoft.com/office/drawing/2014/main" id="{5A0621F0-A7B2-3F48-A1CA-8EAA6A06C277}"/>
              </a:ext>
            </a:extLst>
          </p:cNvPr>
          <p:cNvSpPr>
            <a:spLocks noGrp="1"/>
          </p:cNvSpPr>
          <p:nvPr>
            <p:ph idx="1"/>
          </p:nvPr>
        </p:nvSpPr>
        <p:spPr>
          <a:xfrm>
            <a:off x="1386198" y="2286000"/>
            <a:ext cx="9601200" cy="3581400"/>
          </a:xfrm>
        </p:spPr>
        <p:txBody>
          <a:bodyPr/>
          <a:lstStyle/>
          <a:p>
            <a:r>
              <a:rPr lang="en-US" dirty="0"/>
              <a:t>our God is a One-and-Three God, we are led to the conclusion that the relationship “within” God is a relationship theologians called </a:t>
            </a:r>
            <a:r>
              <a:rPr lang="en-US" dirty="0" err="1"/>
              <a:t>perichoresis</a:t>
            </a:r>
            <a:r>
              <a:rPr lang="en-US" dirty="0"/>
              <a:t>.</a:t>
            </a:r>
            <a:endParaRPr lang="en-GB" dirty="0"/>
          </a:p>
          <a:p>
            <a:r>
              <a:rPr lang="en-US" dirty="0"/>
              <a:t> This Greek term describes the mutual indwelling and interpenetration of Father, Son, and Spirit. </a:t>
            </a:r>
            <a:endParaRPr lang="en-GB" dirty="0"/>
          </a:p>
          <a:p>
            <a:r>
              <a:rPr lang="en-GB" dirty="0"/>
              <a:t>S</a:t>
            </a:r>
            <a:r>
              <a:rPr lang="en-US" dirty="0" err="1"/>
              <a:t>ince</a:t>
            </a:r>
            <a:r>
              <a:rPr lang="en-US" dirty="0"/>
              <a:t> our love participates in God’s way of loving, then marital love is “</a:t>
            </a:r>
            <a:r>
              <a:rPr lang="en-US" dirty="0" err="1"/>
              <a:t>perichoretic</a:t>
            </a:r>
            <a:r>
              <a:rPr lang="en-US" dirty="0"/>
              <a:t>.” </a:t>
            </a:r>
            <a:endParaRPr lang="en-GB" dirty="0"/>
          </a:p>
          <a:p>
            <a:endParaRPr lang="en-GB" dirty="0"/>
          </a:p>
          <a:p>
            <a:r>
              <a:rPr lang="en-US" dirty="0"/>
              <a:t>That means, above all, that marriage is a relationship of mutual indwelling and interpenetration. Divorce destroys </a:t>
            </a:r>
            <a:r>
              <a:rPr lang="en-US" dirty="0" err="1"/>
              <a:t>perichoresis</a:t>
            </a:r>
            <a:r>
              <a:rPr lang="en-US" dirty="0"/>
              <a:t>, our indwelling of one another.</a:t>
            </a:r>
          </a:p>
        </p:txBody>
      </p:sp>
    </p:spTree>
    <p:extLst>
      <p:ext uri="{BB962C8B-B14F-4D97-AF65-F5344CB8AC3E}">
        <p14:creationId xmlns:p14="http://schemas.microsoft.com/office/powerpoint/2010/main" val="1742728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F7204-D9D5-944A-948D-5F50B8115E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999C40-79DE-A444-A97A-D027616C8B74}"/>
              </a:ext>
            </a:extLst>
          </p:cNvPr>
          <p:cNvSpPr>
            <a:spLocks noGrp="1"/>
          </p:cNvSpPr>
          <p:nvPr>
            <p:ph idx="1"/>
          </p:nvPr>
        </p:nvSpPr>
        <p:spPr/>
        <p:txBody>
          <a:bodyPr>
            <a:noAutofit/>
          </a:bodyPr>
          <a:lstStyle/>
          <a:p>
            <a:pPr marL="0" indent="0">
              <a:buNone/>
            </a:pPr>
            <a:r>
              <a:rPr lang="en-US" sz="3200" i="1" dirty="0">
                <a:solidFill>
                  <a:srgbClr val="272727"/>
                </a:solidFill>
                <a:latin typeface="CharterBTPro-Italic"/>
              </a:rPr>
              <a:t>And they shall become one flesh</a:t>
            </a:r>
            <a:r>
              <a:rPr lang="en-US" sz="3200" i="0" dirty="0">
                <a:solidFill>
                  <a:srgbClr val="272727"/>
                </a:solidFill>
                <a:latin typeface="CharterBTPro-Roman"/>
              </a:rPr>
              <a:t>.  “One flesh” is essential to the biblical view of marriage.  It means, one mortal life fully shared.  Two selfish me’s start learning to think like one unified us, sharing one everything: one life, one reputation, one bed, one suffering, one budget, one family, one mission, and so forth.  No barriers.  No hiding.  No aloofness.  Now total openness with total sharing and total solidarity, until death parts them.</a:t>
            </a:r>
            <a:endParaRPr lang="en-US" sz="3200" dirty="0"/>
          </a:p>
        </p:txBody>
      </p:sp>
    </p:spTree>
    <p:extLst>
      <p:ext uri="{BB962C8B-B14F-4D97-AF65-F5344CB8AC3E}">
        <p14:creationId xmlns:p14="http://schemas.microsoft.com/office/powerpoint/2010/main" val="2388897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7931-3FCF-0C4F-BEEA-8817E4E132D6}"/>
              </a:ext>
            </a:extLst>
          </p:cNvPr>
          <p:cNvSpPr>
            <a:spLocks noGrp="1"/>
          </p:cNvSpPr>
          <p:nvPr>
            <p:ph type="title"/>
          </p:nvPr>
        </p:nvSpPr>
        <p:spPr>
          <a:xfrm>
            <a:off x="3855508" y="800100"/>
            <a:ext cx="9601200" cy="1485900"/>
          </a:xfrm>
        </p:spPr>
        <p:txBody>
          <a:bodyPr/>
          <a:lstStyle/>
          <a:p>
            <a:r>
              <a:rPr lang="en-GB" dirty="0"/>
              <a:t>The tension</a:t>
            </a:r>
            <a:endParaRPr lang="en-US" dirty="0"/>
          </a:p>
        </p:txBody>
      </p:sp>
      <p:sp>
        <p:nvSpPr>
          <p:cNvPr id="3" name="Content Placeholder 2">
            <a:extLst>
              <a:ext uri="{FF2B5EF4-FFF2-40B4-BE49-F238E27FC236}">
                <a16:creationId xmlns:a16="http://schemas.microsoft.com/office/drawing/2014/main" id="{19FF3438-FE11-4A44-A465-27C19D465D13}"/>
              </a:ext>
            </a:extLst>
          </p:cNvPr>
          <p:cNvSpPr>
            <a:spLocks noGrp="1"/>
          </p:cNvSpPr>
          <p:nvPr>
            <p:ph idx="1"/>
          </p:nvPr>
        </p:nvSpPr>
        <p:spPr>
          <a:xfrm>
            <a:off x="6339417" y="2286000"/>
            <a:ext cx="4633382" cy="3581400"/>
          </a:xfrm>
        </p:spPr>
        <p:txBody>
          <a:bodyPr>
            <a:normAutofit/>
          </a:bodyPr>
          <a:lstStyle/>
          <a:p>
            <a:pPr marL="0" indent="0">
              <a:buNone/>
            </a:pPr>
            <a:r>
              <a:rPr lang="en-GB" sz="4000" dirty="0"/>
              <a:t>Genesis 3:16 b Your </a:t>
            </a:r>
            <a:r>
              <a:rPr lang="en-GB" sz="4000" b="1" u="sng" dirty="0"/>
              <a:t>desire</a:t>
            </a:r>
            <a:r>
              <a:rPr lang="en-GB" sz="4000" dirty="0"/>
              <a:t> will be for your husband, and he will </a:t>
            </a:r>
            <a:r>
              <a:rPr lang="en-GB" sz="4000" b="1" u="sng" dirty="0"/>
              <a:t>rule</a:t>
            </a:r>
            <a:r>
              <a:rPr lang="en-GB" sz="4000" dirty="0"/>
              <a:t> over you.</a:t>
            </a:r>
            <a:endParaRPr lang="en-US" sz="4000" dirty="0"/>
          </a:p>
        </p:txBody>
      </p:sp>
      <p:sp>
        <p:nvSpPr>
          <p:cNvPr id="5" name="Content Placeholder 2">
            <a:extLst>
              <a:ext uri="{FF2B5EF4-FFF2-40B4-BE49-F238E27FC236}">
                <a16:creationId xmlns:a16="http://schemas.microsoft.com/office/drawing/2014/main" id="{CE9079AA-1C1C-1048-BC2B-93C4858283FB}"/>
              </a:ext>
            </a:extLst>
          </p:cNvPr>
          <p:cNvSpPr>
            <a:spLocks noGrp="1"/>
          </p:cNvSpPr>
          <p:nvPr>
            <p:ph idx="1"/>
          </p:nvPr>
        </p:nvSpPr>
        <p:spPr>
          <a:xfrm>
            <a:off x="1678516" y="2286000"/>
            <a:ext cx="3348567" cy="3581400"/>
          </a:xfrm>
        </p:spPr>
        <p:txBody>
          <a:bodyPr>
            <a:normAutofit/>
          </a:bodyPr>
          <a:lstStyle/>
          <a:p>
            <a:pPr marL="0" indent="0">
              <a:buNone/>
            </a:pPr>
            <a:r>
              <a:rPr lang="en-GB" sz="4000" dirty="0"/>
              <a:t>Genesis 2: and the </a:t>
            </a:r>
            <a:r>
              <a:rPr lang="en-US" sz="4000" dirty="0"/>
              <a:t>two shall become </a:t>
            </a:r>
            <a:r>
              <a:rPr lang="en-US" sz="4000" b="1" u="sng" dirty="0"/>
              <a:t>one flesh</a:t>
            </a:r>
            <a:r>
              <a:rPr lang="en-US" sz="4000" dirty="0"/>
              <a:t>.</a:t>
            </a:r>
            <a:endParaRPr lang="en-GB" sz="4000" dirty="0"/>
          </a:p>
          <a:p>
            <a:pPr marL="0" indent="0">
              <a:buNone/>
            </a:pPr>
            <a:endParaRPr lang="en-GB" sz="4000" dirty="0"/>
          </a:p>
        </p:txBody>
      </p:sp>
    </p:spTree>
    <p:extLst>
      <p:ext uri="{BB962C8B-B14F-4D97-AF65-F5344CB8AC3E}">
        <p14:creationId xmlns:p14="http://schemas.microsoft.com/office/powerpoint/2010/main" val="1997627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E1C18-22BC-2C45-AF1E-739C52774B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8EDD80-810B-5D4E-8026-E70DA9A2D976}"/>
              </a:ext>
            </a:extLst>
          </p:cNvPr>
          <p:cNvSpPr>
            <a:spLocks noGrp="1"/>
          </p:cNvSpPr>
          <p:nvPr>
            <p:ph idx="1"/>
          </p:nvPr>
        </p:nvSpPr>
        <p:spPr>
          <a:xfrm>
            <a:off x="1509184" y="2171700"/>
            <a:ext cx="9601200" cy="3581400"/>
          </a:xfrm>
        </p:spPr>
        <p:txBody>
          <a:bodyPr>
            <a:normAutofit/>
          </a:bodyPr>
          <a:lstStyle/>
          <a:p>
            <a:pPr marL="0" indent="0">
              <a:buNone/>
            </a:pPr>
            <a:r>
              <a:rPr lang="en-GB" sz="3600" dirty="0"/>
              <a:t>Every time a divorce happens Gos’ picture to the world is blurred</a:t>
            </a:r>
          </a:p>
          <a:p>
            <a:pPr marL="0" indent="0">
              <a:buNone/>
            </a:pPr>
            <a:r>
              <a:rPr lang="en-GB" sz="3600" dirty="0"/>
              <a:t>Jesus redeems marriage and makes one flesh possible</a:t>
            </a:r>
            <a:endParaRPr lang="en-US" sz="3600" dirty="0"/>
          </a:p>
        </p:txBody>
      </p:sp>
    </p:spTree>
    <p:extLst>
      <p:ext uri="{BB962C8B-B14F-4D97-AF65-F5344CB8AC3E}">
        <p14:creationId xmlns:p14="http://schemas.microsoft.com/office/powerpoint/2010/main" val="36484340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83F65-2D3C-2C46-BE2B-8A765349B660}"/>
              </a:ext>
            </a:extLst>
          </p:cNvPr>
          <p:cNvSpPr>
            <a:spLocks noGrp="1"/>
          </p:cNvSpPr>
          <p:nvPr>
            <p:ph idx="1"/>
          </p:nvPr>
        </p:nvSpPr>
        <p:spPr>
          <a:xfrm>
            <a:off x="1295400" y="1104901"/>
            <a:ext cx="9601200" cy="3581400"/>
          </a:xfrm>
        </p:spPr>
        <p:txBody>
          <a:bodyPr>
            <a:noAutofit/>
          </a:bodyPr>
          <a:lstStyle/>
          <a:p>
            <a:pPr marL="0" indent="0">
              <a:buNone/>
            </a:pPr>
            <a:r>
              <a:rPr lang="en-GB" sz="4800" dirty="0"/>
              <a:t>Ephesians 5: 31</a:t>
            </a:r>
            <a:r>
              <a:rPr lang="en-US" sz="4800" dirty="0"/>
              <a:t> Therefore a man shall leave his father and mother and hold fast to his wife, and the two shall become </a:t>
            </a:r>
            <a:r>
              <a:rPr lang="en-US" sz="4800" b="1" u="sng" dirty="0"/>
              <a:t>one flesh</a:t>
            </a:r>
            <a:r>
              <a:rPr lang="en-US" sz="4800" dirty="0"/>
              <a:t>.” 32 This mystery is profound, and I am saying that it refers to </a:t>
            </a:r>
            <a:r>
              <a:rPr lang="en-US" sz="4800" b="1" u="sng" dirty="0"/>
              <a:t>Christ and the church.</a:t>
            </a:r>
          </a:p>
        </p:txBody>
      </p:sp>
    </p:spTree>
    <p:extLst>
      <p:ext uri="{BB962C8B-B14F-4D97-AF65-F5344CB8AC3E}">
        <p14:creationId xmlns:p14="http://schemas.microsoft.com/office/powerpoint/2010/main" val="3802855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6244-055F-7844-A8B7-470A242AC464}"/>
              </a:ext>
            </a:extLst>
          </p:cNvPr>
          <p:cNvSpPr>
            <a:spLocks noGrp="1"/>
          </p:cNvSpPr>
          <p:nvPr>
            <p:ph type="title"/>
          </p:nvPr>
        </p:nvSpPr>
        <p:spPr/>
        <p:txBody>
          <a:bodyPr/>
          <a:lstStyle/>
          <a:p>
            <a:r>
              <a:rPr lang="en-GB" dirty="0"/>
              <a:t>Two dimensions—Change in direction</a:t>
            </a:r>
            <a:endParaRPr lang="en-US" dirty="0"/>
          </a:p>
        </p:txBody>
      </p:sp>
      <p:sp>
        <p:nvSpPr>
          <p:cNvPr id="3" name="Content Placeholder 2">
            <a:extLst>
              <a:ext uri="{FF2B5EF4-FFF2-40B4-BE49-F238E27FC236}">
                <a16:creationId xmlns:a16="http://schemas.microsoft.com/office/drawing/2014/main" id="{2B2090E9-0C79-DC4A-A008-6A6007FAE657}"/>
              </a:ext>
            </a:extLst>
          </p:cNvPr>
          <p:cNvSpPr>
            <a:spLocks noGrp="1"/>
          </p:cNvSpPr>
          <p:nvPr>
            <p:ph idx="1"/>
          </p:nvPr>
        </p:nvSpPr>
        <p:spPr/>
        <p:txBody>
          <a:bodyPr>
            <a:normAutofit lnSpcReduction="10000"/>
          </a:bodyPr>
          <a:lstStyle/>
          <a:p>
            <a:r>
              <a:rPr lang="en-GB" dirty="0"/>
              <a:t>You see if they keep directing their actions towards each other and being transactional in their interaction it will surely fail because of sin as each spouse will have their own selfish interests.  I do this for you and you reciprocate and do this for me and this will break down as we can never fully satisfy the other</a:t>
            </a:r>
          </a:p>
          <a:p>
            <a:r>
              <a:rPr lang="en-GB" dirty="0"/>
              <a:t>The direction is now directed upwards</a:t>
            </a:r>
          </a:p>
          <a:p>
            <a:r>
              <a:rPr lang="en-GB" dirty="0"/>
              <a:t>The husband loves the wife and sacrifices not to indulge her every whim and desire and lay the moon at her feet but so that she will be holy and blameless …so that she will grow in her faith</a:t>
            </a:r>
          </a:p>
          <a:p>
            <a:r>
              <a:rPr lang="en-GB" dirty="0"/>
              <a:t>The wife respects and submits to her husband as she would Christ so it does not mean blind submission but submission in a manner that is godly and allows the family to progress under his leadership to serve Christ. </a:t>
            </a:r>
          </a:p>
        </p:txBody>
      </p:sp>
    </p:spTree>
    <p:extLst>
      <p:ext uri="{BB962C8B-B14F-4D97-AF65-F5344CB8AC3E}">
        <p14:creationId xmlns:p14="http://schemas.microsoft.com/office/powerpoint/2010/main" val="25053652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1C3A7-29BA-E04C-BED9-E40763F2BF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72D8DD-1052-6348-84EE-40CC2E0FBBE8}"/>
              </a:ext>
            </a:extLst>
          </p:cNvPr>
          <p:cNvSpPr>
            <a:spLocks noGrp="1"/>
          </p:cNvSpPr>
          <p:nvPr>
            <p:ph idx="1"/>
          </p:nvPr>
        </p:nvSpPr>
        <p:spPr>
          <a:xfrm>
            <a:off x="1371600" y="1638300"/>
            <a:ext cx="9601200" cy="3581400"/>
          </a:xfrm>
        </p:spPr>
        <p:txBody>
          <a:bodyPr>
            <a:noAutofit/>
          </a:bodyPr>
          <a:lstStyle/>
          <a:p>
            <a:pPr marL="0" indent="0">
              <a:buNone/>
            </a:pPr>
            <a:r>
              <a:rPr lang="en-GB" sz="3200" dirty="0"/>
              <a:t>Hosea 3:</a:t>
            </a:r>
            <a:r>
              <a:rPr lang="en-US" sz="3200" dirty="0"/>
              <a:t> 1 The LORD said to me, “Go, show your love to your wife again, though she is loved by another man and is an adulteress. Love her as the LORD loves the Israelites, though they turn to other gods and love the sacred raisin cakes. ”2 So I bought her for fifteen shekels of silver and about a homer and a </a:t>
            </a:r>
            <a:r>
              <a:rPr lang="en-US" sz="3200" dirty="0" err="1"/>
              <a:t>lethek</a:t>
            </a:r>
            <a:r>
              <a:rPr lang="en-US" sz="3200" dirty="0"/>
              <a:t> of barley. 3 Then I told her, “You are to live with me many days; you must not be a prostitute or be intimate with any man, and I will behave the same way toward you.”</a:t>
            </a:r>
          </a:p>
        </p:txBody>
      </p:sp>
    </p:spTree>
    <p:extLst>
      <p:ext uri="{BB962C8B-B14F-4D97-AF65-F5344CB8AC3E}">
        <p14:creationId xmlns:p14="http://schemas.microsoft.com/office/powerpoint/2010/main" val="31146353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573E-E2BC-9340-8054-87FE14A488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4C4108-5EE7-484F-9FE7-A244C738149B}"/>
              </a:ext>
            </a:extLst>
          </p:cNvPr>
          <p:cNvSpPr>
            <a:spLocks noGrp="1"/>
          </p:cNvSpPr>
          <p:nvPr>
            <p:ph idx="1"/>
          </p:nvPr>
        </p:nvSpPr>
        <p:spPr/>
        <p:txBody>
          <a:bodyPr>
            <a:normAutofit/>
          </a:bodyPr>
          <a:lstStyle/>
          <a:p>
            <a:pPr marL="0" indent="0">
              <a:buNone/>
            </a:pPr>
            <a:r>
              <a:rPr lang="en-US" sz="3200" dirty="0"/>
              <a:t>(NIV) 4 For the Israelites will live many days without king or prince, without sacrifice or sacred stones, without ephod or household gods. 5 Afterward the Israelites will return and seek the LORD their God and David their king. They will come trembling to the LORD and to his blessings in the last days.</a:t>
            </a:r>
          </a:p>
        </p:txBody>
      </p:sp>
    </p:spTree>
    <p:extLst>
      <p:ext uri="{BB962C8B-B14F-4D97-AF65-F5344CB8AC3E}">
        <p14:creationId xmlns:p14="http://schemas.microsoft.com/office/powerpoint/2010/main" val="9988759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EB00-723A-844F-96FB-C7B6599B29CD}"/>
              </a:ext>
            </a:extLst>
          </p:cNvPr>
          <p:cNvSpPr>
            <a:spLocks noGrp="1"/>
          </p:cNvSpPr>
          <p:nvPr>
            <p:ph type="title"/>
          </p:nvPr>
        </p:nvSpPr>
        <p:spPr/>
        <p:txBody>
          <a:bodyPr/>
          <a:lstStyle/>
          <a:p>
            <a:r>
              <a:rPr lang="en-GB" dirty="0"/>
              <a:t>Hosea</a:t>
            </a:r>
            <a:endParaRPr lang="en-US" dirty="0"/>
          </a:p>
        </p:txBody>
      </p:sp>
      <p:sp>
        <p:nvSpPr>
          <p:cNvPr id="3" name="Content Placeholder 2">
            <a:extLst>
              <a:ext uri="{FF2B5EF4-FFF2-40B4-BE49-F238E27FC236}">
                <a16:creationId xmlns:a16="http://schemas.microsoft.com/office/drawing/2014/main" id="{099D54A9-8FC8-144E-834A-23630AC19388}"/>
              </a:ext>
            </a:extLst>
          </p:cNvPr>
          <p:cNvSpPr>
            <a:spLocks noGrp="1"/>
          </p:cNvSpPr>
          <p:nvPr>
            <p:ph idx="1"/>
          </p:nvPr>
        </p:nvSpPr>
        <p:spPr/>
        <p:txBody>
          <a:bodyPr/>
          <a:lstStyle/>
          <a:p>
            <a:r>
              <a:rPr lang="en-GB" dirty="0"/>
              <a:t>Hosea is a picture of how God treats us with unconditional love</a:t>
            </a:r>
          </a:p>
          <a:p>
            <a:r>
              <a:rPr lang="en-GB" dirty="0"/>
              <a:t>Gomer his wife did not deserve his love or loyalty because she had betrayed Hosea and yet at great expense and cost to himself Hosea redeemed his wife from the slavery of prostitution</a:t>
            </a:r>
          </a:p>
          <a:p>
            <a:r>
              <a:rPr lang="en-GB" dirty="0"/>
              <a:t>The past is forgiven , the future is new</a:t>
            </a:r>
            <a:endParaRPr lang="en-US" dirty="0"/>
          </a:p>
        </p:txBody>
      </p:sp>
    </p:spTree>
    <p:extLst>
      <p:ext uri="{BB962C8B-B14F-4D97-AF65-F5344CB8AC3E}">
        <p14:creationId xmlns:p14="http://schemas.microsoft.com/office/powerpoint/2010/main" val="175579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455C42-073D-9146-AA78-7D1E54075D90}"/>
              </a:ext>
            </a:extLst>
          </p:cNvPr>
          <p:cNvSpPr>
            <a:spLocks noGrp="1"/>
          </p:cNvSpPr>
          <p:nvPr>
            <p:ph idx="1"/>
          </p:nvPr>
        </p:nvSpPr>
        <p:spPr>
          <a:xfrm>
            <a:off x="1152636" y="399758"/>
            <a:ext cx="10510928" cy="3581400"/>
          </a:xfrm>
        </p:spPr>
        <p:txBody>
          <a:bodyPr>
            <a:noAutofit/>
          </a:bodyPr>
          <a:lstStyle/>
          <a:p>
            <a:pPr marL="0" indent="0">
              <a:buNone/>
            </a:pPr>
            <a:r>
              <a:rPr lang="en-US" sz="4400" dirty="0"/>
              <a:t>puts it in her hand and sends her out of his house, or if the latter man dies, who took her to be his wife, 4 then her former husband, who sent her away, may not take her again to be his wife, after she has been defiled, for that is an abomination before the LORD. And you shall not bring sin upon the land that the LORD your God is giving you for an inheritance.</a:t>
            </a:r>
          </a:p>
        </p:txBody>
      </p:sp>
    </p:spTree>
    <p:extLst>
      <p:ext uri="{BB962C8B-B14F-4D97-AF65-F5344CB8AC3E}">
        <p14:creationId xmlns:p14="http://schemas.microsoft.com/office/powerpoint/2010/main" val="3943124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8EB92-E4A3-B447-8DF9-186F5B03DE50}"/>
              </a:ext>
            </a:extLst>
          </p:cNvPr>
          <p:cNvSpPr>
            <a:spLocks noGrp="1"/>
          </p:cNvSpPr>
          <p:nvPr>
            <p:ph type="title"/>
          </p:nvPr>
        </p:nvSpPr>
        <p:spPr/>
        <p:txBody>
          <a:bodyPr/>
          <a:lstStyle/>
          <a:p>
            <a:r>
              <a:rPr lang="en-GB" dirty="0"/>
              <a:t>The next dimension is the cross</a:t>
            </a:r>
            <a:endParaRPr lang="en-US" dirty="0"/>
          </a:p>
        </p:txBody>
      </p:sp>
      <p:sp>
        <p:nvSpPr>
          <p:cNvPr id="3" name="Content Placeholder 2">
            <a:extLst>
              <a:ext uri="{FF2B5EF4-FFF2-40B4-BE49-F238E27FC236}">
                <a16:creationId xmlns:a16="http://schemas.microsoft.com/office/drawing/2014/main" id="{6A9469E5-4B09-3B43-B791-6C3021EEBDF0}"/>
              </a:ext>
            </a:extLst>
          </p:cNvPr>
          <p:cNvSpPr>
            <a:spLocks noGrp="1"/>
          </p:cNvSpPr>
          <p:nvPr>
            <p:ph idx="1"/>
          </p:nvPr>
        </p:nvSpPr>
        <p:spPr/>
        <p:txBody>
          <a:bodyPr/>
          <a:lstStyle/>
          <a:p>
            <a:r>
              <a:rPr lang="en-GB" sz="2000" dirty="0"/>
              <a:t>A picture won by sacrifice</a:t>
            </a:r>
          </a:p>
          <a:p>
            <a:r>
              <a:rPr lang="en-GB" sz="2000" dirty="0"/>
              <a:t>Forged by forgiveness </a:t>
            </a:r>
          </a:p>
          <a:p>
            <a:r>
              <a:rPr lang="en-GB" sz="2000" dirty="0"/>
              <a:t>Enabled by grace</a:t>
            </a:r>
          </a:p>
          <a:p>
            <a:r>
              <a:rPr lang="en-GB" sz="2000" dirty="0"/>
              <a:t>Powered by the Spirit</a:t>
            </a:r>
            <a:endParaRPr lang="en-US" sz="2000" dirty="0"/>
          </a:p>
        </p:txBody>
      </p:sp>
    </p:spTree>
    <p:extLst>
      <p:ext uri="{BB962C8B-B14F-4D97-AF65-F5344CB8AC3E}">
        <p14:creationId xmlns:p14="http://schemas.microsoft.com/office/powerpoint/2010/main" val="4417023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B775-43B8-8547-93AE-EA98926F9F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F6606C-FDCA-154F-B209-3FF196AE5DAB}"/>
              </a:ext>
            </a:extLst>
          </p:cNvPr>
          <p:cNvSpPr>
            <a:spLocks noGrp="1"/>
          </p:cNvSpPr>
          <p:nvPr>
            <p:ph idx="1"/>
          </p:nvPr>
        </p:nvSpPr>
        <p:spPr/>
        <p:txBody>
          <a:bodyPr>
            <a:normAutofit fontScale="92500" lnSpcReduction="10000"/>
          </a:bodyPr>
          <a:lstStyle/>
          <a:p>
            <a:r>
              <a:rPr lang="en-GB" dirty="0"/>
              <a:t>Neither the husbands sacrifice nor the wife’s obedience will be perfect in this life and in this marriage </a:t>
            </a:r>
          </a:p>
          <a:p>
            <a:r>
              <a:rPr lang="en-GB" dirty="0"/>
              <a:t>However the cross brings in forgiveness, grace, and the Spirit</a:t>
            </a:r>
          </a:p>
          <a:p>
            <a:r>
              <a:rPr lang="en-GB" dirty="0"/>
              <a:t>First thing ..wife complain he does not sacrifice and he says she does not listen </a:t>
            </a:r>
          </a:p>
          <a:p>
            <a:r>
              <a:rPr lang="en-GB" dirty="0"/>
              <a:t>The cross always allows a reset button at the foot of the cross we can all start a fresh….the past hurst and injustices laid at the foot and we are given a clean slate</a:t>
            </a:r>
          </a:p>
          <a:p>
            <a:r>
              <a:rPr lang="en-GB" dirty="0"/>
              <a:t>Marriages with the cross at the Center …Marriages with both of you at the Center. Will always have your past baggage and </a:t>
            </a:r>
            <a:r>
              <a:rPr lang="en-GB" dirty="0" err="1"/>
              <a:t>unforgiveable</a:t>
            </a:r>
            <a:r>
              <a:rPr lang="en-GB" dirty="0"/>
              <a:t> sins </a:t>
            </a:r>
          </a:p>
          <a:p>
            <a:r>
              <a:rPr lang="en-GB" dirty="0"/>
              <a:t>Only Marriages with the cross at the Center will be able to survive and thrive and show the world it is possible because the cross is s a joint who is right or who is wrong it is about </a:t>
            </a:r>
            <a:r>
              <a:rPr lang="en-GB" dirty="0" err="1"/>
              <a:t>forgeness</a:t>
            </a:r>
            <a:r>
              <a:rPr lang="en-GB" dirty="0"/>
              <a:t> </a:t>
            </a:r>
            <a:r>
              <a:rPr lang="en-GB"/>
              <a:t>and grace </a:t>
            </a:r>
          </a:p>
          <a:p>
            <a:endParaRPr lang="en-GB" dirty="0"/>
          </a:p>
          <a:p>
            <a:endParaRPr lang="en-US" dirty="0"/>
          </a:p>
        </p:txBody>
      </p:sp>
    </p:spTree>
    <p:extLst>
      <p:ext uri="{BB962C8B-B14F-4D97-AF65-F5344CB8AC3E}">
        <p14:creationId xmlns:p14="http://schemas.microsoft.com/office/powerpoint/2010/main" val="4099972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62A9C-9154-F44C-AC81-6D3EB0457C64}"/>
              </a:ext>
            </a:extLst>
          </p:cNvPr>
          <p:cNvSpPr>
            <a:spLocks noGrp="1"/>
          </p:cNvSpPr>
          <p:nvPr>
            <p:ph type="title"/>
          </p:nvPr>
        </p:nvSpPr>
        <p:spPr/>
        <p:txBody>
          <a:bodyPr/>
          <a:lstStyle/>
          <a:p>
            <a:r>
              <a:rPr lang="en-GB" dirty="0"/>
              <a:t>Picture of grace and forgiveness</a:t>
            </a:r>
            <a:endParaRPr lang="en-US" dirty="0"/>
          </a:p>
        </p:txBody>
      </p:sp>
      <p:sp>
        <p:nvSpPr>
          <p:cNvPr id="3" name="Content Placeholder 2">
            <a:extLst>
              <a:ext uri="{FF2B5EF4-FFF2-40B4-BE49-F238E27FC236}">
                <a16:creationId xmlns:a16="http://schemas.microsoft.com/office/drawing/2014/main" id="{0B4210B0-FCC5-E249-82C4-57DC99991E60}"/>
              </a:ext>
            </a:extLst>
          </p:cNvPr>
          <p:cNvSpPr>
            <a:spLocks noGrp="1"/>
          </p:cNvSpPr>
          <p:nvPr>
            <p:ph idx="1"/>
          </p:nvPr>
        </p:nvSpPr>
        <p:spPr/>
        <p:txBody>
          <a:bodyPr>
            <a:normAutofit/>
          </a:bodyPr>
          <a:lstStyle/>
          <a:p>
            <a:pPr marL="0" indent="0">
              <a:buNone/>
            </a:pPr>
            <a:r>
              <a:rPr lang="en-US" sz="3200" dirty="0">
                <a:solidFill>
                  <a:srgbClr val="272727"/>
                </a:solidFill>
                <a:latin typeface="CharterBTPro-Roman"/>
              </a:rPr>
              <a:t>Marriage is more than human romance, wonderful as that is.  It is more than close friendship, wonderful as that is.  Marriage is the display of Christ and his Bride in love together.  A beautiful, tender, thriving marriage makes the gospel visible on earth, bringing hope to people who have given up believing there could be any love anywhere for them.  </a:t>
            </a:r>
            <a:endParaRPr lang="en-US" sz="3200" dirty="0"/>
          </a:p>
        </p:txBody>
      </p:sp>
    </p:spTree>
    <p:extLst>
      <p:ext uri="{BB962C8B-B14F-4D97-AF65-F5344CB8AC3E}">
        <p14:creationId xmlns:p14="http://schemas.microsoft.com/office/powerpoint/2010/main" val="34669266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9FC9D2F-2396-3944-92F2-7E8D1D9A18AC}"/>
              </a:ext>
            </a:extLst>
          </p:cNvPr>
          <p:cNvPicPr>
            <a:picLocks noChangeAspect="1"/>
          </p:cNvPicPr>
          <p:nvPr/>
        </p:nvPicPr>
        <p:blipFill>
          <a:blip r:embed="rId2"/>
          <a:stretch>
            <a:fillRect/>
          </a:stretch>
        </p:blipFill>
        <p:spPr>
          <a:xfrm>
            <a:off x="3763095" y="-153529"/>
            <a:ext cx="4665810" cy="7165057"/>
          </a:xfrm>
          <a:prstGeom prst="rect">
            <a:avLst/>
          </a:prstGeom>
        </p:spPr>
      </p:pic>
    </p:spTree>
    <p:extLst>
      <p:ext uri="{BB962C8B-B14F-4D97-AF65-F5344CB8AC3E}">
        <p14:creationId xmlns:p14="http://schemas.microsoft.com/office/powerpoint/2010/main" val="1154913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F58E-D412-264A-A7FD-DCD924A1D0B1}"/>
              </a:ext>
            </a:extLst>
          </p:cNvPr>
          <p:cNvSpPr>
            <a:spLocks noGrp="1"/>
          </p:cNvSpPr>
          <p:nvPr>
            <p:ph type="title"/>
          </p:nvPr>
        </p:nvSpPr>
        <p:spPr/>
        <p:txBody>
          <a:bodyPr/>
          <a:lstStyle/>
          <a:p>
            <a:r>
              <a:rPr lang="en-GB" dirty="0"/>
              <a:t>Explanation </a:t>
            </a:r>
            <a:br>
              <a:rPr lang="en-GB" dirty="0"/>
            </a:br>
            <a:r>
              <a:rPr lang="en-GB" dirty="0"/>
              <a:t>Original intent</a:t>
            </a:r>
            <a:endParaRPr lang="en-US" dirty="0"/>
          </a:p>
        </p:txBody>
      </p:sp>
      <p:sp>
        <p:nvSpPr>
          <p:cNvPr id="3" name="Content Placeholder 2">
            <a:extLst>
              <a:ext uri="{FF2B5EF4-FFF2-40B4-BE49-F238E27FC236}">
                <a16:creationId xmlns:a16="http://schemas.microsoft.com/office/drawing/2014/main" id="{B7686B6A-45F9-3E40-B7F7-B2AE8804F1CB}"/>
              </a:ext>
            </a:extLst>
          </p:cNvPr>
          <p:cNvSpPr>
            <a:spLocks noGrp="1"/>
          </p:cNvSpPr>
          <p:nvPr>
            <p:ph idx="1"/>
          </p:nvPr>
        </p:nvSpPr>
        <p:spPr/>
        <p:txBody>
          <a:bodyPr>
            <a:normAutofit/>
          </a:bodyPr>
          <a:lstStyle/>
          <a:p>
            <a:pPr marL="0" indent="0">
              <a:buNone/>
            </a:pPr>
            <a:r>
              <a:rPr lang="en-GB" sz="3200" dirty="0"/>
              <a:t>Prohibition of a man easily remarrying the wife whom he had just divorced</a:t>
            </a:r>
            <a:endParaRPr lang="en-US" sz="3200" dirty="0"/>
          </a:p>
        </p:txBody>
      </p:sp>
    </p:spTree>
    <p:extLst>
      <p:ext uri="{BB962C8B-B14F-4D97-AF65-F5344CB8AC3E}">
        <p14:creationId xmlns:p14="http://schemas.microsoft.com/office/powerpoint/2010/main" val="87965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455C42-073D-9146-AA78-7D1E54075D90}"/>
              </a:ext>
            </a:extLst>
          </p:cNvPr>
          <p:cNvSpPr>
            <a:spLocks noGrp="1"/>
          </p:cNvSpPr>
          <p:nvPr>
            <p:ph idx="1"/>
          </p:nvPr>
        </p:nvSpPr>
        <p:spPr>
          <a:xfrm>
            <a:off x="1152636" y="399758"/>
            <a:ext cx="10510928" cy="3581400"/>
          </a:xfrm>
        </p:spPr>
        <p:txBody>
          <a:bodyPr>
            <a:noAutofit/>
          </a:bodyPr>
          <a:lstStyle/>
          <a:p>
            <a:pPr marL="0" indent="0">
              <a:buNone/>
            </a:pPr>
            <a:r>
              <a:rPr lang="en-GB" sz="4400" dirty="0"/>
              <a:t>……</a:t>
            </a:r>
            <a:r>
              <a:rPr lang="en-US" sz="4400" dirty="0"/>
              <a:t> 4 then her former husband, who sent her away, </a:t>
            </a:r>
            <a:r>
              <a:rPr lang="en-US" sz="4400" b="1" u="sng" dirty="0"/>
              <a:t>may not take her again to be his wife,</a:t>
            </a:r>
            <a:r>
              <a:rPr lang="en-US" sz="4400" dirty="0"/>
              <a:t> after she has been defiled, for that is an abomination before the LORD. And you </a:t>
            </a:r>
            <a:r>
              <a:rPr lang="en-US" sz="4400" b="1" u="sng" dirty="0"/>
              <a:t>shall not bring sin </a:t>
            </a:r>
            <a:r>
              <a:rPr lang="en-US" sz="4400" dirty="0"/>
              <a:t>upon the land that the LORD your God is giving you for an inheritance.</a:t>
            </a:r>
          </a:p>
        </p:txBody>
      </p:sp>
    </p:spTree>
    <p:extLst>
      <p:ext uri="{BB962C8B-B14F-4D97-AF65-F5344CB8AC3E}">
        <p14:creationId xmlns:p14="http://schemas.microsoft.com/office/powerpoint/2010/main" val="310272053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73</Slides>
  <Notes>10</Notes>
  <HiddenSlides>0</HiddenSlide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Crop</vt:lpstr>
      <vt:lpstr>Divorce and remarriage </vt:lpstr>
      <vt:lpstr>PowerPoint Presentation</vt:lpstr>
      <vt:lpstr>PowerPoint Presentation</vt:lpstr>
      <vt:lpstr>PowerPoint Presentation</vt:lpstr>
      <vt:lpstr>PowerPoint Presentation</vt:lpstr>
      <vt:lpstr>PowerPoint Presentation</vt:lpstr>
      <vt:lpstr>PowerPoint Presentation</vt:lpstr>
      <vt:lpstr>Explanation  Original intent</vt:lpstr>
      <vt:lpstr>PowerPoint Presentation</vt:lpstr>
      <vt:lpstr>PowerPoint Presentation</vt:lpstr>
      <vt:lpstr>Pharisee focus</vt:lpstr>
      <vt:lpstr>Another example</vt:lpstr>
      <vt:lpstr>Papyrus yadin</vt:lpstr>
      <vt:lpstr>Jewish focus</vt:lpstr>
      <vt:lpstr>Mishnah Giṭṭin 9:10</vt:lpstr>
      <vt:lpstr>Titus Flavius Josephus</vt:lpstr>
      <vt:lpstr>The overriding principle</vt:lpstr>
      <vt:lpstr>PowerPoint Presentation</vt:lpstr>
      <vt:lpstr>Explanation </vt:lpstr>
      <vt:lpstr>PowerPoint Presentation</vt:lpstr>
      <vt:lpstr>Possible reasons</vt:lpstr>
      <vt:lpstr>PowerPoint Presentation</vt:lpstr>
      <vt:lpstr>Porniea will include </vt:lpstr>
      <vt:lpstr>Do you have to divorce when conditions are met? </vt:lpstr>
      <vt:lpstr>PowerPoint Presentation</vt:lpstr>
      <vt:lpstr>PowerPoint Presentation</vt:lpstr>
      <vt:lpstr>Apparent contradiction?</vt:lpstr>
      <vt:lpstr>PowerPoint Presentation</vt:lpstr>
      <vt:lpstr>PowerPoint Presentation</vt:lpstr>
      <vt:lpstr>Possible reasons</vt:lpstr>
      <vt:lpstr>Are there other exceptions?</vt:lpstr>
      <vt:lpstr>PowerPoint Presentation</vt:lpstr>
      <vt:lpstr>Explanation</vt:lpstr>
      <vt:lpstr>Reason</vt:lpstr>
      <vt:lpstr>PowerPoint Presentation</vt:lpstr>
      <vt:lpstr>Can a divorced person remarry?</vt:lpstr>
      <vt:lpstr>PowerPoint Presentation</vt:lpstr>
      <vt:lpstr>Explanation</vt:lpstr>
      <vt:lpstr>PowerPoint Presentation</vt:lpstr>
      <vt:lpstr>Explanation </vt:lpstr>
      <vt:lpstr>PowerPoint Presentation</vt:lpstr>
      <vt:lpstr>PowerPoint Presentation</vt:lpstr>
      <vt:lpstr>Explanation</vt:lpstr>
      <vt:lpstr>Explanation</vt:lpstr>
      <vt:lpstr>Text from Mishnah gittin 9:3</vt:lpstr>
      <vt:lpstr>Under what circumstances can an  unbiblically divorced person remarry?</vt:lpstr>
      <vt:lpstr>PowerPoint Presentation</vt:lpstr>
      <vt:lpstr>Explanation </vt:lpstr>
      <vt:lpstr>PowerPoint Presentation</vt:lpstr>
      <vt:lpstr>WHAT IF AN unbiblically divorced person HAS REMARRIED? </vt:lpstr>
      <vt:lpstr>PowerPoint Presentation</vt:lpstr>
      <vt:lpstr>Can a person who was divorced as a non believer but now come to faith.. remarry?</vt:lpstr>
      <vt:lpstr>Explanation </vt:lpstr>
      <vt:lpstr>PowerPoint Presentation</vt:lpstr>
      <vt:lpstr>Why is god so big on marriage and so negative on divorce? </vt:lpstr>
      <vt:lpstr>Malachi 2</vt:lpstr>
      <vt:lpstr>Malachi 2</vt:lpstr>
      <vt:lpstr>Malachi 2</vt:lpstr>
      <vt:lpstr>The integrity of covenants –hallmark of God’s design</vt:lpstr>
      <vt:lpstr>Perichoresis</vt:lpstr>
      <vt:lpstr>Explanation</vt:lpstr>
      <vt:lpstr>PowerPoint Presentation</vt:lpstr>
      <vt:lpstr>The tension</vt:lpstr>
      <vt:lpstr>PowerPoint Presentation</vt:lpstr>
      <vt:lpstr>PowerPoint Presentation</vt:lpstr>
      <vt:lpstr>Two dimensions—Change in direction</vt:lpstr>
      <vt:lpstr>PowerPoint Presentation</vt:lpstr>
      <vt:lpstr>PowerPoint Presentation</vt:lpstr>
      <vt:lpstr>Hosea</vt:lpstr>
      <vt:lpstr>The next dimension is the cross</vt:lpstr>
      <vt:lpstr>PowerPoint Presentation</vt:lpstr>
      <vt:lpstr>Picture of grace and forgiveness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Divorce and remarriage </dc:title>
  <dc:creator>Peter Ng</dc:creator>
  <cp:lastModifiedBy>Peter Ng</cp:lastModifiedBy>
  <cp:revision>17</cp:revision>
  <dcterms:created xsi:type="dcterms:W3CDTF">2020-02-06T10:33:37Z</dcterms:created>
  <dcterms:modified xsi:type="dcterms:W3CDTF">2020-04-24T02:38:23Z</dcterms:modified>
</cp:coreProperties>
</file>