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57" r:id="rId3"/>
    <p:sldId id="311" r:id="rId4"/>
    <p:sldId id="312" r:id="rId5"/>
    <p:sldId id="313" r:id="rId6"/>
    <p:sldId id="309" r:id="rId7"/>
    <p:sldId id="343" r:id="rId8"/>
    <p:sldId id="341" r:id="rId9"/>
    <p:sldId id="263" r:id="rId10"/>
    <p:sldId id="264" r:id="rId11"/>
    <p:sldId id="259" r:id="rId12"/>
    <p:sldId id="265" r:id="rId13"/>
    <p:sldId id="266" r:id="rId14"/>
    <p:sldId id="275" r:id="rId15"/>
    <p:sldId id="270" r:id="rId16"/>
    <p:sldId id="274" r:id="rId17"/>
    <p:sldId id="273" r:id="rId18"/>
    <p:sldId id="277" r:id="rId19"/>
    <p:sldId id="271" r:id="rId20"/>
    <p:sldId id="338" r:id="rId21"/>
    <p:sldId id="337" r:id="rId22"/>
    <p:sldId id="335" r:id="rId23"/>
    <p:sldId id="333" r:id="rId24"/>
    <p:sldId id="280" r:id="rId25"/>
    <p:sldId id="345" r:id="rId26"/>
    <p:sldId id="278" r:id="rId27"/>
    <p:sldId id="281" r:id="rId28"/>
    <p:sldId id="282" r:id="rId29"/>
    <p:sldId id="307" r:id="rId30"/>
    <p:sldId id="296" r:id="rId31"/>
    <p:sldId id="298" r:id="rId32"/>
    <p:sldId id="283" r:id="rId33"/>
    <p:sldId id="284" r:id="rId34"/>
    <p:sldId id="285" r:id="rId35"/>
    <p:sldId id="279" r:id="rId36"/>
    <p:sldId id="286" r:id="rId37"/>
    <p:sldId id="302" r:id="rId38"/>
    <p:sldId id="303" r:id="rId39"/>
    <p:sldId id="269" r:id="rId40"/>
    <p:sldId id="304" r:id="rId41"/>
    <p:sldId id="301" r:id="rId42"/>
    <p:sldId id="305" r:id="rId43"/>
    <p:sldId id="300" r:id="rId44"/>
    <p:sldId id="290" r:id="rId45"/>
    <p:sldId id="308" r:id="rId46"/>
    <p:sldId id="268" r:id="rId47"/>
    <p:sldId id="291" r:id="rId48"/>
    <p:sldId id="29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7823"/>
  </p:normalViewPr>
  <p:slideViewPr>
    <p:cSldViewPr snapToGrid="0" snapToObjects="1">
      <p:cViewPr varScale="1">
        <p:scale>
          <a:sx n="84" d="100"/>
          <a:sy n="84" d="100"/>
        </p:scale>
        <p:origin x="21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Australians 16-69 years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9629806698191473E-2"/>
          <c:y val="0.10926734057169836"/>
          <c:w val="0.9406809156831879"/>
          <c:h val="0.74103144154196532"/>
        </c:manualLayout>
      </c:layout>
      <c:bar3DChart>
        <c:barDir val="col"/>
        <c:grouping val="clustered"/>
        <c:varyColors val="0"/>
        <c:ser>
          <c:idx val="0"/>
          <c:order val="0"/>
          <c:tx>
            <c:strRef>
              <c:f>Sheet1!$B$1</c:f>
              <c:strCache>
                <c:ptCount val="1"/>
                <c:pt idx="0">
                  <c:v>Austrlains 16-69 years</c:v>
                </c:pt>
              </c:strCache>
            </c:strRef>
          </c:tx>
          <c:spPr>
            <a:solidFill>
              <a:schemeClr val="accent1"/>
            </a:solidFill>
            <a:ln>
              <a:noFill/>
            </a:ln>
            <a:effectLst/>
            <a:sp3d/>
          </c:spPr>
          <c:invertIfNegative val="0"/>
          <c:cat>
            <c:strRef>
              <c:f>Sheet1!$A$2:$A$3</c:f>
              <c:strCache>
                <c:ptCount val="2"/>
                <c:pt idx="0">
                  <c:v>Premarital sex acceptable</c:v>
                </c:pt>
                <c:pt idx="1">
                  <c:v>Extra marital sex acceptable</c:v>
                </c:pt>
              </c:strCache>
            </c:strRef>
          </c:cat>
          <c:val>
            <c:numRef>
              <c:f>Sheet1!$B$2:$B$3</c:f>
              <c:numCache>
                <c:formatCode>0%</c:formatCode>
                <c:ptCount val="2"/>
                <c:pt idx="0">
                  <c:v>0.87</c:v>
                </c:pt>
                <c:pt idx="1">
                  <c:v>0.17</c:v>
                </c:pt>
              </c:numCache>
            </c:numRef>
          </c:val>
          <c:extLst>
            <c:ext xmlns:c16="http://schemas.microsoft.com/office/drawing/2014/chart" uri="{C3380CC4-5D6E-409C-BE32-E72D297353CC}">
              <c16:uniqueId val="{00000000-28F4-B74D-A430-CD2886A446E6}"/>
            </c:ext>
          </c:extLst>
        </c:ser>
        <c:dLbls>
          <c:showLegendKey val="0"/>
          <c:showVal val="0"/>
          <c:showCatName val="0"/>
          <c:showSerName val="0"/>
          <c:showPercent val="0"/>
          <c:showBubbleSize val="0"/>
        </c:dLbls>
        <c:gapWidth val="150"/>
        <c:shape val="box"/>
        <c:axId val="260852751"/>
        <c:axId val="260854383"/>
        <c:axId val="0"/>
      </c:bar3DChart>
      <c:catAx>
        <c:axId val="26085275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854383"/>
        <c:crosses val="autoZero"/>
        <c:auto val="1"/>
        <c:lblAlgn val="ctr"/>
        <c:lblOffset val="100"/>
        <c:noMultiLvlLbl val="0"/>
      </c:catAx>
      <c:valAx>
        <c:axId val="2608543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0852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02:17:34.82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02:17:40.660"/>
    </inkml:context>
    <inkml:brush xml:id="br0">
      <inkml:brushProperty name="width" value="0.08571" units="cm"/>
      <inkml:brushProperty name="height" value="0.08571" units="cm"/>
      <inkml:brushProperty name="color" value="#E71224"/>
    </inkml:brush>
  </inkml:definitions>
  <inkml:trace contextRef="#ctx0" brushRef="#br0">1691 104 9722,'1'-8'476,"4"3"0,-3 1-193,3 0 161,-4 2 257,6-5-124,-6 7-101,6-6 338,-7 4-232,-7-4-81,6 6-225,-12 0 1,9 0-87,-5 0 33,5 0-127,-2 0-4,-1 0 30,6 0 0,-11-2-17,7-3 30,0 4-133,-1-6 1,3 7 105,-7 0 1,5 0 26,-5 0 0,5 0-44,-5 0 0,6 0 15,-6 0 0,5 0-9,-5 0 0,5-2 6,-5-3 0,5 4 78,-4-4 25,-1 3-53,-5 2-42,0 0 0,1 0-6,-1 0 0,5-1 31,0-4 1,6 3 180,-6-3-230,0 4 0,-5 1 19,1 0 1,4 0-118,0 0 0,5 0 69,-5 0 1,2-2-112,-2-3 0,-3 3 84,3-2 0,2 2-109,-2 2 0,6 0 21,-6 0 1,0 0 44,-5 0 0,5 0 16,1 0 0,-1 0-4,-5 0 1,5 0 59,1 0 1,-1 0 0,-5 0-31,0 0 40,7 0 1,-5 0-43,3 0 1,-3 0-54,-1 0 1,4 0 18,0 0-7,0 0 0,-5 5 2,1 0 1,4 0 17,0-5-43,0 0 1,-4 0 34,-1 0 1,5 0 2,0 0 1,5 0-9,-4 0 247,-1 0-205,-5 0 8,0 0-43,1 0 0,-1 0 26,0 0 1,6 0-53,-1 0 1,5 0 42,-5 0 0,5 0-11,-5 0-5,1 0 1,-1 1 95,0 4 0,5-3-94,-5 3 6,7-4-10,-10-1 1,10 0 49,-7 0-109,7 0 84,-10 0-49,4 0 20,-5 0 1,-1 5 135,0 0 0,5 0-38,1-5 0,4 0 30,-5 0-63,0 0 42,-5 7-192,1-6 169,-1 6-269,0-7 206,1 0-62,-1 0 0,0 5 68,1-1 1,4 1-1,0-5 1,5 2-21,-5 3 0,0-3 0,-3 6 4,4-3 3,-4-4 1,6 7-90,-3-3 93,-3-3-193,5 4 159,-7-6 0,5 5 1,1 0 0,4 0 15,-5-5 1,5 2-20,-5 3 1,5-4 72,-4 4 1,4-3-62,-5-2 1,7 2 57,-2 2-44,-3-2 1,1 6 150,-3-3-78,-3-3 1,10 6 91,-7-3-54,7-4-79,-10 13 1,9-13 43,-5 4-31,5 3 0,-7-5-138,6 7 160,0-6-37,-1 9 1,2-10 58,-5 7-48,5-7 0,-7 5 126,6-3-96,0-3 72,-1 11 0,2-10-22,-5 7-54,5-7 1,-4 8-4,3-6 0,4 2-125,-4-2 0,-2-2 84,2 7-28,-6-7 1,8 9 40,-7-8 1,5 6-17,-5-5 0,7 2 14,-2-2 1,2-4 8,-2 4 47,3 3-28,-11 0-58,11 1 0,-6 2-1,3-6 1,4 1-13,-4-1 128,3-3-76,2 5 26,0-1-27,0-4 37,0 11 0,0-10-54,0 7 0,0-5 2,0 5 7,0-7-11,0 10 1,0-10-78,0 7 74,0-7 1,0 5-41,0-3 52,0-3-102,0 4 72,0 1-4,0-5 172,7 11-156,-6-12 29,6 12-12,-7-11-19,0 11 0,0-10 12,0 7 0,1-7-35,4 2 0,-3-1 27,3 0 7,-3-2 0,-2 6 130,0-3-125,6-3 236,-4 11-204,4-11-33,-6 11 0,2-12 20,3 4 1,-4-2-39,4 2-6,-3-3 1,-2 6-1,0-3-30,0-3 1,5 6 66,0-3-52,0-4 20,-5 12 0,5-9 10,-1 5 2,1-5 2,2 9 1,-6-10 72,4 7-45,4-7 1,-6 9-15,7-8 1,-7 3-12,2-2 1,-2-2 17,2 7-17,-3-7 1,6 9-31,-3-7 0,-4 1 66,4-1-265,3-3 210,1 11 1,0-10-126,1 7 0,-5-5 123,5 4 1,-7-4-4,2 5 1,1-5-124,-1 5 1,7-5 92,-2 5 1,-2-2-54,2 1 51,-1 5 1,6-8 61,0 4 0,-1 1 12,1-6-17,0 7 0,0-9-4,-1 7 1,1-7 4,0 2 1,-1 1-22,1-1 0,0 5 1,-1-5 1,3 2-9,2-3 0,-2 0 10,2 6 1,-2-7-98,-3 2 0,-1 3 80,-3 2 0,3-4-80,-3-1 0,3 2 1,4-1-177,2 2 197,-3-4 0,6 7 0,-8-4-42,1 1 0,0-3 0,-1 3-3,1-2 1,0 1 40,0-2 1,-6-4 169,1 4 1,0 2-41,5-2 1,-1 0 101,1-5 1,0 0-132,-1 0 0,1 1 24,0 4 0,0-3-55,-1 3 0,1-4 30,0-1 0,4 0-49,1 0 1,-1 2 38,-4 3 0,1-4-115,4 4 1,-4-3 81,4-2 1,-4 5-33,-1 0 0,0 0 17,-1-5 1,1 1 3,0 4 0,0-3 142,-1 3 0,-4-2-83,0 2 1,0-3-31,4 2 0,1 0 9,0 1 1,-1-4-51,1 4 1,-5 2 63,0-2 0,0-1-64,4-4 1,1 5 3,0 0 1,-1 0-11,1-5 1,0 0-43,-1 0 1,3 0 62,2 0 0,-2 0 6,2 0 1,3 5-9,-3 0 1,2 0 117,-1-5 0,-4 0-52,4 0 1,1 0 109,-1 0 1,1 2-103,-1 2 0,-4-2 21,3 3 0,3-3-166,-3-2 1,7 0 67,-1 0 1,-2 0-169,1 0 1,-4 0 60,4 0 1,-6-5 79,2 0 0,1-5 0,-1 5 1,-1-1 134,-4 1 0,0 3 104,-1-3 1,1-1-142,0 1 0,4-2 7,1 2 1,1 2-25,-1-7 0,-2 7-7,6-2 0,-4-2 23,4 3 1,-4-6-52,5 5 1,-7-5 37,1 5 0,2-1-14,-1 1 0,0 2 119,-6-7 1,1 5-21,0-5-57,-1 7 0,1-9-14,0 7 1,-1-4-70,1 4 1,-5-5 77,0 5 1,-2-2-61,2 3 1,3 2 27,-3-3 1,-2-1-16,2 1 15,-1-7 1,4 9-6,-3-7 1,3 5-22,-3-5 0,-2 6 24,2-6 0,-5 5 63,5-5-28,0 7-110,4-10 36,1 5 0,-2-2-207,-3 0 266,3 7-18,-11-10-22,11 4 1,-12 0-14,4-1 1,-3 5 16,-2-5 0,5 5-8,0-5 1,-1 6 31,-4-6 0,5 5-9,0-5 1,0 5-10,-5-5 1,0 5-26,0-4 0,0 4 14,0-5 1,0 5-41,0-5 1,0 5 40,0-4 0,0 4-10,0-5 1,0 5 5,0-5 0,-2 5 31,-2-5 1,2 6 71,-3-6-41,3 6 1,1-9-17,-4 4 1,3 0-23,-3 0 1,4 4-42,1-5 1,-2 5 45,-3-5 1,4 5-60,-4-4 1,-2 4 46,2-5 0,-1 5-41,1-5-45,3 0-7,-4-4 14,-1-1 1,4 5 38,-7 0 33,7 1 0,-5-1-42,3 0 132,3 0-109,-11-5 0,10 2 98,-7 4-67,7-4-9,-10 4 1,9-4-14,-5 3 0,4-1 23,-5 6-153,7-6 1,-9 7 125,7-5 0,-1 4-3,1-5 1,2 7-12,-7-2 1,5-2 10,-5 2 1,5-1 16,-5 1 1,5 3 24,-4-3-91,5-3 0,-7 5 0,6-7 0,-6 7-93,1-2 0,2 2 77,-2-2 0,5 3-85,-5-3 1,0 4 50,-4 1 1,4-2-57,0-3 1,0 3 67,-4-2 0,-1 2 0,0 2 1,0 0 162,1 0 1,-1 0-91,0 0 0,6-5 126,-1 0 1,0 0-85,-5 5 1,5-1 379,1-4-221,5 3-132,-9-4 1,7 4-60,-4-3 0,-3 3-169,3-3 0,2 4-9,-2 1 0,5-2-92,-5-3 164,1 4 0,-1-6 41,0 7 1,5-5 103,-5 0 1,5 0-115,-4 5 1,4-4 133,-5-1 0,5 0-9,-5 5 1,7-2 309,-2-3-244,-3 4 1,5-6-50,-7 7-140,7-6 0,-6 4 133,5-3-285,2 3 189,-11-4 1,10 4-80,-7-3 0,5 4 21,-5 1-55,7 0 76,-10 0 0,9-5-127,-5 0-44,5 0 139,-9 5-85,5 0 18,-7-7 1,6 6 697,-1-4 1,2 2-409,-2-2 1,-3 3-122,3-3 1,2 4 40,-2 1 0,5 0-28,-5 0 5,1-7 1,-1 5-3,0-2-67,7 2 0,-5 2 51,3 0 25,3 0 1,-6 0 16,3 0 3,3-7 52,-11 6 1,10-6-38,-7 7 1,2-1-15,-2-4 0,2 3-7,3-3 0,2 3-144,-7 2 0,5 0 154,-5 0-178,7 0 110,-10 0 6,5 0 0,-2 0 27,0 0 1,5 0-28,-4 0 1,4 0 77,-5 0 1,5 0-71,-5 0 119,7 0-95,-10-6 1,10 4 6,-7-3 9,7 4 0,-6 1 22,4 0 73,4 0 1,-7-5-80,3 0 233,3 0-201,-4 5-60,-1 0 88,5 0-189,-4 0 147,6 0-18,-7 0-25,6 0 0,-7 0 14,3 0 298,3 0-177,-4 0-254,-1 0 153,5 0 1,-6 0-350,3 0 104,4 0 79,-6 0-186,7 0 76,0 0 87,-6 0-187,4 0 203,-5 0-888,7 0-5002,0 0 4309,0 7 1709,7-6 0,-5 12 0,4-5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02:17:34.82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02:17:40.660"/>
    </inkml:context>
    <inkml:brush xml:id="br0">
      <inkml:brushProperty name="width" value="0.08571" units="cm"/>
      <inkml:brushProperty name="height" value="0.08571" units="cm"/>
      <inkml:brushProperty name="color" value="#E71224"/>
    </inkml:brush>
  </inkml:definitions>
  <inkml:trace contextRef="#ctx0" brushRef="#br0">1691 104 9722,'1'-8'476,"4"3"0,-3 1-193,3 0 161,-4 2 257,6-5-124,-6 7-101,6-6 338,-7 4-232,-7-4-81,6 6-225,-12 0 1,9 0-87,-5 0 33,5 0-127,-2 0-4,-1 0 30,6 0 0,-11-2-17,7-3 30,0 4-133,-1-6 1,3 7 105,-7 0 1,5 0 26,-5 0 0,5 0-44,-5 0 0,6 0 15,-6 0 0,5 0-9,-5 0 0,5-2 6,-5-3 0,5 4 78,-4-4 25,-1 3-53,-5 2-42,0 0 0,1 0-6,-1 0 0,5-1 31,0-4 1,6 3 180,-6-3-230,0 4 0,-5 1 19,1 0 1,4 0-118,0 0 0,5 0 69,-5 0 1,2-2-112,-2-3 0,-3 3 84,3-2 0,2 2-109,-2 2 0,6 0 21,-6 0 1,0 0 44,-5 0 0,5 0 16,1 0 0,-1 0-4,-5 0 1,5 0 59,1 0 1,-1 0 0,-5 0-31,0 0 40,7 0 1,-5 0-43,3 0 1,-3 0-54,-1 0 1,4 0 18,0 0-7,0 0 0,-5 5 2,1 0 1,4 0 17,0-5-43,0 0 1,-4 0 34,-1 0 1,5 0 2,0 0 1,5 0-9,-4 0 247,-1 0-205,-5 0 8,0 0-43,1 0 0,-1 0 26,0 0 1,6 0-53,-1 0 1,5 0 42,-5 0 0,5 0-11,-5 0-5,1 0 1,-1 1 95,0 4 0,5-3-94,-5 3 6,7-4-10,-10-1 1,10 0 49,-7 0-109,7 0 84,-10 0-49,4 0 20,-5 0 1,-1 5 135,0 0 0,5 0-38,1-5 0,4 0 30,-5 0-63,0 0 42,-5 7-192,1-6 169,-1 6-269,0-7 206,1 0-62,-1 0 0,0 5 68,1-1 1,4 1-1,0-5 1,5 2-21,-5 3 0,0-3 0,-3 6 4,4-3 3,-4-4 1,6 7-90,-3-3 93,-3-3-193,5 4 159,-7-6 0,5 5 1,1 0 0,4 0 15,-5-5 1,5 2-20,-5 3 1,5-4 72,-4 4 1,4-3-62,-5-2 1,7 2 57,-2 2-44,-3-2 1,1 6 150,-3-3-78,-3-3 1,10 6 91,-7-3-54,7-4-79,-10 13 1,9-13 43,-5 4-31,5 3 0,-7-5-138,6 7 160,0-6-37,-1 9 1,2-10 58,-5 7-48,5-7 0,-7 5 126,6-3-96,0-3 72,-1 11 0,2-10-22,-5 7-54,5-7 1,-4 8-4,3-6 0,4 2-125,-4-2 0,-2-2 84,2 7-28,-6-7 1,8 9 40,-7-8 1,5 6-17,-5-5 0,7 2 14,-2-2 1,2-4 8,-2 4 47,3 3-28,-11 0-58,11 1 0,-6 2-1,3-6 1,4 1-13,-4-1 128,3-3-76,2 5 26,0-1-27,0-4 37,0 11 0,0-10-54,0 7 0,0-5 2,0 5 7,0-7-11,0 10 1,0-10-78,0 7 74,0-7 1,0 5-41,0-3 52,0-3-102,0 4 72,0 1-4,0-5 172,7 11-156,-6-12 29,6 12-12,-7-11-19,0 11 0,0-10 12,0 7 0,1-7-35,4 2 0,-3-1 27,3 0 7,-3-2 0,-2 6 130,0-3-125,6-3 236,-4 11-204,4-11-33,-6 11 0,2-12 20,3 4 1,-4-2-39,4 2-6,-3-3 1,-2 6-1,0-3-30,0-3 1,5 6 66,0-3-52,0-4 20,-5 12 0,5-9 10,-1 5 2,1-5 2,2 9 1,-6-10 72,4 7-45,4-7 1,-6 9-15,7-8 1,-7 3-12,2-2 1,-2-2 17,2 7-17,-3-7 1,6 9-31,-3-7 0,-4 1 66,4-1-265,3-3 210,1 11 1,0-10-126,1 7 0,-5-5 123,5 4 1,-7-4-4,2 5 1,1-5-124,-1 5 1,7-5 92,-2 5 1,-2-2-54,2 1 51,-1 5 1,6-8 61,0 4 0,-1 1 12,1-6-17,0 7 0,0-9-4,-1 7 1,1-7 4,0 2 1,-1 1-22,1-1 0,0 5 1,-1-5 1,3 2-9,2-3 0,-2 0 10,2 6 1,-2-7-98,-3 2 0,-1 3 80,-3 2 0,3-4-80,-3-1 0,3 2 1,4-1-177,2 2 197,-3-4 0,6 7 0,-8-4-42,1 1 0,0-3 0,-1 3-3,1-2 1,0 1 40,0-2 1,-6-4 169,1 4 1,0 2-41,5-2 1,-1 0 101,1-5 1,0 0-132,-1 0 0,1 1 24,0 4 0,0-3-55,-1 3 0,1-4 30,0-1 0,4 0-49,1 0 1,-1 2 38,-4 3 0,1-4-115,4 4 1,-4-3 81,4-2 1,-4 5-33,-1 0 0,0 0 17,-1-5 1,1 1 3,0 4 0,0-3 142,-1 3 0,-4-2-83,0 2 1,0-3-31,4 2 0,1 0 9,0 1 1,-1-4-51,1 4 1,-5 2 63,0-2 0,0-1-64,4-4 1,1 5 3,0 0 1,-1 0-11,1-5 1,0 0-43,-1 0 1,3 0 62,2 0 0,-2 0 6,2 0 1,3 5-9,-3 0 1,2 0 117,-1-5 0,-4 0-52,4 0 1,1 0 109,-1 0 1,1 2-103,-1 2 0,-4-2 21,3 3 0,3-3-166,-3-2 1,7 0 67,-1 0 1,-2 0-169,1 0 1,-4 0 60,4 0 1,-6-5 79,2 0 0,1-5 0,-1 5 1,-1-1 134,-4 1 0,0 3 104,-1-3 1,1-1-142,0 1 0,4-2 7,1 2 1,1 2-25,-1-7 0,-2 7-7,6-2 0,-4-2 23,4 3 1,-4-6-52,5 5 1,-7-5 37,1 5 0,2-1-14,-1 1 0,0 2 119,-6-7 1,1 5-21,0-5-57,-1 7 0,1-9-14,0 7 1,-1-4-70,1 4 1,-5-5 77,0 5 1,-2-2-61,2 3 1,3 2 27,-3-3 1,-2-1-16,2 1 15,-1-7 1,4 9-6,-3-7 1,3 5-22,-3-5 0,-2 6 24,2-6 0,-5 5 63,5-5-28,0 7-110,4-10 36,1 5 0,-2-2-207,-3 0 266,3 7-18,-11-10-22,11 4 1,-12 0-14,4-1 1,-3 5 16,-2-5 0,5 5-8,0-5 1,-1 6 31,-4-6 0,5 5-9,0-5 1,0 5-10,-5-5 1,0 5-26,0-4 0,0 4 14,0-5 1,0 5-41,0-5 1,0 5 40,0-4 0,0 4-10,0-5 1,0 5 5,0-5 0,-2 5 31,-2-5 1,2 6 71,-3-6-41,3 6 1,1-9-17,-4 4 1,3 0-23,-3 0 1,4 4-42,1-5 1,-2 5 45,-3-5 1,4 5-60,-4-4 1,-2 4 46,2-5 0,-1 5-41,1-5-45,3 0-7,-4-4 14,-1-1 1,4 5 38,-7 0 33,7 1 0,-5-1-42,3 0 132,3 0-109,-11-5 0,10 2 98,-7 4-67,7-4-9,-10 4 1,9-4-14,-5 3 0,4-1 23,-5 6-153,7-6 1,-9 7 125,7-5 0,-1 4-3,1-5 1,2 7-12,-7-2 1,5-2 10,-5 2 1,5-1 16,-5 1 1,5 3 24,-4-3-91,5-3 0,-7 5 0,6-7 0,-6 7-93,1-2 0,2 2 77,-2-2 0,5 3-85,-5-3 1,0 4 50,-4 1 1,4-2-57,0-3 1,0 3 67,-4-2 0,-1 2 0,0 2 1,0 0 162,1 0 1,-1 0-91,0 0 0,6-5 126,-1 0 1,0 0-85,-5 5 1,5-1 379,1-4-221,5 3-132,-9-4 1,7 4-60,-4-3 0,-3 3-169,3-3 0,2 4-9,-2 1 0,5-2-92,-5-3 164,1 4 0,-1-6 41,0 7 1,5-5 103,-5 0 1,5 0-115,-4 5 1,4-4 133,-5-1 0,5 0-9,-5 5 1,7-2 309,-2-3-244,-3 4 1,5-6-50,-7 7-140,7-6 0,-6 4 133,5-3-285,2 3 189,-11-4 1,10 4-80,-7-3 0,5 4 21,-5 1-55,7 0 76,-10 0 0,9-5-127,-5 0-44,5 0 139,-9 5-85,5 0 18,-7-7 1,6 6 697,-1-4 1,2 2-409,-2-2 1,-3 3-122,3-3 1,2 4 40,-2 1 0,5 0-28,-5 0 5,1-7 1,-1 5-3,0-2-67,7 2 0,-5 2 51,3 0 25,3 0 1,-6 0 16,3 0 3,3-7 52,-11 6 1,10-6-38,-7 7 1,2-1-15,-2-4 0,2 3-7,3-3 0,2 3-144,-7 2 0,5 0 154,-5 0-178,7 0 110,-10 0 6,5 0 0,-2 0 27,0 0 1,5 0-28,-4 0 1,4 0 77,-5 0 1,5 0-71,-5 0 119,7 0-95,-10-6 1,10 4 6,-7-3 9,7 4 0,-6 1 22,4 0 73,4 0 1,-7-5-80,3 0 233,3 0-201,-4 5-60,-1 0 88,5 0-189,-4 0 147,6 0-18,-7 0-25,6 0 0,-7 0 14,3 0 298,3 0-177,-4 0-254,-1 0 153,5 0 1,-6 0-350,3 0 104,4 0 79,-6 0-186,7 0 76,0 0 87,-6 0-187,4 0 203,-5 0-888,7 0-5002,0 0 4309,0 7 1709,7-6 0,-5 12 0,4-5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8410C-CF19-7143-AE4A-928A59FFCC65}" type="datetimeFigureOut">
              <a:rPr lang="en-US" smtClean="0"/>
              <a:t>5/26/20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ED2AD-CDD6-6049-9578-846E0468FD25}" type="slidenum">
              <a:rPr lang="en-US" smtClean="0"/>
              <a:t>‹#›</a:t>
            </a:fld>
            <a:endParaRPr lang="en-US"/>
          </a:p>
        </p:txBody>
      </p:sp>
    </p:spTree>
    <p:extLst>
      <p:ext uri="{BB962C8B-B14F-4D97-AF65-F5344CB8AC3E}">
        <p14:creationId xmlns:p14="http://schemas.microsoft.com/office/powerpoint/2010/main" val="57576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link.springer.com/article/10.1007/s10508-015-054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17" Type="http://schemas.openxmlformats.org/officeDocument/2006/relationships/hyperlink" Target="https://journals.sagepub.com/servlet/linkout?suffix=bibr39-0003122412458672&amp;dbid=128&amp;doi=10.1177%2F0003122412458672&amp;key=000220240500016" TargetMode="External"/><Relationship Id="rId21" Type="http://schemas.openxmlformats.org/officeDocument/2006/relationships/hyperlink" Target="https://journals.sagepub.com/servlet/linkout?suffix=bibr5-0003122412458672&amp;dbid=128&amp;doi=10.1177%2F0003122412458672&amp;key=000086818800003" TargetMode="External"/><Relationship Id="rId42" Type="http://schemas.openxmlformats.org/officeDocument/2006/relationships/hyperlink" Target="https://journals.sagepub.com/servlet/linkout?suffix=bibr14-0003122412458672&amp;dbid=8&amp;doi=10.1177%2F0003122412458672&amp;key=9664628" TargetMode="External"/><Relationship Id="rId63" Type="http://schemas.openxmlformats.org/officeDocument/2006/relationships/hyperlink" Target="http://scholar.google.com/scholar_lookup?hl=en&amp;publication_year=2000&amp;pages=17-43&amp;author=Randall+Collins&amp;title=Situational+Stratification%3A+A+Micro-Macro+Theory+of+Inequality" TargetMode="External"/><Relationship Id="rId84" Type="http://schemas.openxmlformats.org/officeDocument/2006/relationships/hyperlink" Target="https://journals.sagepub.com/servlet/linkout?suffix=bibr28-0003122412458672&amp;dbid=16&amp;doi=10.1177%2F0003122412458672&amp;key=10.1111%2Fj.1533-8525.2008.00130.x" TargetMode="External"/><Relationship Id="rId138" Type="http://schemas.openxmlformats.org/officeDocument/2006/relationships/hyperlink" Target="https://journals.sagepub.com/servlet/linkout?suffix=bibr47-0003122412458672&amp;dbid=16&amp;doi=10.1177%2F0003122412458672&amp;key=10.2307%2F20045621" TargetMode="External"/><Relationship Id="rId159" Type="http://schemas.openxmlformats.org/officeDocument/2006/relationships/hyperlink" Target="https://journals.sagepub.com/servlet/linkout?suffix=bibr56-0003122412458672&amp;dbid=16&amp;doi=10.1177%2F0003122412458672&amp;key=10.1146%2Fannurev.psych.57.102904.190156" TargetMode="External"/><Relationship Id="rId170" Type="http://schemas.openxmlformats.org/officeDocument/2006/relationships/hyperlink" Target="http://scholar.google.com/scholar_lookup?hl=en&amp;publication_year=1992&amp;pages=66-70&amp;author=Paulina+K.+Makinwa-Adebusoye&amp;title=Sexual+Behavior%2C+Reproductive+Knowledge+and+Contraceptive+Use+among+Young+Urban+Nigerians" TargetMode="External"/><Relationship Id="rId191" Type="http://schemas.openxmlformats.org/officeDocument/2006/relationships/hyperlink" Target="https://journals.sagepub.com/servlet/linkout?suffix=bibr68-0003122412458672&amp;dbid=128&amp;doi=10.1177%2F0003122412458672&amp;key=000271066100003" TargetMode="External"/><Relationship Id="rId205" Type="http://schemas.openxmlformats.org/officeDocument/2006/relationships/hyperlink" Target="http://scholar.google.com/scholar_lookup?hl=en&amp;publication_year=2003&amp;pages=509-540&amp;author=Philip+G.+Roeder&amp;title=Clash+of+Civilizations+and+Escalation+of+Domestic+Ethnopolitical+Conflicts" TargetMode="External"/><Relationship Id="rId226" Type="http://schemas.openxmlformats.org/officeDocument/2006/relationships/hyperlink" Target="https://journals.sagepub.com/servlet/linkout?suffix=bibr82-0003122412458672&amp;dbid=16&amp;doi=10.1177%2F0003122412458672&amp;key=10.2307%2F3711948" TargetMode="External"/><Relationship Id="rId247" Type="http://schemas.openxmlformats.org/officeDocument/2006/relationships/hyperlink" Target="http://scholar.google.com/scholar_lookup?hl=en&amp;publication_year=2007&amp;pages=789-807&amp;author=Ephraim+Yuchtman-Yaar&amp;author=Yasmin+Alkalay&amp;title=Religious+Zones%2C+Economic+Development+and+Modern+Value+Orientations%3A+Individual+versus+Contextual+Effects" TargetMode="External"/><Relationship Id="rId107" Type="http://schemas.openxmlformats.org/officeDocument/2006/relationships/hyperlink" Target="http://scholar.google.com/scholar_lookup?hl=en&amp;publication_year=2008&amp;pages=399-407&amp;author=Sarah+S.+Gilbert&amp;title=The+Influence+of+Islam+on+AIDS+Prevention+among+Senegalese+University+Students" TargetMode="External"/><Relationship Id="rId11" Type="http://schemas.openxmlformats.org/officeDocument/2006/relationships/hyperlink" Target="https://journals.sagepub.com/servlet/linkout?suffix=bibr2-0003122412458672&amp;dbid=16&amp;doi=10.1177%2F0003122412458672&amp;key=10.1097%2F01.aids.0000386729.56683.33" TargetMode="External"/><Relationship Id="rId32" Type="http://schemas.openxmlformats.org/officeDocument/2006/relationships/hyperlink" Target="http://scholar.google.com/scholar_lookup?hl=en&amp;publication_year=1969&amp;author=Peter+L.+Berger&amp;title=The+Sacred+Canopy%3A+Elements+of+a+Sociological+Theory+of+Religion" TargetMode="External"/><Relationship Id="rId53" Type="http://schemas.openxmlformats.org/officeDocument/2006/relationships/hyperlink" Target="https://journals.sagepub.com/servlet/linkout?suffix=bibr17-0003122412458672&amp;dbid=8&amp;doi=10.1177%2F0003122412458672&amp;key=6886366" TargetMode="External"/><Relationship Id="rId74" Type="http://schemas.openxmlformats.org/officeDocument/2006/relationships/hyperlink" Target="http://scholar.google.com/scholar_lookup?hl=en&amp;publication_year=2006&amp;pages=172-82&amp;author=Paul+K.+Drain&amp;author=Daniel+T.+Halperin&amp;author=James+P.+Hughes&amp;author=Jeffrey+D.+Klausner&amp;author=Robert+C.+Bailey&amp;title=Male+Circumcision%2C+Religion+and+Infectious+Diseases%3A+An+Ecologic+Analysis+of+118+Developing+Countries" TargetMode="External"/><Relationship Id="rId128" Type="http://schemas.openxmlformats.org/officeDocument/2006/relationships/hyperlink" Target="https://journals.sagepub.com/servlet/linkout?suffix=bibr43-0003122412458672&amp;dbid=128&amp;doi=10.1177%2F0003122412458672&amp;key=000086544900011" TargetMode="External"/><Relationship Id="rId149" Type="http://schemas.openxmlformats.org/officeDocument/2006/relationships/hyperlink" Target="https://journals.sagepub.com/servlet/linkout?suffix=bibr52-0003122412458672&amp;dbid=16&amp;doi=10.1177%2F0003122412458672&amp;key=10.2307%2F2657288" TargetMode="External"/><Relationship Id="rId5" Type="http://schemas.openxmlformats.org/officeDocument/2006/relationships/hyperlink" Target="https://journals.sagepub.com/na101/home/literatum/publisher/sage/journals/content/asra/2012/asra_77_5/0003122412458672/20161117/images/large/10.1177_0003122412458672-table2.jpeg" TargetMode="External"/><Relationship Id="rId95" Type="http://schemas.openxmlformats.org/officeDocument/2006/relationships/hyperlink" Target="https://journals.sagepub.com/servlet/linkout?suffix=bibr32-0003122412458672&amp;dbid=128&amp;doi=10.1177%2F0003122412458672&amp;key=000169602700004" TargetMode="External"/><Relationship Id="rId160" Type="http://schemas.openxmlformats.org/officeDocument/2006/relationships/hyperlink" Target="https://journals.sagepub.com/servlet/linkout?suffix=bibr56-0003122412458672&amp;dbid=8&amp;doi=10.1177%2F0003122412458672&amp;key=16318587" TargetMode="External"/><Relationship Id="rId181" Type="http://schemas.openxmlformats.org/officeDocument/2006/relationships/hyperlink" Target="http://scholar.google.com/scholar_lookup?hl=en&amp;publication_year=2003&amp;pages=1031-52&amp;author=Ann+M.+Meier&amp;title=Adolescents%E2%80%99+Transition+to+First+Intercourse%2C+Religiosity+and+Attitudes+about+Sex" TargetMode="External"/><Relationship Id="rId216" Type="http://schemas.openxmlformats.org/officeDocument/2006/relationships/hyperlink" Target="https://journals.sagepub.com/servlet/linkout?suffix=bibr78-0003122412458672&amp;dbid=128&amp;doi=10.1177%2F0003122412458672&amp;key=A1992JF33200001" TargetMode="External"/><Relationship Id="rId237" Type="http://schemas.openxmlformats.org/officeDocument/2006/relationships/hyperlink" Target="https://journals.sagepub.com/servlet/linkout?suffix=bibr87-0003122412458672&amp;dbid=8&amp;doi=10.1177%2F0003122412458672&amp;key=17903054" TargetMode="External"/><Relationship Id="rId22" Type="http://schemas.openxmlformats.org/officeDocument/2006/relationships/hyperlink" Target="http://scholar.google.com/scholar_lookup?hl=en&amp;publication_year=2009&amp;pages=899-908&amp;author=Sohail+Agha&amp;title=Changes+in+the+Timing+of+Sexual+Initiation+among+Young+Muslim+and+Christian+Women+in+Nigeria" TargetMode="External"/><Relationship Id="rId43" Type="http://schemas.openxmlformats.org/officeDocument/2006/relationships/hyperlink" Target="https://journals.sagepub.com/servlet/linkout?suffix=bibr14-0003122412458672&amp;dbid=128&amp;doi=10.1177%2F0003122412458672&amp;key=000074526600004" TargetMode="External"/><Relationship Id="rId64" Type="http://schemas.openxmlformats.org/officeDocument/2006/relationships/hyperlink" Target="https://journals.sagepub.com/doi/10.1111/0735-2751.00086" TargetMode="External"/><Relationship Id="rId118" Type="http://schemas.openxmlformats.org/officeDocument/2006/relationships/hyperlink" Target="http://scholar.google.com/scholar_lookup?hl=en&amp;publication_year=2006&amp;pages=212-18&amp;author=Gael+P.+Hammer&amp;author=Bocar+Kouyate&amp;author=Heribert+Ramroth&amp;author=Heiko+Becher&amp;title=Risk+Factors+for+Childhood+Morality+in+Sub-Saharan+Africa%3A+A+Comparison+of+Data+from+a+Demographic+and+Health+Survey+and+from+a+Demographic+Surveillance+System" TargetMode="External"/><Relationship Id="rId139" Type="http://schemas.openxmlformats.org/officeDocument/2006/relationships/hyperlink" Target="https://journals.sagepub.com/servlet/linkout?suffix=bibr47-0003122412458672&amp;dbid=128&amp;doi=10.1177%2F0003122412458672&amp;key=A1993LG21100006" TargetMode="External"/><Relationship Id="rId85" Type="http://schemas.openxmlformats.org/officeDocument/2006/relationships/hyperlink" Target="https://journals.sagepub.com/servlet/linkout?suffix=bibr28-0003122412458672&amp;dbid=128&amp;doi=10.1177%2F0003122412458672&amp;key=000260054400002" TargetMode="External"/><Relationship Id="rId150" Type="http://schemas.openxmlformats.org/officeDocument/2006/relationships/hyperlink" Target="https://journals.sagepub.com/servlet/linkout?suffix=bibr52-0003122412458672&amp;dbid=128&amp;doi=10.1177%2F0003122412458672&amp;key=000086377000003" TargetMode="External"/><Relationship Id="rId171" Type="http://schemas.openxmlformats.org/officeDocument/2006/relationships/hyperlink" Target="https://journals.sagepub.com/servlet/linkout?suffix=bibr61-0003122412458672&amp;dbid=16&amp;doi=10.1177%2F0003122412458672&amp;key=10.2307%2F2133396" TargetMode="External"/><Relationship Id="rId192" Type="http://schemas.openxmlformats.org/officeDocument/2006/relationships/hyperlink" Target="http://scholar.google.com/scholar_lookup?hl=en&amp;publication_year=2005&amp;pages=322-23&amp;author=Anke+Niehof&amp;title=Encyclopedia+of+Women+and+Islamic+Cultures%3A+Family%2C+Body%2C+Sexuality+and+Health" TargetMode="External"/><Relationship Id="rId206" Type="http://schemas.openxmlformats.org/officeDocument/2006/relationships/hyperlink" Target="https://journals.sagepub.com/doi/10.1177/0010414003036005002" TargetMode="External"/><Relationship Id="rId227" Type="http://schemas.openxmlformats.org/officeDocument/2006/relationships/hyperlink" Target="https://journals.sagepub.com/servlet/linkout?suffix=bibr82-0003122412458672&amp;dbid=128&amp;doi=10.1177%2F0003122412458672&amp;key=A1996UQ98700004" TargetMode="External"/><Relationship Id="rId248" Type="http://schemas.openxmlformats.org/officeDocument/2006/relationships/hyperlink" Target="https://journals.sagepub.com/servlet/linkout?suffix=bibr91-0003122412458672&amp;dbid=16&amp;doi=10.1177%2F0003122412458672&amp;key=10.1016%2Fj.ssresearch.2006.06.004" TargetMode="External"/><Relationship Id="rId12" Type="http://schemas.openxmlformats.org/officeDocument/2006/relationships/hyperlink" Target="https://journals.sagepub.com/servlet/linkout?suffix=bibr2-0003122412458672&amp;dbid=8&amp;doi=10.1177%2F0003122412458672&amp;key=20610949" TargetMode="External"/><Relationship Id="rId33" Type="http://schemas.openxmlformats.org/officeDocument/2006/relationships/hyperlink" Target="http://scholar.google.com/scholar_lookup?hl=en&amp;publication_year=2002&amp;pages=343-52&amp;author=Peter+M.+Blau&amp;title=Handbook+of+Sociological+Theory" TargetMode="External"/><Relationship Id="rId108" Type="http://schemas.openxmlformats.org/officeDocument/2006/relationships/hyperlink" Target="https://journals.sagepub.com/servlet/linkout?suffix=bibr37-0003122412458672&amp;dbid=16&amp;doi=10.1177%2F0003122412458672&amp;key=10.1521%2Faeap.2008.20.5.399" TargetMode="External"/><Relationship Id="rId129" Type="http://schemas.openxmlformats.org/officeDocument/2006/relationships/hyperlink" Target="http://scholar.google.com/scholar_lookup?hl=en&amp;publication_year=2008&amp;pages=678-93&amp;author=Becky+Y.+Hsu&amp;author=Amy+Reynolds&amp;author=Conrad+Hackett&amp;author=James+Gibbon&amp;title=Estimating+the+Religious+Composition+of+all+Nations%3A+An+Empirical+Assessment+of+the+World+Christian+Database" TargetMode="External"/><Relationship Id="rId54" Type="http://schemas.openxmlformats.org/officeDocument/2006/relationships/hyperlink" Target="https://journals.sagepub.com/servlet/linkout?suffix=bibr17-0003122412458672&amp;dbid=128&amp;doi=10.1177%2F0003122412458672&amp;key=A1983QX75100002" TargetMode="External"/><Relationship Id="rId75" Type="http://schemas.openxmlformats.org/officeDocument/2006/relationships/hyperlink" Target="https://journals.sagepub.com/servlet/linkout?suffix=bibr24-0003122412458672&amp;dbid=16&amp;doi=10.1177%2F0003122412458672&amp;key=10.1186%2F1471-2334-6-172" TargetMode="External"/><Relationship Id="rId96" Type="http://schemas.openxmlformats.org/officeDocument/2006/relationships/hyperlink" Target="http://scholar.google.com/scholar_lookup?hl=en&amp;publication_year=2001&amp;pages=251-68&amp;author=Paul+Froese&amp;title=Hungary+for+Religion%3A+A+Supply-Side+Interpretation+of+the+Hungarian+Religious+Revival" TargetMode="External"/><Relationship Id="rId140" Type="http://schemas.openxmlformats.org/officeDocument/2006/relationships/hyperlink" Target="http://scholar.google.com/scholar_lookup?hl=en&amp;publication_year=1996&amp;author=Samuel+P.+Huntington&amp;title=The+Clash+of+Civilizations%3F+The+Debate" TargetMode="External"/><Relationship Id="rId161" Type="http://schemas.openxmlformats.org/officeDocument/2006/relationships/hyperlink" Target="https://journals.sagepub.com/servlet/linkout?suffix=bibr56-0003122412458672&amp;dbid=128&amp;doi=10.1177%2F0003122412458672&amp;key=000235053700002" TargetMode="External"/><Relationship Id="rId182" Type="http://schemas.openxmlformats.org/officeDocument/2006/relationships/hyperlink" Target="https://journals.sagepub.com/servlet/linkout?suffix=bibr65-0003122412458672&amp;dbid=16&amp;doi=10.1177%2F0003122412458672&amp;key=10.1353%2Fsof.2003.0039" TargetMode="External"/><Relationship Id="rId217" Type="http://schemas.openxmlformats.org/officeDocument/2006/relationships/hyperlink" Target="http://scholar.google.com/scholar_lookup?hl=en&amp;publication_year=2003&amp;pages=497-508&amp;author=J.+Sheela&amp;author=N.+Audinarayana&amp;title=Mate+Selection+and+Female+Age+at+Marriage%3A+A+Micro+Level+Investigation+in+Tamil+Nadu%2C+India" TargetMode="External"/><Relationship Id="rId6" Type="http://schemas.openxmlformats.org/officeDocument/2006/relationships/hyperlink" Target="https://journals.sagepub.com/na101/home/literatum/publisher/sage/journals/content/asra/2012/asra_77_5/0003122412458672/20161117/images/large/10.1177_0003122412458672-table3.jpeg" TargetMode="External"/><Relationship Id="rId238" Type="http://schemas.openxmlformats.org/officeDocument/2006/relationships/hyperlink" Target="https://journals.sagepub.com/servlet/linkout?suffix=bibr87-0003122412458672&amp;dbid=128&amp;doi=10.1177%2F0003122412458672&amp;key=000254252900010" TargetMode="External"/><Relationship Id="rId23" Type="http://schemas.openxmlformats.org/officeDocument/2006/relationships/hyperlink" Target="https://journals.sagepub.com/servlet/linkout?suffix=bibr6-0003122412458672&amp;dbid=16&amp;doi=10.1177%2F0003122412458672&amp;key=10.1007%2Fs10508-008-9395-0" TargetMode="External"/><Relationship Id="rId119" Type="http://schemas.openxmlformats.org/officeDocument/2006/relationships/hyperlink" Target="https://journals.sagepub.com/servlet/linkout?suffix=bibr40-0003122412458672&amp;dbid=16&amp;doi=10.1177%2F0003122412458672&amp;key=10.1016%2Fj.actatropica.2006.04.005" TargetMode="External"/><Relationship Id="rId44" Type="http://schemas.openxmlformats.org/officeDocument/2006/relationships/hyperlink" Target="http://scholar.google.com/scholar_lookup?hl=en&amp;publication_year=2010&amp;pages=1855-63&amp;author=Aphichat+A.+Chamratrithirong&amp;author=Brenda+A.+Miller&amp;author=Hilary+F.+Byrnes&amp;author=Orratai+O.+Rhucharoenpornpanich&amp;author=Pamela+K.+Cupp&amp;author=Michael+J.+Rosati&amp;author=Warunee+W.+Fongkaew&amp;author=Katharine+A.+Atwood&amp;author=Warunee+W.+Chookare&amp;title=Spirituality+within+the+Family+and+the+Prevention+of+Health+Risk+Behavior+among+Adolescents+in+Bangkok%2C+Thailand" TargetMode="External"/><Relationship Id="rId65" Type="http://schemas.openxmlformats.org/officeDocument/2006/relationships/hyperlink" Target="https://journals.sagepub.com/servlet/linkout?suffix=bibr21-0003122412458672&amp;dbid=128&amp;doi=10.1177%2F0003122412458672&amp;key=000087364400002" TargetMode="External"/><Relationship Id="rId86" Type="http://schemas.openxmlformats.org/officeDocument/2006/relationships/hyperlink" Target="http://scholar.google.com/scholar_lookup?hl=en&amp;publication_year=1996&amp;pages=203-218&amp;author=Roger+Finke&amp;author=Avery+M.+Guest&amp;author=Rodney+Stark&amp;title=Mobilizing+Local+Religious+Markets%3A+Religious+Pluralism+in+the+Empire+State%2C+1855+to+1865" TargetMode="External"/><Relationship Id="rId130" Type="http://schemas.openxmlformats.org/officeDocument/2006/relationships/hyperlink" Target="https://journals.sagepub.com/servlet/linkout?suffix=bibr44-0003122412458672&amp;dbid=16&amp;doi=10.1177%2F0003122412458672&amp;key=10.1111%2Fj.1468-5906.2008.00435.x" TargetMode="External"/><Relationship Id="rId151" Type="http://schemas.openxmlformats.org/officeDocument/2006/relationships/hyperlink" Target="http://scholar.google.com/scholar_lookup?hl=en&amp;publication_year=2003&amp;author=Ronald+F.+Inglehart&amp;author=Pippa+Norris&amp;title=Rising+Tide%3A+Gender+Equality+and+Cultural+Change+Around+the+World" TargetMode="External"/><Relationship Id="rId172" Type="http://schemas.openxmlformats.org/officeDocument/2006/relationships/hyperlink" Target="http://scholar.google.com/scholar_lookup?hl=en&amp;publication_year=2007&amp;pages=194-200&amp;author=Alireza+O.+Manesh&amp;author=Trevor+A.+Sheldon&amp;author=Kate+E.+Pickett&amp;author=Roy+Carr-Hill&amp;title=Accuracy+of+Child+Morbidity+Data+in+Demographic+and+Health+Surveys" TargetMode="External"/><Relationship Id="rId193" Type="http://schemas.openxmlformats.org/officeDocument/2006/relationships/hyperlink" Target="http://scholar.google.com/scholar_lookup?hl=en&amp;publication_year=1999&amp;pages=149-73&amp;author=Daniel+V.+A.+Olson&amp;title=Religious+Pluralism+and+U.S.+Church+Membership%3A+A+Reassessment" TargetMode="External"/><Relationship Id="rId207" Type="http://schemas.openxmlformats.org/officeDocument/2006/relationships/hyperlink" Target="https://journals.sagepub.com/servlet/linkout?suffix=bibr75-0003122412458672&amp;dbid=128&amp;doi=10.1177%2F0003122412458672&amp;key=000182960400002" TargetMode="External"/><Relationship Id="rId228" Type="http://schemas.openxmlformats.org/officeDocument/2006/relationships/hyperlink" Target="http://scholar.google.com/scholar_lookup?hl=en&amp;publication_year=1980&amp;pages=43-52&amp;author=Rodney+Stark&amp;author=Daniel+P.+Doyle&amp;author=Lori+Kent&amp;title=Understanding+Crime%3A+Current+Theory+and+Research" TargetMode="External"/><Relationship Id="rId249" Type="http://schemas.openxmlformats.org/officeDocument/2006/relationships/hyperlink" Target="https://journals.sagepub.com/servlet/linkout?suffix=bibr91-0003122412458672&amp;dbid=128&amp;doi=10.1177%2F0003122412458672&amp;key=000246600800018" TargetMode="External"/><Relationship Id="rId13" Type="http://schemas.openxmlformats.org/officeDocument/2006/relationships/hyperlink" Target="https://journals.sagepub.com/servlet/linkout?suffix=bibr2-0003122412458672&amp;dbid=128&amp;doi=10.1177%2F0003122412458672&amp;key=000279697100002" TargetMode="External"/><Relationship Id="rId109" Type="http://schemas.openxmlformats.org/officeDocument/2006/relationships/hyperlink" Target="https://journals.sagepub.com/servlet/linkout?suffix=bibr37-0003122412458672&amp;dbid=8&amp;doi=10.1177%2F0003122412458672&amp;key=18956981" TargetMode="External"/><Relationship Id="rId34" Type="http://schemas.openxmlformats.org/officeDocument/2006/relationships/hyperlink" Target="http://scholar.google.com/scholar_lookup?hl=en&amp;publication_year=1993&amp;pages=222-26&amp;author=J.+Ties+Boerma&amp;author=A.+Elisabeth+Sommerfelt&amp;title=Demographic+and+Health+Surveys+%28DHS%29%3A+Contributions+and+Limitations" TargetMode="External"/><Relationship Id="rId55" Type="http://schemas.openxmlformats.org/officeDocument/2006/relationships/hyperlink" Target="http://scholar.google.com/scholar_lookup?hl=en&amp;publication_year=1986&amp;pages=1309-1335&amp;author=James+S.+Coleman&amp;title=Social+Theory%2C+Social+Research+and+a+Theory+of+Action" TargetMode="External"/><Relationship Id="rId76" Type="http://schemas.openxmlformats.org/officeDocument/2006/relationships/hyperlink" Target="https://journals.sagepub.com/servlet/linkout?suffix=bibr24-0003122412458672&amp;dbid=8&amp;doi=10.1177%2F0003122412458672&amp;key=17137513" TargetMode="External"/><Relationship Id="rId97" Type="http://schemas.openxmlformats.org/officeDocument/2006/relationships/hyperlink" Target="https://journals.sagepub.com/servlet/linkout?suffix=bibr33-0003122412458672&amp;dbid=16&amp;doi=10.1177%2F0003122412458672&amp;key=10.1111%2F0021-8294.00054" TargetMode="External"/><Relationship Id="rId120" Type="http://schemas.openxmlformats.org/officeDocument/2006/relationships/hyperlink" Target="https://journals.sagepub.com/servlet/linkout?suffix=bibr40-0003122412458672&amp;dbid=8&amp;doi=10.1177%2F0003122412458672&amp;key=16777046" TargetMode="External"/><Relationship Id="rId141" Type="http://schemas.openxmlformats.org/officeDocument/2006/relationships/hyperlink" Target="http://scholar.google.com/scholar_lookup?hl=en&amp;publication_year=1991&amp;pages=156-77&amp;author=Laurence+R.+Iannaccone&amp;title=The+Consequences+of+Religious+Market+Structure%3A+Adam+Smith+and+the+Economics+of+Religion" TargetMode="External"/><Relationship Id="rId7" Type="http://schemas.openxmlformats.org/officeDocument/2006/relationships/hyperlink" Target="http://www.amyadamczyk.com/" TargetMode="External"/><Relationship Id="rId162" Type="http://schemas.openxmlformats.org/officeDocument/2006/relationships/hyperlink" Target="http://scholar.google.com/scholar_lookup?hl=en&amp;publication_year=2006&amp;pages=607-617&amp;author=Maria+M.+Khan&amp;author=Lisanne+L.+Brown&amp;author=Nicolas+N.+Nagot&amp;author=Souleymane+S.+Salouka&amp;author=Sharon+S.+Weir&amp;title=HIV-Related+Sexual+Behavior+in+Urban%2C+Rural%2C+and+Border+Areas+of+Burkina+Faso" TargetMode="External"/><Relationship Id="rId183" Type="http://schemas.openxmlformats.org/officeDocument/2006/relationships/hyperlink" Target="https://journals.sagepub.com/servlet/linkout?suffix=bibr65-0003122412458672&amp;dbid=128&amp;doi=10.1177%2F0003122412458672&amp;key=000182103900013" TargetMode="External"/><Relationship Id="rId218" Type="http://schemas.openxmlformats.org/officeDocument/2006/relationships/hyperlink" Target="https://journals.sagepub.com/servlet/linkout?suffix=bibr79-0003122412458672&amp;dbid=128&amp;doi=10.1177%2F0003122412458672&amp;key=000185526700001" TargetMode="External"/><Relationship Id="rId239" Type="http://schemas.openxmlformats.org/officeDocument/2006/relationships/hyperlink" Target="http://scholar.google.com/scholar_lookup?hl=en&amp;publication_year=2007&amp;pages=597-613&amp;author=Barney+Warf&amp;author=Peter+Vincent&amp;title=Religious+Diversity+across+the+Globe%3A+A+Geographic+Exploration" TargetMode="External"/><Relationship Id="rId250" Type="http://schemas.openxmlformats.org/officeDocument/2006/relationships/hyperlink" Target="http://scholar.google.com/scholar_lookup?hl=en&amp;publication_year=2000&amp;pages=223-27&amp;author=Ellen+H.+Zaleski&amp;author=Kathleen+M.+Schiaffino&amp;title=Religiosity+and+Sexual+Risk-Taking+Behavior+during+the+Transition+to+College" TargetMode="External"/><Relationship Id="rId24" Type="http://schemas.openxmlformats.org/officeDocument/2006/relationships/hyperlink" Target="https://journals.sagepub.com/servlet/linkout?suffix=bibr6-0003122412458672&amp;dbid=8&amp;doi=10.1177%2F0003122412458672&amp;key=18712467" TargetMode="External"/><Relationship Id="rId45" Type="http://schemas.openxmlformats.org/officeDocument/2006/relationships/hyperlink" Target="https://journals.sagepub.com/servlet/linkout?suffix=bibr15-0003122412458672&amp;dbid=16&amp;doi=10.1177%2F0003122412458672&amp;key=10.1016%2Fj.socscimed.2010.08.020" TargetMode="External"/><Relationship Id="rId66" Type="http://schemas.openxmlformats.org/officeDocument/2006/relationships/hyperlink" Target="http://scholar.google.com/scholar_lookup?hl=en&amp;publication_year=2007&amp;pages=33-46&amp;author=Richard+O.+de+Visser&amp;author=Anthony+M.+A.+Smith&amp;author=Juliet+Richters&amp;author=Chris+E.+Rissel&amp;title=Associations+between+Religiosity+and+Sexuality+in+a+Representative+Sample+of+Australian+Youths" TargetMode="External"/><Relationship Id="rId87" Type="http://schemas.openxmlformats.org/officeDocument/2006/relationships/hyperlink" Target="https://journals.sagepub.com/servlet/linkout?suffix=bibr29-0003122412458672&amp;dbid=16&amp;doi=10.1177%2F0003122412458672&amp;key=10.2307%2F2096331" TargetMode="External"/><Relationship Id="rId110" Type="http://schemas.openxmlformats.org/officeDocument/2006/relationships/hyperlink" Target="https://journals.sagepub.com/servlet/linkout?suffix=bibr37-0003122412458672&amp;dbid=128&amp;doi=10.1177%2F0003122412458672&amp;key=000260151800003" TargetMode="External"/><Relationship Id="rId131" Type="http://schemas.openxmlformats.org/officeDocument/2006/relationships/hyperlink" Target="https://journals.sagepub.com/servlet/linkout?suffix=bibr44-0003122412458672&amp;dbid=128&amp;doi=10.1177%2F0003122412458672&amp;key=000261068900011" TargetMode="External"/><Relationship Id="rId152" Type="http://schemas.openxmlformats.org/officeDocument/2006/relationships/hyperlink" Target="https://journals.sagepub.com/servlet/linkout?suffix=bibr53-0003122412458672&amp;dbid=16&amp;doi=10.1177%2F0003122412458672&amp;key=10.1017%2FCBO9780511550362" TargetMode="External"/><Relationship Id="rId173" Type="http://schemas.openxmlformats.org/officeDocument/2006/relationships/hyperlink" Target="https://journals.sagepub.com/servlet/linkout?suffix=bibr62-0003122412458672&amp;dbid=16&amp;doi=10.1177%2F0003122412458672&amp;key=10.1093%2Fije%2Fdym202" TargetMode="External"/><Relationship Id="rId194" Type="http://schemas.openxmlformats.org/officeDocument/2006/relationships/hyperlink" Target="https://journals.sagepub.com/servlet/linkout?suffix=bibr70-0003122412458672&amp;dbid=16&amp;doi=10.1177%2F0003122412458672&amp;key=10.2307%2F3711746" TargetMode="External"/><Relationship Id="rId208" Type="http://schemas.openxmlformats.org/officeDocument/2006/relationships/hyperlink" Target="http://scholar.google.com/scholar_lookup?hl=en&amp;publication_year=2004&amp;pages=677-97&amp;author=Sharon+S.+Rostosky&amp;author=Brian+L.+Wilcox&amp;author=Margaret+L.+C.+Wright&amp;author=Brandy+A.+Randall&amp;title=The+Impact+of+Religiosity+on+Adolescent+Sexual+Behavior%3A+A+Review+of+the+Evidence" TargetMode="External"/><Relationship Id="rId229" Type="http://schemas.openxmlformats.org/officeDocument/2006/relationships/hyperlink" Target="http://scholar.google.com/scholar_lookup?hl=en&amp;publication_year=2000&amp;author=Rodney+Stark&amp;author=Roger+Finke&amp;title=Acts+of+Faith%3A+Explaining+the+Human+Side+of+Religion" TargetMode="External"/><Relationship Id="rId240" Type="http://schemas.openxmlformats.org/officeDocument/2006/relationships/hyperlink" Target="https://journals.sagepub.com/servlet/linkout?suffix=bibr88-0003122412458672&amp;dbid=16&amp;doi=10.1177%2F0003122412458672&amp;key=10.1080%2F14649360701529857" TargetMode="External"/><Relationship Id="rId14" Type="http://schemas.openxmlformats.org/officeDocument/2006/relationships/hyperlink" Target="http://scholar.google.com/scholar_lookup?hl=en&amp;publication_year=2010&amp;pages=15-31&amp;author=Amy+Adamczyk&amp;title=Religion+and+Social+Problems" TargetMode="External"/><Relationship Id="rId35" Type="http://schemas.openxmlformats.org/officeDocument/2006/relationships/hyperlink" Target="https://journals.sagepub.com/servlet/linkout?suffix=bibr11-0003122412458672&amp;dbid=8&amp;doi=10.1177%2F0003122412458672&amp;key=8017081" TargetMode="External"/><Relationship Id="rId56" Type="http://schemas.openxmlformats.org/officeDocument/2006/relationships/hyperlink" Target="https://journals.sagepub.com/servlet/linkout?suffix=bibr18-0003122412458672&amp;dbid=16&amp;doi=10.1177%2F0003122412458672&amp;key=10.1086%2F228423" TargetMode="External"/><Relationship Id="rId77" Type="http://schemas.openxmlformats.org/officeDocument/2006/relationships/hyperlink" Target="https://journals.sagepub.com/servlet/linkout?suffix=bibr24-0003122412458672&amp;dbid=128&amp;doi=10.1177%2F0003122412458672&amp;key=000243513700001" TargetMode="External"/><Relationship Id="rId100" Type="http://schemas.openxmlformats.org/officeDocument/2006/relationships/hyperlink" Target="https://journals.sagepub.com/servlet/linkout?suffix=bibr34-0003122412458672&amp;dbid=16&amp;doi=10.1177%2F0003122412458672&amp;key=10.1111%2Fj.1467-9655.2008.00528.x" TargetMode="External"/><Relationship Id="rId8" Type="http://schemas.openxmlformats.org/officeDocument/2006/relationships/hyperlink" Target="http://scholar.google.com/scholar_lookup?hl=en&amp;publication_year=2003&amp;pages=25-30&amp;author=Yigeremu+Abebe&amp;author=Ab+Schaap&amp;author=Girmatchew+Mamo&amp;author=Asheber+Negussie&amp;author=Birke+Darimo&amp;author=Dawit+Wolday&amp;author=Dawit+Wolday&amp;author=Eduard+J.+Sanders&amp;title=HIV+Prevalence+in+72%2C000+Urban+and+Rural+Male+Army+Recruits%2C+Ethiopia%2C+1999%E2%80%932000" TargetMode="External"/><Relationship Id="rId98" Type="http://schemas.openxmlformats.org/officeDocument/2006/relationships/hyperlink" Target="https://journals.sagepub.com/servlet/linkout?suffix=bibr33-0003122412458672&amp;dbid=128&amp;doi=10.1177%2F0003122412458672&amp;key=000169945200009" TargetMode="External"/><Relationship Id="rId121" Type="http://schemas.openxmlformats.org/officeDocument/2006/relationships/hyperlink" Target="https://journals.sagepub.com/servlet/linkout?suffix=bibr40-0003122412458672&amp;dbid=128&amp;doi=10.1177%2F0003122412458672&amp;key=000239747200003" TargetMode="External"/><Relationship Id="rId142" Type="http://schemas.openxmlformats.org/officeDocument/2006/relationships/hyperlink" Target="https://journals.sagepub.com/doi/10.1177/1043463191003002002" TargetMode="External"/><Relationship Id="rId163" Type="http://schemas.openxmlformats.org/officeDocument/2006/relationships/hyperlink" Target="https://journals.sagepub.com/servlet/linkout?suffix=bibr57-0003122412458672&amp;dbid=16&amp;doi=10.1177%2F0003122412458672&amp;key=10.1007%2Fs10461-006-9113-7" TargetMode="External"/><Relationship Id="rId184" Type="http://schemas.openxmlformats.org/officeDocument/2006/relationships/hyperlink" Target="http://www.mwlusa.org/topics/sexuality/sexuality_pos.html" TargetMode="External"/><Relationship Id="rId219" Type="http://schemas.openxmlformats.org/officeDocument/2006/relationships/hyperlink" Target="http://scholar.google.com/scholar_lookup?hl=en&amp;publication_year=2009&amp;pages=29-36&amp;author=Kambiz+K.+Shirazi&amp;author=Mohammad+A.+Morowatisharifabad&amp;title=Religiosity+and+Determinants+of+Safe+Sex+in+Iranian+Non-medical+Male+Students" TargetMode="External"/><Relationship Id="rId230" Type="http://schemas.openxmlformats.org/officeDocument/2006/relationships/hyperlink" Target="http://scholar.google.com/scholar_lookup?hl=en&amp;publication_year=1982&amp;pages=4-24&amp;author=Rodney+Stark&amp;author=Lori+Kent&amp;author=Daniel+P.+Doyle&amp;title=Religion+and+Delinquency%3A+The+Ecology+of+a+%E2%80%98Lost%E2%80%99+Relationship" TargetMode="External"/><Relationship Id="rId251" Type="http://schemas.openxmlformats.org/officeDocument/2006/relationships/hyperlink" Target="https://journals.sagepub.com/servlet/linkout?suffix=bibr92-0003122412458672&amp;dbid=16&amp;doi=10.1177%2F0003122412458672&amp;key=10.1006%2Fjado.2000.0309" TargetMode="External"/><Relationship Id="rId25" Type="http://schemas.openxmlformats.org/officeDocument/2006/relationships/hyperlink" Target="https://journals.sagepub.com/servlet/linkout?suffix=bibr6-0003122412458672&amp;dbid=128&amp;doi=10.1177%2F0003122412458672&amp;key=000272565700005" TargetMode="External"/><Relationship Id="rId46" Type="http://schemas.openxmlformats.org/officeDocument/2006/relationships/hyperlink" Target="https://journals.sagepub.com/servlet/linkout?suffix=bibr15-0003122412458672&amp;dbid=8&amp;doi=10.1177%2F0003122412458672&amp;key=20926170" TargetMode="External"/><Relationship Id="rId67" Type="http://schemas.openxmlformats.org/officeDocument/2006/relationships/hyperlink" Target="https://journals.sagepub.com/servlet/linkout?suffix=bibr22-0003122412458672&amp;dbid=16&amp;doi=10.1177%2F0003122412458672&amp;key=10.1007%2Fs10508-006-9056-0" TargetMode="External"/><Relationship Id="rId88" Type="http://schemas.openxmlformats.org/officeDocument/2006/relationships/hyperlink" Target="https://journals.sagepub.com/servlet/linkout?suffix=bibr29-0003122412458672&amp;dbid=128&amp;doi=10.1177%2F0003122412458672&amp;key=A1996UE84200003" TargetMode="External"/><Relationship Id="rId111" Type="http://schemas.openxmlformats.org/officeDocument/2006/relationships/hyperlink" Target="http://scholar.google.com/scholar_lookup?hl=en&amp;publication_year=1985&amp;pages=481-510&amp;author=Mark+S.+Granovetter&amp;title=Economic+Action+and+Social+Structure%3A+The+Problem+of+Embeddedness" TargetMode="External"/><Relationship Id="rId132" Type="http://schemas.openxmlformats.org/officeDocument/2006/relationships/hyperlink" Target="http://scholar.google.com/scholar_lookup?hl=en&amp;publication_year=1990&amp;pages=1-10&amp;author=Joan+Huber&amp;title=Macro-Micro+Links+in+Gender+Stratification%3A+1989+Presidential+Address" TargetMode="External"/><Relationship Id="rId153" Type="http://schemas.openxmlformats.org/officeDocument/2006/relationships/hyperlink" Target="http://scholar.google.com/scholar_lookup?hl=en&amp;publication_year=2003&amp;pages=9-19&amp;author=Robert+T.+Jensen&amp;author=Rebecca+L.+Thornton&amp;title=Early+Female+Marriage+in+the+Developing+World" TargetMode="External"/><Relationship Id="rId174" Type="http://schemas.openxmlformats.org/officeDocument/2006/relationships/hyperlink" Target="https://journals.sagepub.com/servlet/linkout?suffix=bibr62-0003122412458672&amp;dbid=8&amp;doi=10.1177%2F0003122412458672&amp;key=17911149" TargetMode="External"/><Relationship Id="rId195" Type="http://schemas.openxmlformats.org/officeDocument/2006/relationships/hyperlink" Target="https://journals.sagepub.com/servlet/linkout?suffix=bibr70-0003122412458672&amp;dbid=128&amp;doi=10.1177%2F0003122412458672&amp;key=000081093200003" TargetMode="External"/><Relationship Id="rId209" Type="http://schemas.openxmlformats.org/officeDocument/2006/relationships/hyperlink" Target="https://journals.sagepub.com/doi/10.1177/0743558403260019" TargetMode="External"/><Relationship Id="rId220" Type="http://schemas.openxmlformats.org/officeDocument/2006/relationships/hyperlink" Target="https://journals.sagepub.com/servlet/linkout?suffix=bibr80-0003122412458672&amp;dbid=16&amp;doi=10.1177%2F0003122412458672&amp;key=10.1007%2Fs10943-008-9174-1" TargetMode="External"/><Relationship Id="rId241" Type="http://schemas.openxmlformats.org/officeDocument/2006/relationships/hyperlink" Target="https://journals.sagepub.com/servlet/linkout?suffix=bibr88-0003122412458672&amp;dbid=128&amp;doi=10.1177%2F0003122412458672&amp;key=000250270500005" TargetMode="External"/><Relationship Id="rId15" Type="http://schemas.openxmlformats.org/officeDocument/2006/relationships/hyperlink" Target="http://scholar.google.com/scholar_lookup?hl=en&amp;publication_year=2009&amp;pages=338-51&amp;author=Amy+Adamczyk&amp;author=Cassady+Pitt&amp;title=Shaping+Attitudes+about+Homosexuality%3A+The+Role+of+Religion+and+Cultural+Context" TargetMode="External"/><Relationship Id="rId36" Type="http://schemas.openxmlformats.org/officeDocument/2006/relationships/hyperlink" Target="http://scholar.google.com/scholar_lookup?hl=en&amp;publication_year=2006&amp;pages=435-65&amp;author=Elizabeth+H.+Boyle&amp;author=Kristin+C.+Carbone-Lopez&amp;title=Mobility+Frames+and+African+Women%E2%80%99s+Explanations+for+Opposing+Female+Genital+Cutting" TargetMode="External"/><Relationship Id="rId57" Type="http://schemas.openxmlformats.org/officeDocument/2006/relationships/hyperlink" Target="https://journals.sagepub.com/servlet/linkout?suffix=bibr18-0003122412458672&amp;dbid=128&amp;doi=10.1177%2F0003122412458672&amp;key=A1986C667700003" TargetMode="External"/><Relationship Id="rId78" Type="http://schemas.openxmlformats.org/officeDocument/2006/relationships/hyperlink" Target="http://scholar.google.com/scholar_lookup?hl=en&amp;publication_year=%5B1897%5D+1951&amp;author=Emile+Durkheim&amp;title=Suicide%2C+a+Study+in+Sociology" TargetMode="External"/><Relationship Id="rId99" Type="http://schemas.openxmlformats.org/officeDocument/2006/relationships/hyperlink" Target="http://scholar.google.com/scholar_lookup?hl=en&amp;publication_year=2008&amp;pages=736-54&amp;author=Chris+J.+Fuller&amp;author=Haripriya+Narasimhan&amp;title=Companionate+Marriage+in+India%3A+The+Changing+Marriage+System+in+a+Middle-Class+Brahman+Subcaste" TargetMode="External"/><Relationship Id="rId101" Type="http://schemas.openxmlformats.org/officeDocument/2006/relationships/hyperlink" Target="https://journals.sagepub.com/servlet/linkout?suffix=bibr34-0003122412458672&amp;dbid=128&amp;doi=10.1177%2F0003122412458672&amp;key=000261067500002" TargetMode="External"/><Relationship Id="rId122" Type="http://schemas.openxmlformats.org/officeDocument/2006/relationships/hyperlink" Target="http://scholar.google.com/scholar_lookup?hl=en&amp;publication_year=1991&amp;pages=229-54&amp;author=Lawrence+Hazelrigg&amp;title=The+Problem+of+Micro-Macro+Linkage%3A+Rethinking+Questions+of+the+Individual%2C+Social+Structure%2C+and+Autonomy+of+Action" TargetMode="External"/><Relationship Id="rId143" Type="http://schemas.openxmlformats.org/officeDocument/2006/relationships/hyperlink" Target="http://scholar.google.com/scholar_lookup?hl=en&amp;publication_year=1997&amp;pages=350-65&amp;author=Laurence+R.+Iannaccone&amp;author=Roger+Finke&amp;author=Rodney+Stark&amp;title=Deregulating+Religion%3A+The+Economics+of+Church+and+State" TargetMode="External"/><Relationship Id="rId164" Type="http://schemas.openxmlformats.org/officeDocument/2006/relationships/hyperlink" Target="https://journals.sagepub.com/servlet/linkout?suffix=bibr57-0003122412458672&amp;dbid=8&amp;doi=10.1177%2F0003122412458672&amp;key=16715346" TargetMode="External"/><Relationship Id="rId185" Type="http://schemas.openxmlformats.org/officeDocument/2006/relationships/hyperlink" Target="http://scholar.google.com/scholar_lookup?hl=en&amp;publication_year=1999&amp;author=Muslim+Women%E2%80%99s+League&amp;title=An+Islamic+Perspective+on+Sexuality" TargetMode="External"/><Relationship Id="rId9" Type="http://schemas.openxmlformats.org/officeDocument/2006/relationships/hyperlink" Target="https://journals.sagepub.com/servlet/linkout?suffix=bibr1-0003122412458672&amp;dbid=8&amp;doi=10.1177%2F0003122412458672&amp;key=15227877" TargetMode="External"/><Relationship Id="rId210" Type="http://schemas.openxmlformats.org/officeDocument/2006/relationships/hyperlink" Target="https://journals.sagepub.com/servlet/linkout?suffix=bibr76-0003122412458672&amp;dbid=128&amp;doi=10.1177%2F0003122412458672&amp;key=000224353100004" TargetMode="External"/><Relationship Id="rId26" Type="http://schemas.openxmlformats.org/officeDocument/2006/relationships/hyperlink" Target="http://www.thearda.com/Archive/Files/Descriptions/ECON2005.asp" TargetMode="External"/><Relationship Id="rId231" Type="http://schemas.openxmlformats.org/officeDocument/2006/relationships/hyperlink" Target="https://journals.sagepub.com/doi/10.1177/002242788201900102" TargetMode="External"/><Relationship Id="rId252" Type="http://schemas.openxmlformats.org/officeDocument/2006/relationships/hyperlink" Target="https://journals.sagepub.com/servlet/linkout?suffix=bibr92-0003122412458672&amp;dbid=8&amp;doi=10.1177%2F0003122412458672&amp;key=10831144" TargetMode="External"/><Relationship Id="rId47" Type="http://schemas.openxmlformats.org/officeDocument/2006/relationships/hyperlink" Target="https://journals.sagepub.com/servlet/linkout?suffix=bibr15-0003122412458672&amp;dbid=128&amp;doi=10.1177%2F0003122412458672&amp;key=000285179600019" TargetMode="External"/><Relationship Id="rId68" Type="http://schemas.openxmlformats.org/officeDocument/2006/relationships/hyperlink" Target="https://journals.sagepub.com/servlet/linkout?suffix=bibr22-0003122412458672&amp;dbid=8&amp;doi=10.1177%2F0003122412458672&amp;key=17136592" TargetMode="External"/><Relationship Id="rId89" Type="http://schemas.openxmlformats.org/officeDocument/2006/relationships/hyperlink" Target="http://scholar.google.com/scholar_lookup?hl=en&amp;publication_year=1988&amp;pages=41-49&amp;author=Roger+Finke&amp;author=Rodney+Stark&amp;title=Religious+Economies+and+Sacred+Canopies%3A+Religious+Mobilization+in+American+Cities%2C+1906" TargetMode="External"/><Relationship Id="rId112" Type="http://schemas.openxmlformats.org/officeDocument/2006/relationships/hyperlink" Target="https://journals.sagepub.com/servlet/linkout?suffix=bibr38-0003122412458672&amp;dbid=16&amp;doi=10.1177%2F0003122412458672&amp;key=10.1086%2F228311" TargetMode="External"/><Relationship Id="rId133" Type="http://schemas.openxmlformats.org/officeDocument/2006/relationships/hyperlink" Target="https://journals.sagepub.com/servlet/linkout?suffix=bibr45-0003122412458672&amp;dbid=16&amp;doi=10.1177%2F0003122412458672&amp;key=10.2307%2F2095699" TargetMode="External"/><Relationship Id="rId154" Type="http://schemas.openxmlformats.org/officeDocument/2006/relationships/hyperlink" Target="https://journals.sagepub.com/servlet/linkout?suffix=bibr54-0003122412458672&amp;dbid=16&amp;doi=10.1177%2F0003122412458672&amp;key=10.1080%2F741954311" TargetMode="External"/><Relationship Id="rId175" Type="http://schemas.openxmlformats.org/officeDocument/2006/relationships/hyperlink" Target="https://journals.sagepub.com/servlet/linkout?suffix=bibr62-0003122412458672&amp;dbid=128&amp;doi=10.1177%2F0003122412458672&amp;key=000252906600032" TargetMode="External"/><Relationship Id="rId196" Type="http://schemas.openxmlformats.org/officeDocument/2006/relationships/hyperlink" Target="http://scholar.google.com/scholar_lookup?hl=en&amp;publication_year=2001&amp;pages=968-73&amp;author=Peter+Piot&amp;author=Michael+Bartos&amp;author=Peter+D.+Ghys&amp;author=Neff+Walker&amp;author=Bernhard+Schwartlander&amp;title=The+Global+Impact+of+HIV%2FAIDS" TargetMode="External"/><Relationship Id="rId200" Type="http://schemas.openxmlformats.org/officeDocument/2006/relationships/hyperlink" Target="http://scholar.google.com/scholar_lookup?hl=en&amp;publication_year=2002&amp;author=Stephen+W.+Raudenbush&amp;author=Anthony+S.+Bryk&amp;title=Hierarchical+Linear+Models%3A+Applications+and+Data+Analysis+Methods" TargetMode="External"/><Relationship Id="rId16" Type="http://schemas.openxmlformats.org/officeDocument/2006/relationships/hyperlink" Target="https://journals.sagepub.com/servlet/linkout?suffix=bibr4-0003122412458672&amp;dbid=16&amp;doi=10.1177%2F0003122412458672&amp;key=10.1016%2Fj.ssresearch.2009.01.002" TargetMode="External"/><Relationship Id="rId221" Type="http://schemas.openxmlformats.org/officeDocument/2006/relationships/hyperlink" Target="https://journals.sagepub.com/servlet/linkout?suffix=bibr80-0003122412458672&amp;dbid=8&amp;doi=10.1177%2F0003122412458672&amp;key=19229622" TargetMode="External"/><Relationship Id="rId242" Type="http://schemas.openxmlformats.org/officeDocument/2006/relationships/hyperlink" Target="http://scholar.google.com/scholar_lookup?hl=en&amp;publication_year=1969&amp;pages=41-78&amp;author=Allan+W.+Wicker&amp;title=Attitude+versus+Action%3A+The+Relationship+of+Verbal+and+Overt+Behavioral+Responses+to+Attitude+Objects" TargetMode="External"/><Relationship Id="rId37" Type="http://schemas.openxmlformats.org/officeDocument/2006/relationships/hyperlink" Target="https://journals.sagepub.com/doi/10.1177/0020715206070266" TargetMode="External"/><Relationship Id="rId58" Type="http://schemas.openxmlformats.org/officeDocument/2006/relationships/hyperlink" Target="http://scholar.google.com/scholar_lookup?hl=en&amp;publication_year=1981&amp;pages=984-1014&amp;author=Randall+Collins&amp;title=On+the+Microfoundations+of+Macrosociology" TargetMode="External"/><Relationship Id="rId79" Type="http://schemas.openxmlformats.org/officeDocument/2006/relationships/hyperlink" Target="http://scholar.google.com/scholar_lookup?hl=en&amp;publication_year=%5B1912%5D+1995&amp;author=Emile+Durkheim&amp;title=The+Elementary+Forms+of+the+Religious+Life" TargetMode="External"/><Relationship Id="rId102" Type="http://schemas.openxmlformats.org/officeDocument/2006/relationships/hyperlink" Target="http://www.nytimes.com/2009/08/23/world/asia/23afghan.html" TargetMode="External"/><Relationship Id="rId123" Type="http://schemas.openxmlformats.org/officeDocument/2006/relationships/hyperlink" Target="https://journals.sagepub.com/servlet/linkout?suffix=bibr41-0003122412458672&amp;dbid=128&amp;doi=10.1177%2F0003122412458672&amp;key=A1991FH01500010" TargetMode="External"/><Relationship Id="rId144" Type="http://schemas.openxmlformats.org/officeDocument/2006/relationships/hyperlink" Target="https://journals.sagepub.com/servlet/linkout?suffix=bibr50-0003122412458672&amp;dbid=16&amp;doi=10.1177%2F0003122412458672&amp;key=10.1111%2Fj.1465-7295.1997.tb01915.x" TargetMode="External"/><Relationship Id="rId90" Type="http://schemas.openxmlformats.org/officeDocument/2006/relationships/hyperlink" Target="https://journals.sagepub.com/servlet/linkout?suffix=bibr30-0003122412458672&amp;dbid=16&amp;doi=10.1177%2F0003122412458672&amp;key=10.2307%2F2095731" TargetMode="External"/><Relationship Id="rId165" Type="http://schemas.openxmlformats.org/officeDocument/2006/relationships/hyperlink" Target="https://journals.sagepub.com/servlet/linkout?suffix=bibr57-0003122412458672&amp;dbid=128&amp;doi=10.1177%2F0003122412458672&amp;key=000240015500016" TargetMode="External"/><Relationship Id="rId186" Type="http://schemas.openxmlformats.org/officeDocument/2006/relationships/hyperlink" Target="http://scholar.google.com/scholar_lookup?hl=en&amp;publication_year=1996&amp;pages=858-66&amp;author=Scott+M.+Myers&amp;title=An+Interactive+Model+of+Religious+Inheritance%3A+The+Importance+of+Family+Context" TargetMode="External"/><Relationship Id="rId211" Type="http://schemas.openxmlformats.org/officeDocument/2006/relationships/hyperlink" Target="http://scholar.google.com/scholar_lookup?hl=en&amp;publication_year=2002&amp;pages=157-76&amp;author=Peer+Scheepers&amp;author=Manfred+Te+Grotenhuis&amp;author=Frans+Van+Der+Slik&amp;title=Education%2C+Religiosity+and+Moral+Attitudes%3A+Explaining+Cross-National+Effect+Differences" TargetMode="External"/><Relationship Id="rId232" Type="http://schemas.openxmlformats.org/officeDocument/2006/relationships/hyperlink" Target="https://journals.sagepub.com/servlet/linkout?suffix=bibr85-0003122412458672&amp;dbid=128&amp;doi=10.1177%2F0003122412458672&amp;key=A1982NK76000001" TargetMode="External"/><Relationship Id="rId253" Type="http://schemas.openxmlformats.org/officeDocument/2006/relationships/hyperlink" Target="https://journals.sagepub.com/servlet/linkout?suffix=bibr92-0003122412458672&amp;dbid=128&amp;doi=10.1177%2F0003122412458672&amp;key=000086830300008" TargetMode="External"/><Relationship Id="rId27" Type="http://schemas.openxmlformats.org/officeDocument/2006/relationships/hyperlink" Target="http://scholar.google.com/scholar_lookup?hl=en&amp;publication_year=2005&amp;author=Association+of+Religion+Data+Archives+%28ARDA%29&amp;title=Cross-National+Socio-Economic+and+Religion+Data%2C+2005" TargetMode="External"/><Relationship Id="rId48" Type="http://schemas.openxmlformats.org/officeDocument/2006/relationships/hyperlink" Target="http://scholar.google.com/scholar_lookup?hl=en&amp;publication_year=2001&amp;pages=261-81&amp;author=Mark+Chaves&amp;author=Phillip+S.+Gorski&amp;title=Religious+Pluralism+and+Religious+Participation" TargetMode="External"/><Relationship Id="rId69" Type="http://schemas.openxmlformats.org/officeDocument/2006/relationships/hyperlink" Target="https://journals.sagepub.com/servlet/linkout?suffix=bibr22-0003122412458672&amp;dbid=128&amp;doi=10.1177%2F0003122412458672&amp;key=000243924800004" TargetMode="External"/><Relationship Id="rId113" Type="http://schemas.openxmlformats.org/officeDocument/2006/relationships/hyperlink" Target="https://journals.sagepub.com/servlet/linkout?suffix=bibr38-0003122412458672&amp;dbid=128&amp;doi=10.1177%2F0003122412458672&amp;key=A1985AWH8100001" TargetMode="External"/><Relationship Id="rId134" Type="http://schemas.openxmlformats.org/officeDocument/2006/relationships/hyperlink" Target="https://journals.sagepub.com/servlet/linkout?suffix=bibr45-0003122412458672&amp;dbid=128&amp;doi=10.1177%2F0003122412458672&amp;key=A1990CP01400001" TargetMode="External"/><Relationship Id="rId80" Type="http://schemas.openxmlformats.org/officeDocument/2006/relationships/hyperlink" Target="https://doi.org/10.4232/1.11004" TargetMode="External"/><Relationship Id="rId155" Type="http://schemas.openxmlformats.org/officeDocument/2006/relationships/hyperlink" Target="http://scholar.google.com/scholar_lookup?hl=en&amp;publication_year=2009&amp;pages=186-207&amp;author=Florian+G.+Kaiser&amp;author=Wesley+P.+Schultz&amp;title=The+Attitude-Behavior+Relationship%3A+A+Test+of+Three+Models+of+the+Moderating+Role+of+Behavioral+Difficulty" TargetMode="External"/><Relationship Id="rId176" Type="http://schemas.openxmlformats.org/officeDocument/2006/relationships/hyperlink" Target="http://scholar.google.com/scholar_lookup?hl=en&amp;publication_year=2004&amp;pages=303-324&amp;author=William+A.+McIntosh&amp;author=John+K.+Thomas&amp;title=Economic+and+Other+Societal+Determinants+of+the+Prevalence+of+HIV%3A+A+Test+of+Competing+Hypotheses" TargetMode="External"/><Relationship Id="rId197" Type="http://schemas.openxmlformats.org/officeDocument/2006/relationships/hyperlink" Target="https://journals.sagepub.com/servlet/linkout?suffix=bibr71-0003122412458672&amp;dbid=16&amp;doi=10.1177%2F0003122412458672&amp;key=10.1038%2F35073639" TargetMode="External"/><Relationship Id="rId201" Type="http://schemas.openxmlformats.org/officeDocument/2006/relationships/hyperlink" Target="http://scholar.google.com/scholar_lookup?hl=en&amp;publication_year=2007&amp;pages=145-63&amp;author=Mark+D.+Regnerus&amp;author=Jeremy+E.+Uecker&amp;title=Religious+Influences+on+Sensitive+Self-Reported+Behaviors%3A+The+Product+of+Social+Desirability%2C+Deceit%2C+or+Embarrassment%3F" TargetMode="External"/><Relationship Id="rId222" Type="http://schemas.openxmlformats.org/officeDocument/2006/relationships/hyperlink" Target="https://journals.sagepub.com/servlet/linkout?suffix=bibr80-0003122412458672&amp;dbid=128&amp;doi=10.1177%2F0003122412458672&amp;key=000263543500004" TargetMode="External"/><Relationship Id="rId243" Type="http://schemas.openxmlformats.org/officeDocument/2006/relationships/hyperlink" Target="https://journals.sagepub.com/servlet/linkout?suffix=bibr89-0003122412458672&amp;dbid=16&amp;doi=10.1177%2F0003122412458672&amp;key=10.1111%2Fj.1540-4560.1969.tb00619.x" TargetMode="External"/><Relationship Id="rId17" Type="http://schemas.openxmlformats.org/officeDocument/2006/relationships/hyperlink" Target="https://journals.sagepub.com/servlet/linkout?suffix=bibr4-0003122412458672&amp;dbid=8&amp;doi=10.1177%2F0003122412458672&amp;key=19827178" TargetMode="External"/><Relationship Id="rId38" Type="http://schemas.openxmlformats.org/officeDocument/2006/relationships/hyperlink" Target="http://scholar.google.com/scholar_lookup?hl=en&amp;publication_year=1993&amp;pages=9-25&amp;author=Norman+E.+Breslow&amp;author=David+G.+Clayton&amp;title=Approximate+Inference+in+Generalized+Linear+Mixed+Models" TargetMode="External"/><Relationship Id="rId59" Type="http://schemas.openxmlformats.org/officeDocument/2006/relationships/hyperlink" Target="https://journals.sagepub.com/servlet/linkout?suffix=bibr19-0003122412458672&amp;dbid=16&amp;doi=10.1177%2F0003122412458672&amp;key=10.1086%2F227351" TargetMode="External"/><Relationship Id="rId103" Type="http://schemas.openxmlformats.org/officeDocument/2006/relationships/hyperlink" Target="http://scholar.google.com/scholar_lookup?hl=en&amp;publication_year=2009&amp;author=Carlotta+Gall&amp;title=Intimidation+and+Fraud+Observed+in+Afghan+Election" TargetMode="External"/><Relationship Id="rId124" Type="http://schemas.openxmlformats.org/officeDocument/2006/relationships/hyperlink" Target="http://scholar.google.com/scholar_lookup?hl=en&amp;publication_year=1969&amp;author=Travis+Hirschi&amp;title=Causes+of+Delinquency" TargetMode="External"/><Relationship Id="rId70" Type="http://schemas.openxmlformats.org/officeDocument/2006/relationships/hyperlink" Target="http://scholar.google.com/scholar_lookup?hl=en&amp;publication_year=2009&amp;pages=1211-21&amp;author=Mai+Do&amp;author=Dominique+Meekers&amp;title=Multiple+Sex+Partners+and+Perceived+Risk+of+HIV+Infection+in+Zambia%3A+Attitudinal+Determinants+and+Gender+Differences" TargetMode="External"/><Relationship Id="rId91" Type="http://schemas.openxmlformats.org/officeDocument/2006/relationships/hyperlink" Target="https://journals.sagepub.com/servlet/linkout?suffix=bibr30-0003122412458672&amp;dbid=128&amp;doi=10.1177%2F0003122412458672&amp;key=A1988M106800005" TargetMode="External"/><Relationship Id="rId145" Type="http://schemas.openxmlformats.org/officeDocument/2006/relationships/hyperlink" Target="https://journals.sagepub.com/servlet/linkout?suffix=bibr50-0003122412458672&amp;dbid=128&amp;doi=10.1177%2F0003122412458672&amp;key=A1997WU82800012" TargetMode="External"/><Relationship Id="rId166" Type="http://schemas.openxmlformats.org/officeDocument/2006/relationships/hyperlink" Target="http://scholar.google.com/scholar_lookup?hl=en&amp;publication_year=1981&amp;author=Karin+Knorr-Cetina&amp;author=Aaron+V.+Cicourel&amp;title=Advances+in+Social+Theory+and+Methodology%3A+Towards+an+Integration+of+Micro+and+Macro+Sociology" TargetMode="External"/><Relationship Id="rId187" Type="http://schemas.openxmlformats.org/officeDocument/2006/relationships/hyperlink" Target="https://journals.sagepub.com/servlet/linkout?suffix=bibr67-0003122412458672&amp;dbid=16&amp;doi=10.1177%2F0003122412458672&amp;key=10.2307%2F2096457" TargetMode="External"/><Relationship Id="rId1" Type="http://schemas.openxmlformats.org/officeDocument/2006/relationships/notesMaster" Target="../notesMasters/notesMaster1.xml"/><Relationship Id="rId212" Type="http://schemas.openxmlformats.org/officeDocument/2006/relationships/hyperlink" Target="https://journals.sagepub.com/servlet/linkout?suffix=bibr77-0003122412458672&amp;dbid=16&amp;doi=10.1177%2F0003122412458672&amp;key=10.2307%2F3712563" TargetMode="External"/><Relationship Id="rId233" Type="http://schemas.openxmlformats.org/officeDocument/2006/relationships/hyperlink" Target="http://scholar.google.com/scholar_lookup?hl=en&amp;publication_year=2010&amp;pages=173-78&amp;author=Meer+Van+der&amp;author=Tom+Manfred+Te+Grotenhuis&amp;author=Ben+Pelzer&amp;title=Influential+Cases+in+Multilevel+Modeling" TargetMode="External"/><Relationship Id="rId254" Type="http://schemas.openxmlformats.org/officeDocument/2006/relationships/hyperlink" Target="https://journals.sagepub.com/doi/abs/10.1177/0003122412458672" TargetMode="External"/><Relationship Id="rId28" Type="http://schemas.openxmlformats.org/officeDocument/2006/relationships/hyperlink" Target="http://scholar.google.com/scholar_lookup?hl=en&amp;publication_year=1992&amp;pages=601-634&amp;author=Richard+P.+Bagozzi&amp;author=Paul+R.+Warshaw&amp;title=An+Examination+of+the+Etiology+of+the+Attitude-Behavior+Relation+for+Goal-Directed+Behaviors" TargetMode="External"/><Relationship Id="rId49" Type="http://schemas.openxmlformats.org/officeDocument/2006/relationships/hyperlink" Target="https://journals.sagepub.com/servlet/linkout?suffix=bibr16-0003122412458672&amp;dbid=16&amp;doi=10.1177%2F0003122412458672&amp;key=10.1146%2Fannurev.soc.27.1.261" TargetMode="External"/><Relationship Id="rId114" Type="http://schemas.openxmlformats.org/officeDocument/2006/relationships/hyperlink" Target="http://scholar.google.com/scholar_lookup?hl=en&amp;publication_year=2004&amp;pages=1751-56&amp;author=Peter+B.+Gray&amp;title=HIV+and+Islam%3A+Is+HIV+Prevalence+Lower+among+Muslims%3F" TargetMode="External"/><Relationship Id="rId60" Type="http://schemas.openxmlformats.org/officeDocument/2006/relationships/hyperlink" Target="https://journals.sagepub.com/servlet/linkout?suffix=bibr19-0003122412458672&amp;dbid=128&amp;doi=10.1177%2F0003122412458672&amp;key=A1981LJ26900004" TargetMode="External"/><Relationship Id="rId81" Type="http://schemas.openxmlformats.org/officeDocument/2006/relationships/hyperlink" Target="http://scholar.google.com/scholar_lookup?hl=en&amp;publication_year=2010&amp;author=European+Values+Survey+%28EVS%29&amp;title=European+Values+Survey+2008%2C+4th+Wave%2C+Integrated+Dataset" TargetMode="External"/><Relationship Id="rId135" Type="http://schemas.openxmlformats.org/officeDocument/2006/relationships/hyperlink" Target="http://hdr.undp.org/en/media/FAQs_2011_HDI.pdf" TargetMode="External"/><Relationship Id="rId156" Type="http://schemas.openxmlformats.org/officeDocument/2006/relationships/hyperlink" Target="https://journals.sagepub.com/servlet/linkout?suffix=bibr55-0003122412458672&amp;dbid=16&amp;doi=10.1177%2F0003122412458672&amp;key=10.1111%2Fj.1559-1816.2008.00435.x" TargetMode="External"/><Relationship Id="rId177" Type="http://schemas.openxmlformats.org/officeDocument/2006/relationships/hyperlink" Target="https://journals.sagepub.com/servlet/linkout?suffix=bibr63-0003122412458672&amp;dbid=16&amp;doi=10.1177%2F0003122412458672&amp;key=10.1111%2Fj.1533-8525.2004.tb00014.x" TargetMode="External"/><Relationship Id="rId198" Type="http://schemas.openxmlformats.org/officeDocument/2006/relationships/hyperlink" Target="https://journals.sagepub.com/servlet/linkout?suffix=bibr71-0003122412458672&amp;dbid=8&amp;doi=10.1177%2F0003122412458672&amp;key=11309626" TargetMode="External"/><Relationship Id="rId202" Type="http://schemas.openxmlformats.org/officeDocument/2006/relationships/hyperlink" Target="https://journals.sagepub.com/servlet/linkout?suffix=bibr73-0003122412458672&amp;dbid=16&amp;doi=10.1177%2F0003122412458672&amp;key=10.1093%2Fsocrel%2F68.2.145" TargetMode="External"/><Relationship Id="rId223" Type="http://schemas.openxmlformats.org/officeDocument/2006/relationships/hyperlink" Target="http://genderindex.org/ranking" TargetMode="External"/><Relationship Id="rId244" Type="http://schemas.openxmlformats.org/officeDocument/2006/relationships/hyperlink" Target="https://journals.sagepub.com/servlet/linkout?suffix=bibr89-0003122412458672&amp;dbid=128&amp;doi=10.1177%2F0003122412458672&amp;key=A1969Y539400003" TargetMode="External"/><Relationship Id="rId18" Type="http://schemas.openxmlformats.org/officeDocument/2006/relationships/hyperlink" Target="https://journals.sagepub.com/servlet/linkout?suffix=bibr4-0003122412458672&amp;dbid=128&amp;doi=10.1177%2F0003122412458672&amp;key=000265423400007" TargetMode="External"/><Relationship Id="rId39" Type="http://schemas.openxmlformats.org/officeDocument/2006/relationships/hyperlink" Target="https://journals.sagepub.com/servlet/linkout?suffix=bibr13-0003122412458672&amp;dbid=128&amp;doi=10.1177%2F0003122412458672&amp;key=A1993KP99300002" TargetMode="External"/><Relationship Id="rId50" Type="http://schemas.openxmlformats.org/officeDocument/2006/relationships/hyperlink" Target="https://journals.sagepub.com/servlet/linkout?suffix=bibr16-0003122412458672&amp;dbid=128&amp;doi=10.1177%2F0003122412458672&amp;key=000170748100011" TargetMode="External"/><Relationship Id="rId104" Type="http://schemas.openxmlformats.org/officeDocument/2006/relationships/hyperlink" Target="http://scholar.google.com/scholar_lookup?hl=en&amp;publication_year=2006&amp;pages=1181-1218&amp;author=Dirgha+J.+Ghimire&amp;author=William+G.+Axinn&amp;author=Scott+T.+Yabiku&amp;author=Arland+Thornton&amp;title=Social+Change%2C+Premarital+Nonfamily+Experience+and+Spouse+Choice+in+an+Arranged+Marriage+Society" TargetMode="External"/><Relationship Id="rId125" Type="http://schemas.openxmlformats.org/officeDocument/2006/relationships/hyperlink" Target="http://scholar.google.com/scholar_lookup?hl=en&amp;publication_year=2000&amp;pages=295-302&amp;author=David+W.+Holder&amp;author=Robert+H.+DuRant&amp;author=Treniece+L.+Harris&amp;author=Jessica+H.+Daniel&amp;author=Dan+Obeidallah&amp;author=Elizabeth+Goodman&amp;title=The+Association+between+Adolescent+Spirituality+and+Voluntary+Sexual+Activity" TargetMode="External"/><Relationship Id="rId146" Type="http://schemas.openxmlformats.org/officeDocument/2006/relationships/hyperlink" Target="http://scholar.google.com/scholar_lookup?hl=en&amp;publication_year=2006&amp;pages=114-36&amp;author=Ronald+F.+Inglehart&amp;title=Mapping+Global+Values" TargetMode="External"/><Relationship Id="rId167" Type="http://schemas.openxmlformats.org/officeDocument/2006/relationships/hyperlink" Target="http://scholar.google.com/scholar_lookup?hl=en&amp;publication_year=2006&amp;pages=476-81&amp;author=Lai+Kah+Lee&amp;author=P.+C.+Y.+Chen&amp;author=K.+K.+Lee&amp;author=J.+Kaur&amp;title=Premarital+Sexual+Intercourse+among+Adolescents+in+Malaysia%3A+A+Cross-Sectional+Malaysian+School+Survey" TargetMode="External"/><Relationship Id="rId188" Type="http://schemas.openxmlformats.org/officeDocument/2006/relationships/hyperlink" Target="https://journals.sagepub.com/servlet/linkout?suffix=bibr67-0003122412458672&amp;dbid=128&amp;doi=10.1177%2F0003122412458672&amp;key=A1996VL94000008" TargetMode="External"/><Relationship Id="rId71" Type="http://schemas.openxmlformats.org/officeDocument/2006/relationships/hyperlink" Target="https://journals.sagepub.com/servlet/linkout?suffix=bibr23-0003122412458672&amp;dbid=16&amp;doi=10.1177%2F0003122412458672&amp;key=10.1080%2F09540120902730047" TargetMode="External"/><Relationship Id="rId92" Type="http://schemas.openxmlformats.org/officeDocument/2006/relationships/hyperlink" Target="http://scholar.google.com/scholar_lookup?hl=en&amp;publication_year=1992&amp;author=Roger+Finke&amp;author=Rodney+Stark&amp;title=The+Churching+of+America%2C+1776%E2%80%931990%3A+Winners+and+Losers+in+Our+Religious+Economy" TargetMode="External"/><Relationship Id="rId213" Type="http://schemas.openxmlformats.org/officeDocument/2006/relationships/hyperlink" Target="https://journals.sagepub.com/servlet/linkout?suffix=bibr77-0003122412458672&amp;dbid=128&amp;doi=10.1177%2F0003122412458672&amp;key=000176635200006" TargetMode="External"/><Relationship Id="rId234" Type="http://schemas.openxmlformats.org/officeDocument/2006/relationships/hyperlink" Target="https://journals.sagepub.com/doi/10.1177/0003122409359166" TargetMode="External"/><Relationship Id="rId2" Type="http://schemas.openxmlformats.org/officeDocument/2006/relationships/slide" Target="../slides/slide5.xml"/><Relationship Id="rId29" Type="http://schemas.openxmlformats.org/officeDocument/2006/relationships/hyperlink" Target="https://journals.sagepub.com/servlet/linkout?suffix=bibr8-0003122412458672&amp;dbid=16&amp;doi=10.1177%2F0003122412458672&amp;key=10.1207%2Fs15327906mbr2704_6" TargetMode="External"/><Relationship Id="rId40" Type="http://schemas.openxmlformats.org/officeDocument/2006/relationships/hyperlink" Target="http://scholar.google.com/scholar_lookup?hl=en&amp;publication_year=1998&amp;pages=137-53&amp;author=John+C.+Caldwell&amp;author=Pat+Caldwell&amp;author=Bruce+K.+Caldwell&amp;author=Indrani+Pieris&amp;title=The+Construction+of+Adolescence+in+a+Changing+World%3A+Implications+for+Sexuality%2C+Reproduction+and+Marriage" TargetMode="External"/><Relationship Id="rId115" Type="http://schemas.openxmlformats.org/officeDocument/2006/relationships/hyperlink" Target="https://journals.sagepub.com/servlet/linkout?suffix=bibr39-0003122412458672&amp;dbid=16&amp;doi=10.1177%2F0003122412458672&amp;key=10.1016%2FS0277-9536%2803%2900367-8" TargetMode="External"/><Relationship Id="rId136" Type="http://schemas.openxmlformats.org/officeDocument/2006/relationships/hyperlink" Target="http://scholar.google.com/scholar_lookup?hl=en&amp;publication_year=2009&amp;author=Human+Development+Reports&amp;title=What+is+the+Human+Development+Index+%28HDI%29%3F" TargetMode="External"/><Relationship Id="rId157" Type="http://schemas.openxmlformats.org/officeDocument/2006/relationships/hyperlink" Target="https://journals.sagepub.com/servlet/linkout?suffix=bibr55-0003122412458672&amp;dbid=128&amp;doi=10.1177%2F0003122412458672&amp;key=000262475700009" TargetMode="External"/><Relationship Id="rId178" Type="http://schemas.openxmlformats.org/officeDocument/2006/relationships/hyperlink" Target="https://journals.sagepub.com/servlet/linkout?suffix=bibr63-0003122412458672&amp;dbid=128&amp;doi=10.1177%2F0003122412458672&amp;key=000222545400006" TargetMode="External"/><Relationship Id="rId61" Type="http://schemas.openxmlformats.org/officeDocument/2006/relationships/hyperlink" Target="http://scholar.google.com/scholar_lookup?hl=en&amp;publication_year=1988&amp;pages=107-128&amp;author=Randall+Collins&amp;title=Durkheimian+Sociology%3A+Cultural+Studies" TargetMode="External"/><Relationship Id="rId82" Type="http://schemas.openxmlformats.org/officeDocument/2006/relationships/hyperlink" Target="https://journals.sagepub.com/servlet/linkout?suffix=bibr27-0003122412458672&amp;dbid=16&amp;doi=10.1177%2F0003122412458672&amp;key=10.4232%2F1.11004" TargetMode="External"/><Relationship Id="rId199" Type="http://schemas.openxmlformats.org/officeDocument/2006/relationships/hyperlink" Target="https://journals.sagepub.com/servlet/linkout?suffix=bibr71-0003122412458672&amp;dbid=128&amp;doi=10.1177%2F0003122412458672&amp;key=000168152300056" TargetMode="External"/><Relationship Id="rId203" Type="http://schemas.openxmlformats.org/officeDocument/2006/relationships/hyperlink" Target="https://journals.sagepub.com/servlet/linkout?suffix=bibr73-0003122412458672&amp;dbid=128&amp;doi=10.1177%2F0003122412458672&amp;key=000247218300002" TargetMode="External"/><Relationship Id="rId19" Type="http://schemas.openxmlformats.org/officeDocument/2006/relationships/hyperlink" Target="http://scholar.google.com/scholar_lookup?hl=en&amp;publication_year=2000&amp;pages=328-43&amp;author=Isaac+Addai&amp;title=Religious+Affiliation+and+Sexual+Initiation+among+Ghanaian+Women" TargetMode="External"/><Relationship Id="rId224" Type="http://schemas.openxmlformats.org/officeDocument/2006/relationships/hyperlink" Target="http://scholar.google.com/scholar_lookup?hl=en&amp;publication_year=2009&amp;author=Social+Institutions+and+Gender+Index&amp;title=SIGI+Ranking+2009" TargetMode="External"/><Relationship Id="rId245" Type="http://schemas.openxmlformats.org/officeDocument/2006/relationships/hyperlink" Target="http://worldchristiandatabase.org/" TargetMode="External"/><Relationship Id="rId30" Type="http://schemas.openxmlformats.org/officeDocument/2006/relationships/hyperlink" Target="https://journals.sagepub.com/servlet/linkout?suffix=bibr8-0003122412458672&amp;dbid=8&amp;doi=10.1177%2F0003122412458672&amp;key=26811136" TargetMode="External"/><Relationship Id="rId105" Type="http://schemas.openxmlformats.org/officeDocument/2006/relationships/hyperlink" Target="https://journals.sagepub.com/servlet/linkout?suffix=bibr36-0003122412458672&amp;dbid=16&amp;doi=10.1177%2F0003122412458672&amp;key=10.1086%2F498468" TargetMode="External"/><Relationship Id="rId126" Type="http://schemas.openxmlformats.org/officeDocument/2006/relationships/hyperlink" Target="https://journals.sagepub.com/servlet/linkout?suffix=bibr43-0003122412458672&amp;dbid=16&amp;doi=10.1177%2F0003122412458672&amp;key=10.1016%2FS1054-139X%2899%2900092-0" TargetMode="External"/><Relationship Id="rId147" Type="http://schemas.openxmlformats.org/officeDocument/2006/relationships/hyperlink" Target="https://journals.sagepub.com/servlet/linkout?suffix=bibr51-0003122412458672&amp;dbid=16&amp;doi=10.1177%2F0003122412458672&amp;key=10.1163%2F156913306778667401" TargetMode="External"/><Relationship Id="rId168" Type="http://schemas.openxmlformats.org/officeDocument/2006/relationships/hyperlink" Target="https://journals.sagepub.com/servlet/linkout?suffix=bibr59-0003122412458672&amp;dbid=8&amp;doi=10.1177%2F0003122412458672&amp;key=16752015" TargetMode="External"/><Relationship Id="rId51" Type="http://schemas.openxmlformats.org/officeDocument/2006/relationships/hyperlink" Target="http://scholar.google.com/scholar_lookup?hl=en&amp;publication_year=1983&amp;pages=111-21&amp;author=Paul+D.+Cleary&amp;author=David+Mechanic&amp;title=Sex+Differences+in+Psychological+Distress+among+Married+People" TargetMode="External"/><Relationship Id="rId72" Type="http://schemas.openxmlformats.org/officeDocument/2006/relationships/hyperlink" Target="https://journals.sagepub.com/servlet/linkout?suffix=bibr23-0003122412458672&amp;dbid=8&amp;doi=10.1177%2F0003122412458672&amp;key=20024696" TargetMode="External"/><Relationship Id="rId93" Type="http://schemas.openxmlformats.org/officeDocument/2006/relationships/hyperlink" Target="http://scholar.google.com/scholar_lookup?hl=en&amp;publication_year=2001&amp;pages=459-72&amp;author=Jonathan+Fox&amp;title=Two+Civilizations+and+Ethnic+Conflict%3A+Islam+and+the+West" TargetMode="External"/><Relationship Id="rId189" Type="http://schemas.openxmlformats.org/officeDocument/2006/relationships/hyperlink" Target="http://scholar.google.com/scholar_lookup?hl=en&amp;publication_year=2009&amp;pages=711-34&amp;author=Eric+Neumayer&amp;author=Thomas+Pluemper&amp;title=International+Terrorism+and+the+Clash+of+Civilizations" TargetMode="External"/><Relationship Id="rId3" Type="http://schemas.openxmlformats.org/officeDocument/2006/relationships/hyperlink" Target="https://journals.sagepub.com/doi/full/10.1177/0003122412458672" TargetMode="External"/><Relationship Id="rId214" Type="http://schemas.openxmlformats.org/officeDocument/2006/relationships/hyperlink" Target="http://scholar.google.com/scholar_lookup?hl=en&amp;publication_year=1992&amp;pages=1-29&amp;author=William+H.+Sewell&amp;title=A+Theory+of+Structure%3A+Duality%2C+Agency%2C+and+Transformation" TargetMode="External"/><Relationship Id="rId235" Type="http://schemas.openxmlformats.org/officeDocument/2006/relationships/hyperlink" Target="https://journals.sagepub.com/servlet/linkout?suffix=bibr86-0003122412458672&amp;dbid=128&amp;doi=10.1177%2F0003122412458672&amp;key=000275828900009" TargetMode="External"/><Relationship Id="rId116" Type="http://schemas.openxmlformats.org/officeDocument/2006/relationships/hyperlink" Target="https://journals.sagepub.com/servlet/linkout?suffix=bibr39-0003122412458672&amp;dbid=8&amp;doi=10.1177%2F0003122412458672&amp;key=14990375" TargetMode="External"/><Relationship Id="rId137" Type="http://schemas.openxmlformats.org/officeDocument/2006/relationships/hyperlink" Target="http://scholar.google.com/scholar_lookup?hl=en&amp;publication_year=1993&amp;pages=22-49&amp;author=Samuel+P.+Huntington&amp;title=The+Clash+of+Civilizations%3F" TargetMode="External"/><Relationship Id="rId158" Type="http://schemas.openxmlformats.org/officeDocument/2006/relationships/hyperlink" Target="http://scholar.google.com/scholar_lookup?hl=en&amp;publication_year=2006&amp;pages=1-26&amp;author=Herbert+C.+Kelman&amp;title=Interests%2C+Relationships%2C+Identities%3A+Three+Central+Issues+for+Individuals+and+Groups+in+Negotiating+Their+Social+Environment" TargetMode="External"/><Relationship Id="rId20" Type="http://schemas.openxmlformats.org/officeDocument/2006/relationships/hyperlink" Target="https://journals.sagepub.com/servlet/linkout?suffix=bibr5-0003122412458672&amp;dbid=16&amp;doi=10.1177%2F0003122412458672&amp;key=10.2307%2F3512033" TargetMode="External"/><Relationship Id="rId41" Type="http://schemas.openxmlformats.org/officeDocument/2006/relationships/hyperlink" Target="https://journals.sagepub.com/servlet/linkout?suffix=bibr14-0003122412458672&amp;dbid=16&amp;doi=10.1177%2F0003122412458672&amp;key=10.2307%2F172155" TargetMode="External"/><Relationship Id="rId62" Type="http://schemas.openxmlformats.org/officeDocument/2006/relationships/hyperlink" Target="https://journals.sagepub.com/servlet/linkout?suffix=bibr20-0003122412458672&amp;dbid=16&amp;doi=10.1177%2F0003122412458672&amp;key=10.1017%2FCBO9780511598258.006" TargetMode="External"/><Relationship Id="rId83" Type="http://schemas.openxmlformats.org/officeDocument/2006/relationships/hyperlink" Target="http://scholar.google.com/scholar_lookup?hl=en&amp;publication_year=2008&amp;pages=615-50&amp;author=Roger+Finke&amp;author=Amy+Adamczyk&amp;title=Explaining+Morality%3A+Using+International+Data+to+Reestablish+the+Macro%2FMicro+Link" TargetMode="External"/><Relationship Id="rId179" Type="http://schemas.openxmlformats.org/officeDocument/2006/relationships/hyperlink" Target="http://www.measuredhs.com/data/available-datasets.cfm" TargetMode="External"/><Relationship Id="rId190" Type="http://schemas.openxmlformats.org/officeDocument/2006/relationships/hyperlink" Target="https://journals.sagepub.com/servlet/linkout?suffix=bibr68-0003122412458672&amp;dbid=16&amp;doi=10.1177%2F0003122412458672&amp;key=10.1017%2FS0007123409000751" TargetMode="External"/><Relationship Id="rId204" Type="http://schemas.openxmlformats.org/officeDocument/2006/relationships/hyperlink" Target="http://scholar.google.com/scholar_lookup?hl=en&amp;publication_year=1990&amp;pages=347-70&amp;author=George+F.+Ritzer&amp;title=Frontiers+of+Sociological+Theory%3A+The+New+Syntheses" TargetMode="External"/><Relationship Id="rId225" Type="http://schemas.openxmlformats.org/officeDocument/2006/relationships/hyperlink" Target="http://scholar.google.com/scholar_lookup?hl=en&amp;publication_year=1996&amp;pages=163-73&amp;author=Rodney+Stark&amp;title=Religion+as+Context%3A+Hellfire+and+Delinquency+One+More+Time" TargetMode="External"/><Relationship Id="rId246" Type="http://schemas.openxmlformats.org/officeDocument/2006/relationships/hyperlink" Target="http://scholar.google.com/scholar_lookup?hl=en&amp;publication_year=2005&amp;author=World+Christian+Database+%28WCD%29&amp;title=World+Christian+Database" TargetMode="External"/><Relationship Id="rId106" Type="http://schemas.openxmlformats.org/officeDocument/2006/relationships/hyperlink" Target="https://journals.sagepub.com/servlet/linkout?suffix=bibr36-0003122412458672&amp;dbid=128&amp;doi=10.1177%2F0003122412458672&amp;key=000236202300006" TargetMode="External"/><Relationship Id="rId127" Type="http://schemas.openxmlformats.org/officeDocument/2006/relationships/hyperlink" Target="https://journals.sagepub.com/servlet/linkout?suffix=bibr43-0003122412458672&amp;dbid=8&amp;doi=10.1177%2F0003122412458672&amp;key=10734277" TargetMode="External"/><Relationship Id="rId10" Type="http://schemas.openxmlformats.org/officeDocument/2006/relationships/hyperlink" Target="http://scholar.google.com/scholar_lookup?hl=en&amp;publication_year=2010&amp;pages=s5-s23&amp;author=Laith+J.+Abu-Raddad&amp;author=Nahla+N.+Hilmi&amp;author=Ghina+Mumtaz&amp;author=Manel+Benkirane&amp;author=Francisca+A.+Akala&amp;author=Gabriele+Riedner&amp;author=Oussama+Tawil&amp;author=David+Wilson&amp;title=Epidemiology+of+HIV+Infection+in+the+Middle+East+and+North+Africa" TargetMode="External"/><Relationship Id="rId31" Type="http://schemas.openxmlformats.org/officeDocument/2006/relationships/hyperlink" Target="https://journals.sagepub.com/servlet/linkout?suffix=bibr8-0003122412458672&amp;dbid=128&amp;doi=10.1177%2F0003122412458672&amp;key=A1992LA90000006" TargetMode="External"/><Relationship Id="rId52" Type="http://schemas.openxmlformats.org/officeDocument/2006/relationships/hyperlink" Target="https://journals.sagepub.com/servlet/linkout?suffix=bibr17-0003122412458672&amp;dbid=16&amp;doi=10.1177%2F0003122412458672&amp;key=10.2307%2F2136638" TargetMode="External"/><Relationship Id="rId73" Type="http://schemas.openxmlformats.org/officeDocument/2006/relationships/hyperlink" Target="https://journals.sagepub.com/servlet/linkout?suffix=bibr23-0003122412458672&amp;dbid=128&amp;doi=10.1177%2F0003122412458672&amp;key=000271477300001" TargetMode="External"/><Relationship Id="rId94" Type="http://schemas.openxmlformats.org/officeDocument/2006/relationships/hyperlink" Target="https://journals.sagepub.com/doi/10.1177/0022343301038004004" TargetMode="External"/><Relationship Id="rId148" Type="http://schemas.openxmlformats.org/officeDocument/2006/relationships/hyperlink" Target="http://scholar.google.com/scholar_lookup?hl=en&amp;publication_year=2000&amp;pages=19-51&amp;author=Ronald+F.+Inglehart&amp;author=Wayne+E.+Baker&amp;title=Modernization%2C+Cultural+Change%2C+and+the+Persistence+of+Traditional+Values" TargetMode="External"/><Relationship Id="rId169" Type="http://schemas.openxmlformats.org/officeDocument/2006/relationships/hyperlink" Target="http://scholar.google.com/scholar_lookup?hl=en&amp;publication_year=1996&amp;author=Macro+International+Inc&amp;title=Sampling+Manual" TargetMode="External"/><Relationship Id="rId4" Type="http://schemas.openxmlformats.org/officeDocument/2006/relationships/hyperlink" Target="https://journals.sagepub.com/na101/home/literatum/publisher/sage/journals/content/asra/2012/asra_77_5/0003122412458672/20161117/images/large/10.1177_0003122412458672-table1.jpeg" TargetMode="External"/><Relationship Id="rId180" Type="http://schemas.openxmlformats.org/officeDocument/2006/relationships/hyperlink" Target="http://scholar.google.com/scholar_lookup?hl=en&amp;publication_year=2012&amp;author=Measure+DHS&amp;title=Available+Datasets" TargetMode="External"/><Relationship Id="rId215" Type="http://schemas.openxmlformats.org/officeDocument/2006/relationships/hyperlink" Target="https://journals.sagepub.com/servlet/linkout?suffix=bibr78-0003122412458672&amp;dbid=16&amp;doi=10.1177%2F0003122412458672&amp;key=10.1086%2F229967" TargetMode="External"/><Relationship Id="rId236" Type="http://schemas.openxmlformats.org/officeDocument/2006/relationships/hyperlink" Target="http://scholar.google.com/scholar_lookup?hl=en&amp;publication_year=2007&amp;pages=486-97&amp;author=Ali+A.+Velayati&amp;author=Valerii+V.+Bakayev&amp;author=Moslem+Bahadori&amp;author=Seyed-Javad+Tabatabaei&amp;author=Arash+Alaei&amp;author=Amir+Farahbood&amp;author=Mohammad+R.+Masjedi&amp;title=Religious+and+Cultural+Traits+in+HIV%2FAIDS+Epidemics+in+Sub-Saharan+Afric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guardian.com/profile/vanessathorpe"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adssettings.google.com/whythisad?reasons=AB3afGEAAATHW1tbW251bGwsWzIsOV1dLFtudWxsLCJodHRwczovL2dvb2dsZWFkcy5nLmRvdWJsZWNsaWNrLm5ldC9wYWdlYWQvY29udmVyc2lvbi8_YWk9Q0xGNDBPa0V5WHVpUEg0ZklvQU9ocjVfZ0NhSFJoN2RiNVphLXU4b0tzSTZGbmdzUUFTQzhsdUVRWUtYQW80Q2tBYUFCN3BIVHpRUElBUVBnQWdDb0F3SElBd2lxQlBNQlQ5QktZb19ER3gzVnV0S2xFcXUwVGpMZEoyVTJIc0RhQmVUdE1JajhPZVMxNWh5LTZ4TnhYTjdKMUNoMXQxODRuejh2X0piejY1UlZsU1dWTGhmSHJMXzR3eHZMa183LWNiWHJ3WHF5UTBWaFRNUHJYZUpOUXJZWW05Q0REZzkzRkpzUjdYMk9JbkFuemhVaE5ZdFdaQVZXdHRkYmpGNURBaDdyejVyWWFqUVhpV3B4VGZKa0lhMlJVREtQNVZJdTB4N0NabUplQ2FUUEdyUG52aEZvRUVwOVNmRkp4czV5TmdyRmRuYXJrRUU1YWhmcEZ0cnpIR3h3NFFqNENNd05wU1NEUjhBaWp1Y3VkazZzWk5JeU9CbjdhUElWU082TFZZSjkxT3NvRXpzYi0tQnp3cTh1MXRzQWhkUFF3R1E1cGVudXdBU2t3cW5TMUFMZ0JBR2dCZ09BQjd5czhXLW9CNDdPRzZnSDFja2JxQWVUMkJ1b0I3b0dxQWZ5MlJ1b0I2YS1HNmdIN05VYnFBZnowUnVvQi16Vkc5Z0hBZElJQ1FpQTRZQkFFQUVZSGJFSnlvS0JGWXlYN1NXQUNnUElDd0hZRXdJXHUwMDI2c2lnaD1XdzVnVk1LdEdSOFx1MDAyNmNpZD1DQVFTUHdEd3k5SVpTeGdYcHFCTU5EOGwzNTdYaUxIbk0xaUdUQ3pLdEU3SFB2cWZnYjk3anZKdnZ6QWgxaG5BRjNGbjZOdU4xc3ZUYkZDa1ZZTnowQTJyYWciLFtudWxsLG51bGwsbnVsbCwiaHR0cHM6Ly9kaXNwbGF5YWRzLWZvcm1hdHMuZ29vZ2xldXNlcmNvbnRlbnQuY29tL2Fkcy9wcmV2aWV3L2NvbnRlbnQuanM_Y2xpZW50PXd0YVx1MDAyNm9iZnVzY2F0ZWRDdXN0b21lcklkPTgwMzUzMzM1NTlcdTAwMjZjcmVhdGl2ZUlkPTQwNDU4ODAzNzA3OFx1MDAyNnZlcnNpb25JZD0wXHUwMDI2YWRHcm91cENyZWF0aXZlSWQ9MzYzNTg2MzU4MTE3XHUwMDI2aHRtbFBhcmVudElkPXByZXYtMFx1MDAyNmhlaWdodD0yNTBcdTAwMjZ3aWR0aD0zMDBcdTAwMjZzaWc9QUNpVkJfeGpZUTJMaXJtU3lSa2tpUkdtTDRJcmtIUkduZyJdLG51bGwsbnVsbCwxLCJKY01kYXdpMjVtd0k1WmEtdThvS0VJYi01TG9mR08tRWtIQWlER0YxTG5Ob1pXbHVMbU52YlRJSUNBVVRHSTMyQWhSQ0YyTmhMWEIxWWkweU1ERXlPVE16TVRrNE16QTNNVFkwU0FSWUEzQUIiLCI4NDQ0Nzg4NDg2Il1dXSxbMSwxXV1rsYQ_21JrDKNo5zzvQMejuXJKFJ9xsdrs-Ca2RYyHjaXzDsVdXMZJ_Af1C_37yQIXicOhGajpMnV7chKwGLM_kc4_Pg-QAHXrmYWYcWXMsJqOrp0razFGhW9MAqVTVLEVw5nbm_sKa1lVmUKJ2zHpRM8LPz0xr1ssp4n_zIljsIQXN3ZO1cGTTKYBRYF1pUCvyVoS30LLtuBi90MsgoOvXX4tO_XWJgVUY2TPPatblf40YzYaSZLoddoapaBeZ9NCdMvErQz2N8w_dtLxm8oMIOtK9-zF6cPXzgJQClNCm_fhsn8TCTB4JD6hEH5zKI_qHx4k95psUiqhaKX0nrvu,l7pQG8QY8nnsLu7MoiL72w&amp;source=displa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MY" sz="1200" b="0" i="0" u="none" strike="noStrike" kern="1200" dirty="0">
                <a:solidFill>
                  <a:schemeClr val="tx1"/>
                </a:solidFill>
                <a:effectLst/>
                <a:latin typeface="+mn-lt"/>
                <a:ea typeface="+mn-ea"/>
                <a:cs typeface="+mn-cs"/>
              </a:rPr>
              <a:t>An article published last month in the </a:t>
            </a:r>
            <a:r>
              <a:rPr lang="en-MY" sz="1200" b="0" i="0" u="sng" strike="noStrike" kern="1200" dirty="0">
                <a:solidFill>
                  <a:schemeClr val="tx1"/>
                </a:solidFill>
                <a:effectLst/>
                <a:latin typeface="+mn-lt"/>
                <a:ea typeface="+mn-ea"/>
                <a:cs typeface="+mn-cs"/>
                <a:hlinkClick r:id="rId3"/>
              </a:rPr>
              <a:t>Archives of Sexual Behavior</a:t>
            </a:r>
            <a:r>
              <a:rPr lang="en-MY" sz="1200" b="0" i="0" u="none" strike="noStrike" kern="1200" dirty="0">
                <a:solidFill>
                  <a:schemeClr val="tx1"/>
                </a:solidFill>
                <a:effectLst/>
                <a:latin typeface="+mn-lt"/>
                <a:ea typeface="+mn-ea"/>
                <a:cs typeface="+mn-cs"/>
              </a:rPr>
              <a:t> looked at changes in sexual attitudes between 1972 and 2012 using data from the nationally representative General Social Survey of US adults. By separating out the effects of time period, age and generation they were able to show how attitudes have changed - and that the change is mostly due to generational shifts. So - while young people’s attitudes may differ from their parents, the point is that their attitudes remain different over time, making the new generation different from the older generation even as they age. Take for example, acceptance of premarital sex. In the early 1970s premarital sex was accepted by 29% rising to 58% in the period between 2010 and 2012. Attitudes towards sexual activity among two adults of the same sex also changed: accepted by less than 20% before 1993 rising to 44% in 2012 (35% for men; 51% for women) and 56% for the generation born after 1982.</a:t>
            </a:r>
          </a:p>
          <a:p>
            <a:br>
              <a:rPr lang="en-MY" dirty="0"/>
            </a:br>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3</a:t>
            </a:fld>
            <a:endParaRPr lang="en-US"/>
          </a:p>
        </p:txBody>
      </p:sp>
    </p:spTree>
    <p:extLst>
      <p:ext uri="{BB962C8B-B14F-4D97-AF65-F5344CB8AC3E}">
        <p14:creationId xmlns:p14="http://schemas.microsoft.com/office/powerpoint/2010/main" val="159311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time things go wrong ..you have to adjust to me , no you have to adjust to me </a:t>
            </a:r>
          </a:p>
          <a:p>
            <a:r>
              <a:rPr lang="en-GB" dirty="0"/>
              <a:t>You meet my needs half way I will reciprocate half way too</a:t>
            </a:r>
          </a:p>
          <a:p>
            <a:endParaRPr lang="en-GB" dirty="0"/>
          </a:p>
          <a:p>
            <a:endParaRPr lang="en-GB" dirty="0"/>
          </a:p>
          <a:p>
            <a:r>
              <a:rPr lang="en-GB" dirty="0"/>
              <a:t>Sacrifice is not to let her have everything she wants good or bad but whatever is good for her to be sanctified</a:t>
            </a:r>
          </a:p>
          <a:p>
            <a:r>
              <a:rPr lang="en-GB" dirty="0"/>
              <a:t>That is leadership </a:t>
            </a:r>
          </a:p>
          <a:p>
            <a:endParaRPr lang="en-GB" dirty="0"/>
          </a:p>
          <a:p>
            <a:r>
              <a:rPr lang="en-GB" dirty="0"/>
              <a:t>Jesus is the main spouse</a:t>
            </a:r>
          </a:p>
          <a:p>
            <a:r>
              <a:rPr lang="en-GB" dirty="0"/>
              <a:t>You will never be well married unless this is the case</a:t>
            </a:r>
          </a:p>
          <a:p>
            <a:endParaRPr lang="en-GB" dirty="0"/>
          </a:p>
          <a:p>
            <a:r>
              <a:rPr lang="en-GB" dirty="0"/>
              <a:t>You will never be single well </a:t>
            </a:r>
          </a:p>
          <a:p>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48</a:t>
            </a:fld>
            <a:endParaRPr lang="en-US"/>
          </a:p>
        </p:txBody>
      </p:sp>
    </p:spTree>
    <p:extLst>
      <p:ext uri="{BB962C8B-B14F-4D97-AF65-F5344CB8AC3E}">
        <p14:creationId xmlns:p14="http://schemas.microsoft.com/office/powerpoint/2010/main" val="12803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F4F3C0-38AB-4B4B-8574-88A407313C64}"/>
              </a:ext>
            </a:extLst>
          </p:cNvPr>
          <p:cNvSpPr>
            <a:spLocks noGrp="1" noChangeArrowheads="1"/>
          </p:cNvSpPr>
          <p:nvPr>
            <p:ph type="sldNum"/>
          </p:nvPr>
        </p:nvSpPr>
        <p:spPr>
          <a:ln/>
        </p:spPr>
        <p:txBody>
          <a:bodyPr/>
          <a:lstStyle/>
          <a:p>
            <a:fld id="{35F5ACCD-4D91-E445-8B0E-35FF8E43F30E}" type="slidenum">
              <a:rPr lang="en-US" altLang="en-US"/>
              <a:pPr/>
              <a:t>5</a:t>
            </a:fld>
            <a:endParaRPr lang="en-US" altLang="en-US"/>
          </a:p>
        </p:txBody>
      </p:sp>
      <p:sp>
        <p:nvSpPr>
          <p:cNvPr id="4097" name="Text Box 1">
            <a:extLst>
              <a:ext uri="{FF2B5EF4-FFF2-40B4-BE49-F238E27FC236}">
                <a16:creationId xmlns:a16="http://schemas.microsoft.com/office/drawing/2014/main" id="{5338F7B1-0376-5146-AD16-1D1D8719FC7A}"/>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C311AD1A-9199-1B40-919F-D9520C15E8D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dirty="0"/>
              <a:t>Note</a:t>
            </a:r>
            <a:r>
              <a:rPr lang="en-US" altLang="en-US" sz="1200" dirty="0"/>
              <a:t>: Predicted probabilities presented for women who are not currently working, live in a rural area, and have been assigned the mean on all other variables in Model 1 of Table 2.</a:t>
            </a:r>
          </a:p>
          <a:p>
            <a:r>
              <a:rPr lang="en-MY" sz="1200" b="0" i="0" u="none" strike="noStrike" kern="1200" dirty="0">
                <a:solidFill>
                  <a:schemeClr val="tx1"/>
                </a:solidFill>
                <a:effectLst/>
                <a:latin typeface="+mn-lt"/>
                <a:ea typeface="+mn-ea"/>
                <a:cs typeface="+mn-cs"/>
              </a:rPr>
              <a:t>presents predicted probabilities of reporting premarital sex by religious affiliation for ever married females who live in a rural area, are not currently working, and have been assigned the mean on all other variables in Model 1 of </a:t>
            </a:r>
            <a:r>
              <a:rPr lang="en-MY" sz="1200" b="0" i="0" u="none" strike="noStrike" kern="1200" dirty="0">
                <a:solidFill>
                  <a:schemeClr val="tx1"/>
                </a:solidFill>
                <a:effectLst/>
                <a:latin typeface="+mn-lt"/>
                <a:ea typeface="+mn-ea"/>
                <a:cs typeface="+mn-cs"/>
                <a:hlinkClick r:id="rId3"/>
              </a:rPr>
              <a:t>Table 2</a:t>
            </a:r>
            <a:r>
              <a:rPr lang="en-MY" sz="1200" b="0" i="0" u="none" strike="noStrike" kern="1200" dirty="0">
                <a:solidFill>
                  <a:schemeClr val="tx1"/>
                </a:solidFill>
                <a:effectLst/>
                <a:latin typeface="+mn-lt"/>
                <a:ea typeface="+mn-ea"/>
                <a:cs typeface="+mn-cs"/>
              </a:rPr>
              <a:t>. The probability of an ever married Muslim woman reporting premarital sex is the lowest at .61, followed by an ever married Hindu woman (.67). Of the major religious groups, Buddhists (.84) have the highest predicted probability of reporting premarital sex, followed by Jews and </a:t>
            </a:r>
            <a:r>
              <a:rPr lang="en-MY" sz="1200" b="0" i="0" u="none" strike="noStrike" kern="1200" dirty="0" err="1">
                <a:solidFill>
                  <a:schemeClr val="tx1"/>
                </a:solidFill>
                <a:effectLst/>
                <a:latin typeface="+mn-lt"/>
                <a:ea typeface="+mn-ea"/>
                <a:cs typeface="+mn-cs"/>
              </a:rPr>
              <a:t>Christians.v</a:t>
            </a:r>
            <a:r>
              <a:rPr lang="en-MY" sz="1200" b="0" kern="1200" dirty="0" err="1">
                <a:solidFill>
                  <a:schemeClr val="tx1"/>
                </a:solidFill>
                <a:effectLst/>
                <a:latin typeface="+mn-lt"/>
                <a:ea typeface="+mn-ea"/>
                <a:cs typeface="+mn-cs"/>
              </a:rPr>
              <a:t>This</a:t>
            </a:r>
            <a:r>
              <a:rPr lang="en-MY" sz="1200" b="0" kern="1200" dirty="0">
                <a:solidFill>
                  <a:schemeClr val="tx1"/>
                </a:solidFill>
                <a:effectLst/>
                <a:latin typeface="+mn-lt"/>
                <a:ea typeface="+mn-ea"/>
                <a:cs typeface="+mn-cs"/>
              </a:rPr>
              <a:t> study uses cross-sectional individual-level data from the Demographic and Health Survey (DHS) (</a:t>
            </a:r>
            <a:r>
              <a:rPr lang="en-MY" sz="1200" b="0" u="none" strike="noStrike" kern="1200" dirty="0">
                <a:solidFill>
                  <a:schemeClr val="tx1"/>
                </a:solidFill>
                <a:effectLst/>
                <a:latin typeface="+mn-lt"/>
                <a:ea typeface="+mn-ea"/>
                <a:cs typeface="+mn-cs"/>
                <a:hlinkClick r:id="rId3"/>
              </a:rPr>
              <a:t>Measure DHS 2012</a:t>
            </a:r>
            <a:r>
              <a:rPr lang="en-MY" sz="1200" b="0" kern="1200" dirty="0">
                <a:solidFill>
                  <a:schemeClr val="tx1"/>
                </a:solidFill>
                <a:effectLst/>
                <a:latin typeface="+mn-lt"/>
                <a:ea typeface="+mn-ea"/>
                <a:cs typeface="+mn-cs"/>
              </a:rPr>
              <a:t>), which is funded by the U.S. Agency for International Development. Since 1984, the DHS has collected data in more than 90 mostly developing countries; these data are standardized across countries so that comparisons between nations can be made (</a:t>
            </a:r>
            <a:r>
              <a:rPr lang="en-MY" sz="1200" b="0" u="none" strike="noStrike" kern="1200" dirty="0">
                <a:solidFill>
                  <a:schemeClr val="tx1"/>
                </a:solidFill>
                <a:effectLst/>
                <a:latin typeface="+mn-lt"/>
                <a:ea typeface="+mn-ea"/>
                <a:cs typeface="+mn-cs"/>
                <a:hlinkClick r:id="rId3"/>
              </a:rPr>
              <a:t>Boyle and Carbone-Lopez 2006</a:t>
            </a:r>
            <a:r>
              <a:rPr lang="en-MY" sz="1200" b="0" kern="1200" dirty="0">
                <a:solidFill>
                  <a:schemeClr val="tx1"/>
                </a:solidFill>
                <a:effectLst/>
                <a:latin typeface="+mn-lt"/>
                <a:ea typeface="+mn-ea"/>
                <a:cs typeface="+mn-cs"/>
              </a:rPr>
              <a:t>). The DHS includes women ages 15 to 49 years and men ages 15 to 59 years. Country-level samples are designed to be representative at the national, regional, and residential levels. Because of the difficulty of collecting population and health data in developing nations, the DHS and Demographic Surveillance System are some of the most commonly used, and in some cases the only available data sources.</a:t>
            </a:r>
            <a:r>
              <a:rPr lang="en-MY" sz="1200" b="0" u="none" strike="noStrike" kern="1200" baseline="30000" dirty="0">
                <a:solidFill>
                  <a:schemeClr val="tx1"/>
                </a:solidFill>
                <a:effectLst/>
                <a:latin typeface="+mn-lt"/>
                <a:ea typeface="+mn-ea"/>
                <a:cs typeface="+mn-cs"/>
              </a:rPr>
              <a:t>3</a:t>
            </a:r>
            <a:r>
              <a:rPr lang="en-MY" sz="1200" b="0" kern="1200" dirty="0">
                <a:solidFill>
                  <a:schemeClr val="tx1"/>
                </a:solidFill>
                <a:effectLst/>
                <a:latin typeface="+mn-lt"/>
                <a:ea typeface="+mn-ea"/>
                <a:cs typeface="+mn-cs"/>
              </a:rPr>
              <a:t> Results from the DHS are comparable to analyses using longitudinal Demographic Surveillance System data (</a:t>
            </a:r>
            <a:r>
              <a:rPr lang="en-MY" sz="1200" b="0" u="none" strike="noStrike" kern="1200" dirty="0">
                <a:solidFill>
                  <a:schemeClr val="tx1"/>
                </a:solidFill>
                <a:effectLst/>
                <a:latin typeface="+mn-lt"/>
                <a:ea typeface="+mn-ea"/>
                <a:cs typeface="+mn-cs"/>
                <a:hlinkClick r:id="rId3"/>
              </a:rPr>
              <a:t>Hammer et al. 2006</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Any household member could complete the household portion of the survey, which contains basic demographic information on individuals who slept there the previous night. Women and a subsample of men were then asked to complete an individual survey. Our study relies on data from the fourth and fifth waves, which are the latest available waves. We use survey years from 2000 to 2008, with the mean survey year being 2005. Our analysis includes all countries that collected data during this time period and have information on the key variables.</a:t>
            </a:r>
            <a:r>
              <a:rPr lang="en-MY" sz="1200" b="0" u="none" strike="noStrike" kern="1200" baseline="30000" dirty="0">
                <a:solidFill>
                  <a:schemeClr val="tx1"/>
                </a:solidFill>
                <a:effectLst/>
                <a:latin typeface="+mn-lt"/>
                <a:ea typeface="+mn-ea"/>
                <a:cs typeface="+mn-cs"/>
              </a:rPr>
              <a:t>4</a:t>
            </a:r>
            <a:endParaRPr lang="en-MY" sz="1200" b="0" kern="1200" dirty="0">
              <a:solidFill>
                <a:schemeClr val="tx1"/>
              </a:solidFill>
              <a:effectLst/>
              <a:latin typeface="+mn-lt"/>
              <a:ea typeface="+mn-ea"/>
              <a:cs typeface="+mn-cs"/>
            </a:endParaRPr>
          </a:p>
          <a:p>
            <a:r>
              <a:rPr lang="en-MY" sz="1200" b="0" kern="1200" dirty="0">
                <a:solidFill>
                  <a:schemeClr val="tx1"/>
                </a:solidFill>
                <a:effectLst/>
                <a:latin typeface="+mn-lt"/>
                <a:ea typeface="+mn-ea"/>
                <a:cs typeface="+mn-cs"/>
              </a:rPr>
              <a:t>The DHS encourages countries to use the model questionnaire, but country administrators can delete irrelevant questions or add additional pertinent questions. By using model questionnaires and manuals, similar field procedures, and DHS technical support, the survey attains standardization across countries (</a:t>
            </a:r>
            <a:r>
              <a:rPr lang="en-MY" sz="1200" b="0" u="none" strike="noStrike" kern="1200" dirty="0">
                <a:solidFill>
                  <a:schemeClr val="tx1"/>
                </a:solidFill>
                <a:effectLst/>
                <a:latin typeface="+mn-lt"/>
                <a:ea typeface="+mn-ea"/>
                <a:cs typeface="+mn-cs"/>
                <a:hlinkClick r:id="rId3"/>
              </a:rPr>
              <a:t>Macro International Inc. 1996</a:t>
            </a:r>
            <a:r>
              <a:rPr lang="en-MY" sz="1200" b="0" kern="1200" dirty="0">
                <a:solidFill>
                  <a:schemeClr val="tx1"/>
                </a:solidFill>
                <a:effectLst/>
                <a:latin typeface="+mn-lt"/>
                <a:ea typeface="+mn-ea"/>
                <a:cs typeface="+mn-cs"/>
              </a:rPr>
              <a:t>). DHS manuals provide explicit instructions on how to consistently ask questions and probe for responses. Additionally, interviewers are given one month of full-time training in how to carry out the survey. Interviewers are the same gender as the respondent and are instructed to try and conduct interviews in private. If a female respondent cannot be interviewed in private, the interviewer is instructed to indicate the presence of others on the survey. The DHS discourages use of interpreters, but if it is unavoidable, the translator can be another woman for women’s interviews. However, neither a woman’s husband nor her children are allowed to act as interpreters.</a:t>
            </a:r>
          </a:p>
          <a:p>
            <a:r>
              <a:rPr lang="en-MY" sz="1200" b="0" kern="1200" dirty="0">
                <a:solidFill>
                  <a:schemeClr val="tx1"/>
                </a:solidFill>
                <a:effectLst/>
                <a:latin typeface="+mn-lt"/>
                <a:ea typeface="+mn-ea"/>
                <a:cs typeface="+mn-cs"/>
              </a:rPr>
              <a:t>To create the master file used in this study we saved the variables of interest from each of the datasets, which resulted in a total of 62 individual datasets, separated by country and gender.</a:t>
            </a:r>
            <a:r>
              <a:rPr lang="en-MY" sz="1200" b="0" u="none" strike="noStrike" kern="1200" baseline="30000" dirty="0">
                <a:solidFill>
                  <a:schemeClr val="tx1"/>
                </a:solidFill>
                <a:effectLst/>
                <a:latin typeface="+mn-lt"/>
                <a:ea typeface="+mn-ea"/>
                <a:cs typeface="+mn-cs"/>
              </a:rPr>
              <a:t>5</a:t>
            </a:r>
            <a:r>
              <a:rPr lang="en-MY" sz="1200" b="0" kern="1200" dirty="0">
                <a:solidFill>
                  <a:schemeClr val="tx1"/>
                </a:solidFill>
                <a:effectLst/>
                <a:latin typeface="+mn-lt"/>
                <a:ea typeface="+mn-ea"/>
                <a:cs typeface="+mn-cs"/>
              </a:rPr>
              <a:t> After merging data for the 31 countries we had a total sample of 621,753 respondents. To examine premarital sex, our analysis focuses on the 418,352 respondents who have ever been married. From this sample 212 (less than .005 percent) respondents were missing information on age of first marriage, resulting in a final sample size of 418,140 respondents. To examine extramarital sex we limited the ever married sample to married respondents who reported sexual intercourse in the past year. A total of 327,752 respondents in marital relationships indicated that they had sexual relations in the past year and were not missing information on key variables.</a:t>
            </a:r>
            <a:r>
              <a:rPr lang="en-MY" sz="1200" b="0" u="none" strike="noStrike" kern="1200" baseline="30000" dirty="0">
                <a:solidFill>
                  <a:schemeClr val="tx1"/>
                </a:solidFill>
                <a:effectLst/>
                <a:latin typeface="+mn-lt"/>
                <a:ea typeface="+mn-ea"/>
                <a:cs typeface="+mn-cs"/>
              </a:rPr>
              <a:t>6</a:t>
            </a:r>
            <a:r>
              <a:rPr lang="en-MY" sz="1200" b="0" u="none" strike="noStrike" kern="1200" dirty="0">
                <a:solidFill>
                  <a:schemeClr val="tx1"/>
                </a:solidFill>
                <a:effectLst/>
                <a:latin typeface="+mn-lt"/>
                <a:ea typeface="+mn-ea"/>
                <a:cs typeface="+mn-cs"/>
                <a:hlinkClick r:id="rId3"/>
              </a:rPr>
              <a:t>Table 1</a:t>
            </a:r>
            <a:r>
              <a:rPr lang="en-MY" sz="1200" b="0" kern="1200" dirty="0">
                <a:solidFill>
                  <a:schemeClr val="tx1"/>
                </a:solidFill>
                <a:effectLst/>
                <a:latin typeface="+mn-lt"/>
                <a:ea typeface="+mn-ea"/>
                <a:cs typeface="+mn-cs"/>
              </a:rPr>
              <a:t> presents descriptive statistics for all variables included in the analysis.</a:t>
            </a:r>
          </a:p>
          <a:p>
            <a:r>
              <a:rPr lang="en-MY" sz="1200" b="1" kern="1200" dirty="0">
                <a:solidFill>
                  <a:schemeClr val="tx1"/>
                </a:solidFill>
                <a:effectLst/>
                <a:latin typeface="+mn-lt"/>
                <a:ea typeface="+mn-ea"/>
                <a:cs typeface="+mn-cs"/>
              </a:rPr>
              <a:t>Table 1.</a:t>
            </a:r>
            <a:r>
              <a:rPr lang="en-MY" sz="1200" b="0" kern="1200" dirty="0">
                <a:solidFill>
                  <a:schemeClr val="tx1"/>
                </a:solidFill>
                <a:effectLst/>
                <a:latin typeface="+mn-lt"/>
                <a:ea typeface="+mn-ea"/>
                <a:cs typeface="+mn-cs"/>
              </a:rPr>
              <a:t> Descriptive Statistics for Ever Married Respondents</a:t>
            </a:r>
          </a:p>
          <a:p>
            <a:r>
              <a:rPr lang="en-MY" sz="1200" b="1" kern="1200" dirty="0">
                <a:solidFill>
                  <a:schemeClr val="tx1"/>
                </a:solidFill>
                <a:effectLst/>
                <a:latin typeface="+mn-lt"/>
                <a:ea typeface="+mn-ea"/>
                <a:cs typeface="+mn-cs"/>
              </a:rPr>
              <a:t>Table 1.</a:t>
            </a:r>
            <a:r>
              <a:rPr lang="en-MY" sz="1200" b="0" kern="1200" dirty="0">
                <a:solidFill>
                  <a:schemeClr val="tx1"/>
                </a:solidFill>
                <a:effectLst/>
                <a:latin typeface="+mn-lt"/>
                <a:ea typeface="+mn-ea"/>
                <a:cs typeface="+mn-cs"/>
              </a:rPr>
              <a:t> Descriptive Statistics for Ever Married Respondents</a:t>
            </a:r>
          </a:p>
          <a:p>
            <a:r>
              <a:rPr lang="en-MY" sz="1200" b="1" u="none" strike="noStrike" kern="1200" dirty="0">
                <a:solidFill>
                  <a:schemeClr val="tx1"/>
                </a:solidFill>
                <a:effectLst/>
                <a:latin typeface="+mn-lt"/>
                <a:ea typeface="+mn-ea"/>
                <a:cs typeface="+mn-cs"/>
                <a:hlinkClick r:id="rId4"/>
              </a:rPr>
              <a:t>View larger version</a:t>
            </a:r>
            <a:endParaRPr lang="en-MY" sz="1200" kern="1200" dirty="0">
              <a:solidFill>
                <a:schemeClr val="tx1"/>
              </a:solidFill>
              <a:effectLst/>
              <a:latin typeface="+mn-lt"/>
              <a:ea typeface="+mn-ea"/>
              <a:cs typeface="+mn-cs"/>
            </a:endParaRPr>
          </a:p>
          <a:p>
            <a:r>
              <a:rPr lang="en-MY" sz="1200" b="0" kern="1200" dirty="0">
                <a:solidFill>
                  <a:schemeClr val="tx1"/>
                </a:solidFill>
                <a:effectLst/>
                <a:latin typeface="+mn-lt"/>
                <a:ea typeface="+mn-ea"/>
                <a:cs typeface="+mn-cs"/>
              </a:rPr>
              <a:t>Key Individual-Level Variables</a:t>
            </a:r>
          </a:p>
          <a:p>
            <a:r>
              <a:rPr lang="en-MY" sz="1200" b="0" kern="1200" dirty="0">
                <a:solidFill>
                  <a:schemeClr val="tx1"/>
                </a:solidFill>
                <a:effectLst/>
                <a:latin typeface="+mn-lt"/>
                <a:ea typeface="+mn-ea"/>
                <a:cs typeface="+mn-cs"/>
              </a:rPr>
              <a:t>The first outcome of interest is whether ever married respondents (i.e., divorced, married, or widowed people) report having had premarital sex. We focus on ever married respondents because premarital sex implies the individual was married at some point. We coded ever married respondents who reported first sex after they got married as 0. Ever married respondents who reported premarital sex were coded 1.</a:t>
            </a:r>
          </a:p>
          <a:p>
            <a:r>
              <a:rPr lang="en-MY" sz="1200" b="0" kern="1200" dirty="0">
                <a:solidFill>
                  <a:schemeClr val="tx1"/>
                </a:solidFill>
                <a:effectLst/>
                <a:latin typeface="+mn-lt"/>
                <a:ea typeface="+mn-ea"/>
                <a:cs typeface="+mn-cs"/>
              </a:rPr>
              <a:t>Sex is a sensitive issue and we were concerned that Muslims and Hindus may be under greater pressure than others to respond in socially desirable ways to questions about sex. Research done in the United States, however, has </a:t>
            </a:r>
            <a:r>
              <a:rPr lang="en-MY" sz="1200" b="0" i="1" kern="1200" dirty="0">
                <a:solidFill>
                  <a:schemeClr val="tx1"/>
                </a:solidFill>
                <a:effectLst/>
                <a:latin typeface="+mn-lt"/>
                <a:ea typeface="+mn-ea"/>
                <a:cs typeface="+mn-cs"/>
              </a:rPr>
              <a:t>not</a:t>
            </a:r>
            <a:r>
              <a:rPr lang="en-MY" sz="1200" b="0" kern="1200" dirty="0">
                <a:solidFill>
                  <a:schemeClr val="tx1"/>
                </a:solidFill>
                <a:effectLst/>
                <a:latin typeface="+mn-lt"/>
                <a:ea typeface="+mn-ea"/>
                <a:cs typeface="+mn-cs"/>
              </a:rPr>
              <a:t> found that more religious individuals are more likely than others to respond in socially desirable ways (</a:t>
            </a:r>
            <a:r>
              <a:rPr lang="en-MY" sz="1200" b="0" u="none" strike="noStrike" kern="1200" dirty="0">
                <a:solidFill>
                  <a:schemeClr val="tx1"/>
                </a:solidFill>
                <a:effectLst/>
                <a:latin typeface="+mn-lt"/>
                <a:ea typeface="+mn-ea"/>
                <a:cs typeface="+mn-cs"/>
                <a:hlinkClick r:id="rId3"/>
              </a:rPr>
              <a:t>Regnerus and Uecker 2007</a:t>
            </a:r>
            <a:r>
              <a:rPr lang="en-MY" sz="1200" b="0" kern="1200" dirty="0">
                <a:solidFill>
                  <a:schemeClr val="tx1"/>
                </a:solidFill>
                <a:effectLst/>
                <a:latin typeface="+mn-lt"/>
                <a:ea typeface="+mn-ea"/>
                <a:cs typeface="+mn-cs"/>
              </a:rPr>
              <a:t>). Nevertheless, we performed additional checks to see if these groups were more prone to social desirability bias. DHS interviewers were instructed to flag responses in which age at first sex was inconsistent with other information provided by the respondent (e.g., respondents said they were virgins at marriage but provided an age at intercourse younger than age when married). An inconsistent response might suggest that respondents were trying to respond in a socially desirable way. Six percent of all responses were flagged. Among affiliates of the major religions, Buddhists were the most likely to have a flagged response (16 percent), followed by Jews (8.9 percent), Christians (7.2 percent), Muslims (5.3 percent), and Hindus (3.5 percent). A two group mean-comparison test revealed that Muslims and Hindus were significantly </a:t>
            </a:r>
            <a:r>
              <a:rPr lang="en-MY" sz="1200" b="0" i="1" kern="1200" dirty="0">
                <a:solidFill>
                  <a:schemeClr val="tx1"/>
                </a:solidFill>
                <a:effectLst/>
                <a:latin typeface="+mn-lt"/>
                <a:ea typeface="+mn-ea"/>
                <a:cs typeface="+mn-cs"/>
              </a:rPr>
              <a:t>less</a:t>
            </a:r>
            <a:r>
              <a:rPr lang="en-MY" sz="1200" b="0" kern="1200" dirty="0">
                <a:solidFill>
                  <a:schemeClr val="tx1"/>
                </a:solidFill>
                <a:effectLst/>
                <a:latin typeface="+mn-lt"/>
                <a:ea typeface="+mn-ea"/>
                <a:cs typeface="+mn-cs"/>
              </a:rPr>
              <a:t> likely than others to have a flagged response. This information suggests that Muslims and Hindus should not be any more likely than other religious affiliates to respond in socially desirable ways to questions related to premarital sex.</a:t>
            </a:r>
          </a:p>
          <a:p>
            <a:r>
              <a:rPr lang="en-MY" sz="1200" b="0" kern="1200" dirty="0">
                <a:solidFill>
                  <a:schemeClr val="tx1"/>
                </a:solidFill>
                <a:effectLst/>
                <a:latin typeface="+mn-lt"/>
                <a:ea typeface="+mn-ea"/>
                <a:cs typeface="+mn-cs"/>
              </a:rPr>
              <a:t>The DHS also instructed interviewers to note if other individuals were present during the interviews with women, which could have made it difficult for them to respond truthfully. DHS interviewers collected this information for women in only 28 of the 31 countries surveyed.</a:t>
            </a:r>
            <a:r>
              <a:rPr lang="en-MY" sz="1200" b="0" u="none" strike="noStrike" kern="1200" baseline="30000" dirty="0">
                <a:solidFill>
                  <a:schemeClr val="tx1"/>
                </a:solidFill>
                <a:effectLst/>
                <a:latin typeface="+mn-lt"/>
                <a:ea typeface="+mn-ea"/>
                <a:cs typeface="+mn-cs"/>
              </a:rPr>
              <a:t>7</a:t>
            </a:r>
            <a:r>
              <a:rPr lang="en-MY" sz="1200" b="0" kern="1200" dirty="0">
                <a:solidFill>
                  <a:schemeClr val="tx1"/>
                </a:solidFill>
                <a:effectLst/>
                <a:latin typeface="+mn-lt"/>
                <a:ea typeface="+mn-ea"/>
                <a:cs typeface="+mn-cs"/>
              </a:rPr>
              <a:t> In a separate analysis, we looked at whether multivariate results for reporting premarital sex differed based on whether (1) anyone was present; (2) how many people were present; and (3) whether a female, child, husband, or other male were present. We found that the direction and significance of the religion affiliation coefficients were the same regardless of how many people were present or who they were.</a:t>
            </a:r>
          </a:p>
          <a:p>
            <a:r>
              <a:rPr lang="en-MY" sz="1200" b="0" kern="1200" dirty="0">
                <a:solidFill>
                  <a:schemeClr val="tx1"/>
                </a:solidFill>
                <a:effectLst/>
                <a:latin typeface="+mn-lt"/>
                <a:ea typeface="+mn-ea"/>
                <a:cs typeface="+mn-cs"/>
              </a:rPr>
              <a:t>The second variable of interest is age at first marriage, which we took from a question that asked ever married respondents how old they were when they first got married.</a:t>
            </a:r>
          </a:p>
          <a:p>
            <a:r>
              <a:rPr lang="en-MY" sz="1200" b="0" kern="1200" dirty="0">
                <a:solidFill>
                  <a:schemeClr val="tx1"/>
                </a:solidFill>
                <a:effectLst/>
                <a:latin typeface="+mn-lt"/>
                <a:ea typeface="+mn-ea"/>
                <a:cs typeface="+mn-cs"/>
              </a:rPr>
              <a:t>The third key variable is extramarital sex, which we took from a question that asked currently married respondents about their last sex partner. This question was asked only of men and women who were sexually active in the previous 12 months. Married respondents who reported their last sex partner was a spouse were coded as 0, and respondents who reported their last sex partner was not their spouse (e.g., boyfriend/girlfriend, fiancé, client, friend, casual acquaintance, or sex worker) were coded as 1.</a:t>
            </a:r>
            <a:r>
              <a:rPr lang="en-MY" sz="1200" b="0" u="none" strike="noStrike" kern="1200" baseline="30000" dirty="0">
                <a:solidFill>
                  <a:schemeClr val="tx1"/>
                </a:solidFill>
                <a:effectLst/>
                <a:latin typeface="+mn-lt"/>
                <a:ea typeface="+mn-ea"/>
                <a:cs typeface="+mn-cs"/>
              </a:rPr>
              <a:t>8</a:t>
            </a:r>
            <a:endParaRPr lang="en-MY" sz="1200" b="0" kern="1200" dirty="0">
              <a:solidFill>
                <a:schemeClr val="tx1"/>
              </a:solidFill>
              <a:effectLst/>
              <a:latin typeface="+mn-lt"/>
              <a:ea typeface="+mn-ea"/>
              <a:cs typeface="+mn-cs"/>
            </a:endParaRPr>
          </a:p>
          <a:p>
            <a:r>
              <a:rPr lang="en-MY" sz="1200" b="0" kern="1200" dirty="0">
                <a:solidFill>
                  <a:schemeClr val="tx1"/>
                </a:solidFill>
                <a:effectLst/>
                <a:latin typeface="+mn-lt"/>
                <a:ea typeface="+mn-ea"/>
                <a:cs typeface="+mn-cs"/>
              </a:rPr>
              <a:t>For reporting extramarital sex, we were especially concerned that Muslim women would respond in socially desirable ways. In a separate multivariate analysis, we found that regardless of how many people were present or who they were (e.g., husband), the direction and significance of the religious affiliation variables were the same. These findings suggest that when under pressure to respond in socially desirable ways, Muslim women do not appear to change their responses in such a way that would alter findings regarding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We took religious affiliation from a question that asked, “What is your religion?” followed by a series of country specific responses. We recoded these responses into a set of dummy variables:</a:t>
            </a:r>
            <a:r>
              <a:rPr lang="en-MY" sz="1200" b="0" u="none" strike="noStrike" kern="1200" baseline="30000" dirty="0">
                <a:solidFill>
                  <a:schemeClr val="tx1"/>
                </a:solidFill>
                <a:effectLst/>
                <a:latin typeface="+mn-lt"/>
                <a:ea typeface="+mn-ea"/>
                <a:cs typeface="+mn-cs"/>
              </a:rPr>
              <a:t>9</a:t>
            </a:r>
            <a:r>
              <a:rPr lang="en-MY" sz="1200" b="0" kern="1200" dirty="0">
                <a:solidFill>
                  <a:schemeClr val="tx1"/>
                </a:solidFill>
                <a:effectLst/>
                <a:latin typeface="+mn-lt"/>
                <a:ea typeface="+mn-ea"/>
                <a:cs typeface="+mn-cs"/>
              </a:rPr>
              <a:t> Muslim, Buddhist, Jewish, Hindu, traditional, other religions,</a:t>
            </a:r>
            <a:r>
              <a:rPr lang="en-MY" sz="1200" b="0" u="none" strike="noStrike" kern="1200" baseline="30000" dirty="0">
                <a:solidFill>
                  <a:schemeClr val="tx1"/>
                </a:solidFill>
                <a:effectLst/>
                <a:latin typeface="+mn-lt"/>
                <a:ea typeface="+mn-ea"/>
                <a:cs typeface="+mn-cs"/>
              </a:rPr>
              <a:t>10</a:t>
            </a:r>
            <a:r>
              <a:rPr lang="en-MY" sz="1200" b="0" kern="1200" dirty="0">
                <a:solidFill>
                  <a:schemeClr val="tx1"/>
                </a:solidFill>
                <a:effectLst/>
                <a:latin typeface="+mn-lt"/>
                <a:ea typeface="+mn-ea"/>
                <a:cs typeface="+mn-cs"/>
              </a:rPr>
              <a:t> no religion, and missing religion, with Christian as the reference. We wanted to make more fine-grained distinctions, but the data did not allow it. Additionally, the DHS does not include any questions about the strength of religious commitment.</a:t>
            </a:r>
          </a:p>
          <a:p>
            <a:r>
              <a:rPr lang="en-MY" sz="1200" b="0" kern="1200" dirty="0">
                <a:solidFill>
                  <a:schemeClr val="tx1"/>
                </a:solidFill>
                <a:effectLst/>
                <a:latin typeface="+mn-lt"/>
                <a:ea typeface="+mn-ea"/>
                <a:cs typeface="+mn-cs"/>
              </a:rPr>
              <a:t>Individual-Level Control Variables</a:t>
            </a:r>
          </a:p>
          <a:p>
            <a:r>
              <a:rPr lang="en-MY" sz="1200" b="0" kern="1200" dirty="0">
                <a:solidFill>
                  <a:schemeClr val="tx1"/>
                </a:solidFill>
                <a:effectLst/>
                <a:latin typeface="+mn-lt"/>
                <a:ea typeface="+mn-ea"/>
                <a:cs typeface="+mn-cs"/>
              </a:rPr>
              <a:t>Our analysis includes several control variables</a:t>
            </a:r>
            <a:r>
              <a:rPr lang="en-MY" sz="1200" b="0" u="none" strike="noStrike" kern="1200" baseline="30000" dirty="0">
                <a:solidFill>
                  <a:schemeClr val="tx1"/>
                </a:solidFill>
                <a:effectLst/>
                <a:latin typeface="+mn-lt"/>
                <a:ea typeface="+mn-ea"/>
                <a:cs typeface="+mn-cs"/>
              </a:rPr>
              <a:t>11</a:t>
            </a:r>
            <a:r>
              <a:rPr lang="en-MY" sz="1200" b="0" kern="1200" dirty="0">
                <a:solidFill>
                  <a:schemeClr val="tx1"/>
                </a:solidFill>
                <a:effectLst/>
                <a:latin typeface="+mn-lt"/>
                <a:ea typeface="+mn-ea"/>
                <a:cs typeface="+mn-cs"/>
              </a:rPr>
              <a:t> found to be associated with either religious affiliation or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Agha 2009</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Cleary and Mechanic 1983</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Do and Meekers 2009</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Khan et al. 2006</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Niehof 2005</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Scheepers et al. 2002</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Yuchtman-Yaar and Alkalay 2007</a:t>
            </a:r>
            <a:r>
              <a:rPr lang="en-MY" sz="1200" b="0" kern="1200" dirty="0">
                <a:solidFill>
                  <a:schemeClr val="tx1"/>
                </a:solidFill>
                <a:effectLst/>
                <a:latin typeface="+mn-lt"/>
                <a:ea typeface="+mn-ea"/>
                <a:cs typeface="+mn-cs"/>
              </a:rPr>
              <a:t>). We measure education with a question that asked, “What is the highest level of school you attended—primary, secondary or higher,” which was adjusted to the local educational system. In our study, education ranges from 1 = no education to 6 = higher education. We measure gender with a binary variable, in which females were coded 1 and males were coded 0. We include age, which indicates a respondent’s age in years, as a continuous variable.</a:t>
            </a:r>
          </a:p>
          <a:p>
            <a:r>
              <a:rPr lang="en-MY" sz="1200" b="0" kern="1200" dirty="0">
                <a:solidFill>
                  <a:schemeClr val="tx1"/>
                </a:solidFill>
                <a:effectLst/>
                <a:latin typeface="+mn-lt"/>
                <a:ea typeface="+mn-ea"/>
                <a:cs typeface="+mn-cs"/>
              </a:rPr>
              <a:t>Respondents living in urban areas were coded 1 and respondents in rural areas were coded 0. We coded respondents who were not currently working as 0; 1 indicates respondents were working. Finally, in our analysis of premarital sex we control for marital status with a set of dummy variables: divorced, widowed, and currently married, which is the reference category.</a:t>
            </a:r>
          </a:p>
          <a:p>
            <a:r>
              <a:rPr lang="en-MY" sz="1200" b="0" kern="1200" dirty="0">
                <a:solidFill>
                  <a:schemeClr val="tx1"/>
                </a:solidFill>
                <a:effectLst/>
                <a:latin typeface="+mn-lt"/>
                <a:ea typeface="+mn-ea"/>
                <a:cs typeface="+mn-cs"/>
              </a:rPr>
              <a:t>Country-Level Variables</a:t>
            </a:r>
          </a:p>
          <a:p>
            <a:r>
              <a:rPr lang="en-MY" sz="1200" b="0" kern="1200" dirty="0">
                <a:solidFill>
                  <a:schemeClr val="tx1"/>
                </a:solidFill>
                <a:effectLst/>
                <a:latin typeface="+mn-lt"/>
                <a:ea typeface="+mn-ea"/>
                <a:cs typeface="+mn-cs"/>
              </a:rPr>
              <a:t>The key country-level indicator is the percentage Muslim within each country, which we took from the 2005 World Christian Database (WCD) and accessed through the Association of Religion Data Archives (</a:t>
            </a:r>
            <a:r>
              <a:rPr lang="en-MY" sz="1200" b="0" u="none" strike="noStrike" kern="1200" dirty="0">
                <a:solidFill>
                  <a:schemeClr val="tx1"/>
                </a:solidFill>
                <a:effectLst/>
                <a:latin typeface="+mn-lt"/>
                <a:ea typeface="+mn-ea"/>
                <a:cs typeface="+mn-cs"/>
                <a:hlinkClick r:id="rId3"/>
              </a:rPr>
              <a:t>ARDA 2005</a:t>
            </a:r>
            <a:r>
              <a:rPr lang="en-MY" sz="1200" b="0" kern="1200" dirty="0">
                <a:solidFill>
                  <a:schemeClr val="tx1"/>
                </a:solidFill>
                <a:effectLst/>
                <a:latin typeface="+mn-lt"/>
                <a:ea typeface="+mn-ea"/>
                <a:cs typeface="+mn-cs"/>
              </a:rPr>
              <a:t>). The WCD provides data on 18 different religious groups for a large number of countries. In a comparison </a:t>
            </a:r>
            <a:r>
              <a:rPr lang="en-MY" sz="1200" b="0" u="none" strike="noStrike" kern="1200" dirty="0">
                <a:solidFill>
                  <a:schemeClr val="tx1"/>
                </a:solidFill>
                <a:effectLst/>
                <a:latin typeface="+mn-lt"/>
                <a:ea typeface="+mn-ea"/>
                <a:cs typeface="+mn-cs"/>
                <a:hlinkClick r:id="rId3"/>
              </a:rPr>
              <a:t>Hsu and colleagues (2008)</a:t>
            </a:r>
            <a:r>
              <a:rPr lang="en-MY" sz="1200" b="0" kern="1200" dirty="0">
                <a:solidFill>
                  <a:schemeClr val="tx1"/>
                </a:solidFill>
                <a:effectLst/>
                <a:latin typeface="+mn-lt"/>
                <a:ea typeface="+mn-ea"/>
                <a:cs typeface="+mn-cs"/>
              </a:rPr>
              <a:t> found the WCD was highly correlated with other datasets on cross-national religious affiliation (e.g., the World Values Survey, the Pew Global Attitudes Project, the U.S. CIA, and the U.S. State Department’s International Religious Freedom Report). Data for the WCD are collected through field interviews and surveys, unpublished reports, private communications, government censuses, doctoral dissertations on religion, and interviews with religious leaders (</a:t>
            </a:r>
            <a:r>
              <a:rPr lang="en-MY" sz="1200" b="0" u="none" strike="noStrike" kern="1200" dirty="0">
                <a:solidFill>
                  <a:schemeClr val="tx1"/>
                </a:solidFill>
                <a:effectLst/>
                <a:latin typeface="+mn-lt"/>
                <a:ea typeface="+mn-ea"/>
                <a:cs typeface="+mn-cs"/>
                <a:hlinkClick r:id="rId3"/>
              </a:rPr>
              <a:t>Hsu et al. 2008</a:t>
            </a:r>
            <a:r>
              <a:rPr lang="en-MY" sz="1200" b="0" kern="1200" dirty="0">
                <a:solidFill>
                  <a:schemeClr val="tx1"/>
                </a:solidFill>
                <a:effectLst/>
                <a:latin typeface="+mn-lt"/>
                <a:ea typeface="+mn-ea"/>
                <a:cs typeface="+mn-cs"/>
              </a:rPr>
              <a:t>). We created the percentage Muslim variable by taking the total number of Muslims within each country, dividing by the total population reported by the WCD in 2005, and multiplying by 100.</a:t>
            </a:r>
          </a:p>
          <a:p>
            <a:r>
              <a:rPr lang="en-MY" sz="1200" b="0" kern="1200" dirty="0">
                <a:solidFill>
                  <a:schemeClr val="tx1"/>
                </a:solidFill>
                <a:effectLst/>
                <a:latin typeface="+mn-lt"/>
                <a:ea typeface="+mn-ea"/>
                <a:cs typeface="+mn-cs"/>
              </a:rPr>
              <a:t>We measure religious diversity using a version of the Herfindahl index, which has been used to tap levels of religious concentration (</a:t>
            </a:r>
            <a:r>
              <a:rPr lang="en-MY" sz="1200" b="0" u="none" strike="noStrike" kern="1200" dirty="0">
                <a:solidFill>
                  <a:schemeClr val="tx1"/>
                </a:solidFill>
                <a:effectLst/>
                <a:latin typeface="+mn-lt"/>
                <a:ea typeface="+mn-ea"/>
                <a:cs typeface="+mn-cs"/>
                <a:hlinkClick r:id="rId3"/>
              </a:rPr>
              <a:t>Iannaccone 1991</a:t>
            </a:r>
            <a:r>
              <a:rPr lang="en-MY" sz="1200" b="0" kern="1200" dirty="0">
                <a:solidFill>
                  <a:schemeClr val="tx1"/>
                </a:solidFill>
                <a:effectLst/>
                <a:latin typeface="+mn-lt"/>
                <a:ea typeface="+mn-ea"/>
                <a:cs typeface="+mn-cs"/>
              </a:rPr>
              <a:t>) and pluralism (</a:t>
            </a:r>
            <a:r>
              <a:rPr lang="en-MY" sz="1200" b="0" u="none" strike="noStrike" kern="1200" dirty="0">
                <a:solidFill>
                  <a:schemeClr val="tx1"/>
                </a:solidFill>
                <a:effectLst/>
                <a:latin typeface="+mn-lt"/>
                <a:ea typeface="+mn-ea"/>
                <a:cs typeface="+mn-cs"/>
                <a:hlinkClick r:id="rId3"/>
              </a:rPr>
              <a:t>Finke, Guest, and Stark 1996</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Finke and Stark 1988</a:t>
            </a:r>
            <a:r>
              <a:rPr lang="en-MY" sz="1200" b="0" kern="1200" dirty="0">
                <a:solidFill>
                  <a:schemeClr val="tx1"/>
                </a:solidFill>
                <a:effectLst/>
                <a:latin typeface="+mn-lt"/>
                <a:ea typeface="+mn-ea"/>
                <a:cs typeface="+mn-cs"/>
              </a:rPr>
              <a:t>). This index represents the probability that any two people, selected randomly from the religious population, share the same religion. Higher numbers indicate less religious diversity and more monopoly. Data from the 2005 WCD provide the major religious groups (i.e., Muslim, Christian, Hindu, Buddhist, Jewish, and other religion) included in the measure. The formula for the Herfindahl index is </a:t>
            </a:r>
            <a:r>
              <a:rPr lang="en-MY" sz="1200" b="0" kern="1200" dirty="0" err="1">
                <a:solidFill>
                  <a:schemeClr val="tx1"/>
                </a:solidFill>
                <a:effectLst/>
                <a:latin typeface="+mn-lt"/>
                <a:ea typeface="+mn-ea"/>
                <a:cs typeface="+mn-cs"/>
              </a:rPr>
              <a:t>H</a:t>
            </a:r>
            <a:r>
              <a:rPr lang="en-MY" sz="1200" b="0" i="1" kern="1200" baseline="-25000" dirty="0" err="1">
                <a:solidFill>
                  <a:schemeClr val="tx1"/>
                </a:solidFill>
                <a:effectLst/>
                <a:latin typeface="+mn-lt"/>
                <a:ea typeface="+mn-ea"/>
                <a:cs typeface="+mn-cs"/>
              </a:rPr>
              <a:t>j</a:t>
            </a:r>
            <a:r>
              <a:rPr lang="en-MY" sz="1200" b="0" kern="1200" dirty="0">
                <a:solidFill>
                  <a:schemeClr val="tx1"/>
                </a:solidFill>
                <a:effectLst/>
                <a:latin typeface="+mn-lt"/>
                <a:ea typeface="+mn-ea"/>
                <a:cs typeface="+mn-cs"/>
              </a:rPr>
              <a:t> = </a:t>
            </a:r>
            <a:r>
              <a:rPr lang="el-GR" sz="1200" b="0" kern="1200" dirty="0">
                <a:solidFill>
                  <a:schemeClr val="tx1"/>
                </a:solidFill>
                <a:effectLst/>
                <a:latin typeface="+mn-lt"/>
                <a:ea typeface="+mn-ea"/>
                <a:cs typeface="+mn-cs"/>
              </a:rPr>
              <a:t>Σ</a:t>
            </a:r>
            <a:r>
              <a:rPr lang="en-MY" sz="1200" b="0" kern="1200" dirty="0">
                <a:solidFill>
                  <a:schemeClr val="tx1"/>
                </a:solidFill>
                <a:effectLst/>
                <a:latin typeface="+mn-lt"/>
                <a:ea typeface="+mn-ea"/>
                <a:cs typeface="+mn-cs"/>
              </a:rPr>
              <a:t>S</a:t>
            </a:r>
            <a:r>
              <a:rPr lang="en-MY" sz="1200" b="0" u="none" strike="noStrike" kern="1200" baseline="30000" dirty="0">
                <a:solidFill>
                  <a:schemeClr val="tx1"/>
                </a:solidFill>
                <a:effectLst/>
                <a:latin typeface="+mn-lt"/>
                <a:ea typeface="+mn-ea"/>
                <a:cs typeface="+mn-cs"/>
              </a:rPr>
              <a:t>2</a:t>
            </a:r>
            <a:r>
              <a:rPr lang="en-MY" sz="1200" b="0" i="1" kern="1200" baseline="-25000" dirty="0">
                <a:solidFill>
                  <a:schemeClr val="tx1"/>
                </a:solidFill>
                <a:effectLst/>
                <a:latin typeface="+mn-lt"/>
                <a:ea typeface="+mn-ea"/>
                <a:cs typeface="+mn-cs"/>
              </a:rPr>
              <a:t>ij</a:t>
            </a:r>
            <a:r>
              <a:rPr lang="en-MY" sz="1200" b="0" kern="1200" dirty="0">
                <a:solidFill>
                  <a:schemeClr val="tx1"/>
                </a:solidFill>
                <a:effectLst/>
                <a:latin typeface="+mn-lt"/>
                <a:ea typeface="+mn-ea"/>
                <a:cs typeface="+mn-cs"/>
              </a:rPr>
              <a:t>, where S represents each religion divided by the total number of religious members in each country. Each country is represented with </a:t>
            </a:r>
            <a:r>
              <a:rPr lang="en-MY" sz="1200" b="0" i="1" kern="1200" dirty="0">
                <a:solidFill>
                  <a:schemeClr val="tx1"/>
                </a:solidFill>
                <a:effectLst/>
                <a:latin typeface="+mn-lt"/>
                <a:ea typeface="+mn-ea"/>
                <a:cs typeface="+mn-cs"/>
              </a:rPr>
              <a:t>j</a:t>
            </a:r>
            <a:r>
              <a:rPr lang="en-MY" sz="1200" b="0" kern="1200" dirty="0">
                <a:solidFill>
                  <a:schemeClr val="tx1"/>
                </a:solidFill>
                <a:effectLst/>
                <a:latin typeface="+mn-lt"/>
                <a:ea typeface="+mn-ea"/>
                <a:cs typeface="+mn-cs"/>
              </a:rPr>
              <a:t>, and </a:t>
            </a:r>
            <a:r>
              <a:rPr lang="en-MY" sz="1200" b="0" i="1" kern="1200" dirty="0" err="1">
                <a:solidFill>
                  <a:schemeClr val="tx1"/>
                </a:solidFill>
                <a:effectLst/>
                <a:latin typeface="+mn-lt"/>
                <a:ea typeface="+mn-ea"/>
                <a:cs typeface="+mn-cs"/>
              </a:rPr>
              <a:t>i</a:t>
            </a:r>
            <a:r>
              <a:rPr lang="en-MY" sz="1200" b="0" kern="1200" dirty="0">
                <a:solidFill>
                  <a:schemeClr val="tx1"/>
                </a:solidFill>
                <a:effectLst/>
                <a:latin typeface="+mn-lt"/>
                <a:ea typeface="+mn-ea"/>
                <a:cs typeface="+mn-cs"/>
              </a:rPr>
              <a:t> is the index of summation that runs over all religious categories in each country. Each model also includes population, taken from the estimate provided by the 2005 WCD and measured in tens of millions.</a:t>
            </a:r>
          </a:p>
          <a:p>
            <a:r>
              <a:rPr lang="en-MY" sz="1200" b="0" kern="1200" dirty="0">
                <a:solidFill>
                  <a:schemeClr val="tx1"/>
                </a:solidFill>
                <a:effectLst/>
                <a:latin typeface="+mn-lt"/>
                <a:ea typeface="+mn-ea"/>
                <a:cs typeface="+mn-cs"/>
              </a:rPr>
              <a:t>To measure restrictions on females’ mobility, we use a binary country-level variable created from measures found on the </a:t>
            </a:r>
            <a:r>
              <a:rPr lang="en-MY" sz="1200" b="0" u="none" strike="noStrike" kern="1200" dirty="0">
                <a:solidFill>
                  <a:schemeClr val="tx1"/>
                </a:solidFill>
                <a:effectLst/>
                <a:latin typeface="+mn-lt"/>
                <a:ea typeface="+mn-ea"/>
                <a:cs typeface="+mn-cs"/>
                <a:hlinkClick r:id="rId3"/>
              </a:rPr>
              <a:t>Social Institutions and Gender Index (2009)</a:t>
            </a:r>
            <a:r>
              <a:rPr lang="en-MY" sz="1200" b="0" kern="1200" dirty="0">
                <a:solidFill>
                  <a:schemeClr val="tx1"/>
                </a:solidFill>
                <a:effectLst/>
                <a:latin typeface="+mn-lt"/>
                <a:ea typeface="+mn-ea"/>
                <a:cs typeface="+mn-cs"/>
              </a:rPr>
              <a:t> website. The mobility measure captures the extent of legal restrictions and other limitations on women’s mobility in each country. Restriction of women’s mobility is based on four dimensions: family code, physical integrity of women, ownership rights, and civil rights.</a:t>
            </a:r>
            <a:r>
              <a:rPr lang="en-MY" sz="1200" b="0" u="none" strike="noStrike" kern="1200" baseline="30000" dirty="0">
                <a:solidFill>
                  <a:schemeClr val="tx1"/>
                </a:solidFill>
                <a:effectLst/>
                <a:latin typeface="+mn-lt"/>
                <a:ea typeface="+mn-ea"/>
                <a:cs typeface="+mn-cs"/>
              </a:rPr>
              <a:t>12</a:t>
            </a:r>
            <a:r>
              <a:rPr lang="en-MY" sz="1200" b="0" kern="1200" dirty="0">
                <a:solidFill>
                  <a:schemeClr val="tx1"/>
                </a:solidFill>
                <a:effectLst/>
                <a:latin typeface="+mn-lt"/>
                <a:ea typeface="+mn-ea"/>
                <a:cs typeface="+mn-cs"/>
              </a:rPr>
              <a:t> A score of 1 indicates restrictions on females’ mobility within a country along any one of these dimensions, even if there are laws protecting women’s civil liberties. A score of 0 indicates a country does not restrict women’s mobility.</a:t>
            </a:r>
            <a:r>
              <a:rPr lang="en-MY" sz="1200" b="0" u="none" strike="noStrike" kern="1200" baseline="30000" dirty="0">
                <a:solidFill>
                  <a:schemeClr val="tx1"/>
                </a:solidFill>
                <a:effectLst/>
                <a:latin typeface="+mn-lt"/>
                <a:ea typeface="+mn-ea"/>
                <a:cs typeface="+mn-cs"/>
              </a:rPr>
              <a:t>13</a:t>
            </a:r>
            <a:endParaRPr lang="en-MY" sz="1200" b="0" kern="1200" dirty="0">
              <a:solidFill>
                <a:schemeClr val="tx1"/>
              </a:solidFill>
              <a:effectLst/>
              <a:latin typeface="+mn-lt"/>
              <a:ea typeface="+mn-ea"/>
              <a:cs typeface="+mn-cs"/>
            </a:endParaRPr>
          </a:p>
          <a:p>
            <a:r>
              <a:rPr lang="en-MY" sz="1200" b="0" kern="1200" dirty="0">
                <a:solidFill>
                  <a:schemeClr val="tx1"/>
                </a:solidFill>
                <a:effectLst/>
                <a:latin typeface="+mn-lt"/>
                <a:ea typeface="+mn-ea"/>
                <a:cs typeface="+mn-cs"/>
              </a:rPr>
              <a:t>All models also include the United Nation’s 2003 Human Development Index (HDI) (</a:t>
            </a:r>
            <a:r>
              <a:rPr lang="en-MY" sz="1200" b="0" u="none" strike="noStrike" kern="1200" dirty="0">
                <a:solidFill>
                  <a:schemeClr val="tx1"/>
                </a:solidFill>
                <a:effectLst/>
                <a:latin typeface="+mn-lt"/>
                <a:ea typeface="+mn-ea"/>
                <a:cs typeface="+mn-cs"/>
                <a:hlinkClick r:id="rId3"/>
              </a:rPr>
              <a:t>ARDA 2005</a:t>
            </a:r>
            <a:r>
              <a:rPr lang="en-MY" sz="1200" b="0" kern="1200" dirty="0">
                <a:solidFill>
                  <a:schemeClr val="tx1"/>
                </a:solidFill>
                <a:effectLst/>
                <a:latin typeface="+mn-lt"/>
                <a:ea typeface="+mn-ea"/>
                <a:cs typeface="+mn-cs"/>
              </a:rPr>
              <a:t>). The HDI measures a country’s achievement in health, knowledge, and standard of living (</a:t>
            </a:r>
            <a:r>
              <a:rPr lang="en-MY" sz="1200" b="0" u="none" strike="noStrike" kern="1200" dirty="0">
                <a:solidFill>
                  <a:schemeClr val="tx1"/>
                </a:solidFill>
                <a:effectLst/>
                <a:latin typeface="+mn-lt"/>
                <a:ea typeface="+mn-ea"/>
                <a:cs typeface="+mn-cs"/>
                <a:hlinkClick r:id="rId3"/>
              </a:rPr>
              <a:t>Human Development Reports 2009</a:t>
            </a:r>
            <a:r>
              <a:rPr lang="en-MY" sz="1200" b="0" kern="1200" dirty="0">
                <a:solidFill>
                  <a:schemeClr val="tx1"/>
                </a:solidFill>
                <a:effectLst/>
                <a:latin typeface="+mn-lt"/>
                <a:ea typeface="+mn-ea"/>
                <a:cs typeface="+mn-cs"/>
              </a:rPr>
              <a:t>). For ease in interpretation, we standardized the measure so that one unit equals one standard deviation.</a:t>
            </a:r>
          </a:p>
          <a:p>
            <a:r>
              <a:rPr lang="en-MY" sz="1200" b="0" kern="1200" dirty="0">
                <a:solidFill>
                  <a:schemeClr val="tx1"/>
                </a:solidFill>
                <a:effectLst/>
                <a:latin typeface="+mn-lt"/>
                <a:ea typeface="+mn-ea"/>
                <a:cs typeface="+mn-cs"/>
              </a:rPr>
              <a:t>Theoretically, several other country-level control variables could shape the relationship between percentage Muslim and the outcomes. These include the extent of democracy (i.e., freedom of the press, civil liberties, and political rights), Gross Domestic Product (per person), whether women report being sexually harassed because of immodest dress, and percentage of adult female sex workers. In a separate analysis we found that none of these were significant or altered key relationships.</a:t>
            </a:r>
          </a:p>
          <a:p>
            <a:r>
              <a:rPr lang="en-MY" sz="1200" b="0" kern="1200" dirty="0">
                <a:solidFill>
                  <a:schemeClr val="tx1"/>
                </a:solidFill>
                <a:effectLst/>
                <a:latin typeface="+mn-lt"/>
                <a:ea typeface="+mn-ea"/>
                <a:cs typeface="+mn-cs"/>
              </a:rPr>
              <a:t>Methods</a:t>
            </a:r>
          </a:p>
          <a:p>
            <a:r>
              <a:rPr lang="en-MY" sz="1200" b="0" kern="1200" dirty="0">
                <a:solidFill>
                  <a:schemeClr val="tx1"/>
                </a:solidFill>
                <a:effectLst/>
                <a:latin typeface="+mn-lt"/>
                <a:ea typeface="+mn-ea"/>
                <a:cs typeface="+mn-cs"/>
              </a:rPr>
              <a:t>To assess the association between religion and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we use generalized mixed models (</a:t>
            </a:r>
            <a:r>
              <a:rPr lang="en-MY" sz="1200" b="0" u="none" strike="noStrike" kern="1200" dirty="0">
                <a:solidFill>
                  <a:schemeClr val="tx1"/>
                </a:solidFill>
                <a:effectLst/>
                <a:latin typeface="+mn-lt"/>
                <a:ea typeface="+mn-ea"/>
                <a:cs typeface="+mn-cs"/>
                <a:hlinkClick r:id="rId3"/>
              </a:rPr>
              <a:t>Breslow and Clayton 1993</a:t>
            </a:r>
            <a:r>
              <a:rPr lang="en-MY" sz="1200" b="0" kern="1200" dirty="0">
                <a:solidFill>
                  <a:schemeClr val="tx1"/>
                </a:solidFill>
                <a:effectLst/>
                <a:latin typeface="+mn-lt"/>
                <a:ea typeface="+mn-ea"/>
                <a:cs typeface="+mn-cs"/>
              </a:rPr>
              <a:t>). Unlike conventional regression models, hierarchical </a:t>
            </a:r>
            <a:r>
              <a:rPr lang="en-MY" sz="1200" b="0" kern="1200" dirty="0" err="1">
                <a:solidFill>
                  <a:schemeClr val="tx1"/>
                </a:solidFill>
                <a:effectLst/>
                <a:latin typeface="+mn-lt"/>
                <a:ea typeface="+mn-ea"/>
                <a:cs typeface="+mn-cs"/>
              </a:rPr>
              <a:t>modeling</a:t>
            </a:r>
            <a:r>
              <a:rPr lang="en-MY" sz="1200" b="0" kern="1200" dirty="0">
                <a:solidFill>
                  <a:schemeClr val="tx1"/>
                </a:solidFill>
                <a:effectLst/>
                <a:latin typeface="+mn-lt"/>
                <a:ea typeface="+mn-ea"/>
                <a:cs typeface="+mn-cs"/>
              </a:rPr>
              <a:t> correctly estimates standard errors of contextual variables (</a:t>
            </a:r>
            <a:r>
              <a:rPr lang="en-MY" sz="1200" b="0" u="none" strike="noStrike" kern="1200" dirty="0">
                <a:solidFill>
                  <a:schemeClr val="tx1"/>
                </a:solidFill>
                <a:effectLst/>
                <a:latin typeface="+mn-lt"/>
                <a:ea typeface="+mn-ea"/>
                <a:cs typeface="+mn-cs"/>
                <a:hlinkClick r:id="rId3"/>
              </a:rPr>
              <a:t>Raudenbush and Bryk 2002</a:t>
            </a:r>
            <a:r>
              <a:rPr lang="en-MY" sz="1200" b="0" kern="1200" dirty="0">
                <a:solidFill>
                  <a:schemeClr val="tx1"/>
                </a:solidFill>
                <a:effectLst/>
                <a:latin typeface="+mn-lt"/>
                <a:ea typeface="+mn-ea"/>
                <a:cs typeface="+mn-cs"/>
              </a:rPr>
              <a:t>). This method adjusts for correlated errors among individuals within the same context (e.g., country) and uses the appropriate degrees of freedom for country-level units. As a result, coefficients at the individual and contextual levels are estimated simultaneously.</a:t>
            </a:r>
          </a:p>
          <a:p>
            <a:r>
              <a:rPr lang="en-MY" sz="1200" b="0" kern="1200" dirty="0">
                <a:solidFill>
                  <a:schemeClr val="tx1"/>
                </a:solidFill>
                <a:effectLst/>
                <a:latin typeface="+mn-lt"/>
                <a:ea typeface="+mn-ea"/>
                <a:cs typeface="+mn-cs"/>
              </a:rPr>
              <a:t>Our analysis begins by using hierarchical logistical models</a:t>
            </a:r>
            <a:r>
              <a:rPr lang="en-MY" sz="1200" b="0" u="none" strike="noStrike" kern="1200" baseline="30000" dirty="0">
                <a:solidFill>
                  <a:schemeClr val="tx1"/>
                </a:solidFill>
                <a:effectLst/>
                <a:latin typeface="+mn-lt"/>
                <a:ea typeface="+mn-ea"/>
                <a:cs typeface="+mn-cs"/>
              </a:rPr>
              <a:t>14</a:t>
            </a:r>
            <a:r>
              <a:rPr lang="en-MY" sz="1200" b="0" kern="1200" dirty="0">
                <a:solidFill>
                  <a:schemeClr val="tx1"/>
                </a:solidFill>
                <a:effectLst/>
                <a:latin typeface="+mn-lt"/>
                <a:ea typeface="+mn-ea"/>
                <a:cs typeface="+mn-cs"/>
              </a:rPr>
              <a:t> to examine whether ever married respondents reported premarital sex. We first examine contributions of individual- and country-level control variables. The second model includes age at marriage to see if it mediates the relationship between Islamic and Hindu religious affiliation and reports of premarital sex. Next, we include percentage Muslim, followed by the interaction between Islamic religious affiliation and percentage Muslim. We then examine the potential mediating role of restrictions on females’ mobility. Finally, we examine the interaction between Islamic religious affiliation and religious diversity. When we test for an influence of religious diversity, we remove the percentage Muslim. Research on religious diversity has found that when the percentage of a dominant religion and religious diversity are both included, the proportion of the dominant religion is an arithmetic component of the religious diversity measure (</a:t>
            </a:r>
            <a:r>
              <a:rPr lang="en-MY" sz="1200" b="0" u="none" strike="noStrike" kern="1200" dirty="0">
                <a:solidFill>
                  <a:schemeClr val="tx1"/>
                </a:solidFill>
                <a:effectLst/>
                <a:latin typeface="+mn-lt"/>
                <a:ea typeface="+mn-ea"/>
                <a:cs typeface="+mn-cs"/>
                <a:hlinkClick r:id="rId3"/>
              </a:rPr>
              <a:t>Chaves and Gorski 2001</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Olson 1999</a:t>
            </a:r>
            <a:r>
              <a:rPr lang="en-MY" sz="1200" b="0" kern="1200" dirty="0">
                <a:solidFill>
                  <a:schemeClr val="tx1"/>
                </a:solidFill>
                <a:effectLst/>
                <a:latin typeface="+mn-lt"/>
                <a:ea typeface="+mn-ea"/>
                <a:cs typeface="+mn-cs"/>
              </a:rPr>
              <a:t>), resulting in a </a:t>
            </a:r>
            <a:r>
              <a:rPr lang="en-MY" sz="1200" b="0" kern="1200" dirty="0" err="1">
                <a:solidFill>
                  <a:schemeClr val="tx1"/>
                </a:solidFill>
                <a:effectLst/>
                <a:latin typeface="+mn-lt"/>
                <a:ea typeface="+mn-ea"/>
                <a:cs typeface="+mn-cs"/>
              </a:rPr>
              <a:t>misspecified</a:t>
            </a:r>
            <a:r>
              <a:rPr lang="en-MY" sz="1200" b="0" kern="1200" dirty="0">
                <a:solidFill>
                  <a:schemeClr val="tx1"/>
                </a:solidFill>
                <a:effectLst/>
                <a:latin typeface="+mn-lt"/>
                <a:ea typeface="+mn-ea"/>
                <a:cs typeface="+mn-cs"/>
              </a:rPr>
              <a:t> model. Following these same steps, our second set of models focuses on whether married respondents had sex with their spouse or someone else in the previous 12 months.</a:t>
            </a:r>
          </a:p>
          <a:p>
            <a:r>
              <a:rPr lang="en-MY" sz="1200" b="0" kern="1200" dirty="0">
                <a:solidFill>
                  <a:schemeClr val="tx1"/>
                </a:solidFill>
                <a:effectLst/>
                <a:latin typeface="+mn-lt"/>
                <a:ea typeface="+mn-ea"/>
                <a:cs typeface="+mn-cs"/>
              </a:rPr>
              <a:t>Aside from dummy variables, all variables are </a:t>
            </a:r>
            <a:r>
              <a:rPr lang="en-MY" sz="1200" b="0" kern="1200" dirty="0" err="1">
                <a:solidFill>
                  <a:schemeClr val="tx1"/>
                </a:solidFill>
                <a:effectLst/>
                <a:latin typeface="+mn-lt"/>
                <a:ea typeface="+mn-ea"/>
                <a:cs typeface="+mn-cs"/>
              </a:rPr>
              <a:t>centered</a:t>
            </a:r>
            <a:r>
              <a:rPr lang="en-MY" sz="1200" b="0" kern="1200" dirty="0">
                <a:solidFill>
                  <a:schemeClr val="tx1"/>
                </a:solidFill>
                <a:effectLst/>
                <a:latin typeface="+mn-lt"/>
                <a:ea typeface="+mn-ea"/>
                <a:cs typeface="+mn-cs"/>
              </a:rPr>
              <a:t> (mean = 0), which means the intercept term represents the odds of having premarital sex for people assigned the suppressed category for all dummy variables and the average on all other variables. The analysis uses the recommended weights, which account for the unequal probability of selection of persons within nations.</a:t>
            </a:r>
          </a:p>
          <a:p>
            <a:r>
              <a:rPr lang="en-MY" sz="1200" b="0" kern="1200" dirty="0">
                <a:solidFill>
                  <a:schemeClr val="tx1"/>
                </a:solidFill>
                <a:effectLst/>
                <a:latin typeface="+mn-lt"/>
                <a:ea typeface="+mn-ea"/>
                <a:cs typeface="+mn-cs"/>
              </a:rPr>
              <a:t>Premarital Sex for Ever Married Respondents</a:t>
            </a:r>
          </a:p>
          <a:p>
            <a:r>
              <a:rPr lang="en-MY" sz="1200" b="0" kern="1200" dirty="0">
                <a:solidFill>
                  <a:schemeClr val="tx1"/>
                </a:solidFill>
                <a:effectLst/>
                <a:latin typeface="+mn-lt"/>
                <a:ea typeface="+mn-ea"/>
                <a:cs typeface="+mn-cs"/>
              </a:rPr>
              <a:t>The first model includes control and individual-level religion variables. We hypothesized that ever married Muslims would be less likely than ever married Jews and Christians to report premarital sex (Hypothesis 1). In Model 1 of </a:t>
            </a:r>
            <a:r>
              <a:rPr lang="en-MY" sz="1200" b="0" u="none" strike="noStrike" kern="1200" dirty="0">
                <a:solidFill>
                  <a:schemeClr val="tx1"/>
                </a:solidFill>
                <a:effectLst/>
                <a:latin typeface="+mn-lt"/>
                <a:ea typeface="+mn-ea"/>
                <a:cs typeface="+mn-cs"/>
                <a:hlinkClick r:id="rId3"/>
              </a:rPr>
              <a:t>Table 2</a:t>
            </a:r>
            <a:r>
              <a:rPr lang="en-MY" sz="1200" b="0" kern="1200" dirty="0">
                <a:solidFill>
                  <a:schemeClr val="tx1"/>
                </a:solidFill>
                <a:effectLst/>
                <a:latin typeface="+mn-lt"/>
                <a:ea typeface="+mn-ea"/>
                <a:cs typeface="+mn-cs"/>
              </a:rPr>
              <a:t>, we find corroboration for this hypothesis, as the odds of ever married Muslims reporting premarital sex are 53 percent lower than they are for Christians. Likewise, Model 1 provides support for our second hypothesis that ever married Hindus are less likely than ever married Jews and Christians to report premarital sex (Hypothesis 2). The odds of ever married Hindus reporting premarital sex are 40 percent lower than they are for Christians. Buddhists, Jews, and people of other religious faiths have higher odds of reporting premarital sex than do Christians. Conversely, ever married people with no religion and adherents of traditional faiths have lower odds than Christians of reporting premarital sex. Model 1 of </a:t>
            </a:r>
            <a:r>
              <a:rPr lang="en-MY" sz="1200" b="0" u="none" strike="noStrike" kern="1200" dirty="0">
                <a:solidFill>
                  <a:schemeClr val="tx1"/>
                </a:solidFill>
                <a:effectLst/>
                <a:latin typeface="+mn-lt"/>
                <a:ea typeface="+mn-ea"/>
                <a:cs typeface="+mn-cs"/>
                <a:hlinkClick r:id="rId3"/>
              </a:rPr>
              <a:t>Table 2</a:t>
            </a:r>
            <a:r>
              <a:rPr lang="en-MY" sz="1200" b="0" kern="1200" dirty="0">
                <a:solidFill>
                  <a:schemeClr val="tx1"/>
                </a:solidFill>
                <a:effectLst/>
                <a:latin typeface="+mn-lt"/>
                <a:ea typeface="+mn-ea"/>
                <a:cs typeface="+mn-cs"/>
              </a:rPr>
              <a:t> also shows that ever married people, individuals from urban areas, and respondents with higher levels of education have higher odds of reporting premarital sex. Women, people with more children, and residence in a more populous nation are associated with lower odds of reporting premarital sex.</a:t>
            </a:r>
          </a:p>
          <a:p>
            <a:r>
              <a:rPr lang="en-MY" sz="1200" b="1" kern="1200" dirty="0">
                <a:solidFill>
                  <a:schemeClr val="tx1"/>
                </a:solidFill>
                <a:effectLst/>
                <a:latin typeface="+mn-lt"/>
                <a:ea typeface="+mn-ea"/>
                <a:cs typeface="+mn-cs"/>
              </a:rPr>
              <a:t>Table 2.</a:t>
            </a:r>
            <a:r>
              <a:rPr lang="en-MY" sz="1200" b="0" kern="1200" dirty="0">
                <a:solidFill>
                  <a:schemeClr val="tx1"/>
                </a:solidFill>
                <a:effectLst/>
                <a:latin typeface="+mn-lt"/>
                <a:ea typeface="+mn-ea"/>
                <a:cs typeface="+mn-cs"/>
              </a:rPr>
              <a:t> Religion’s Role in Explaining Premarital Sexual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among Ever Married Men and Women (age 15 to 64 years); Hierarchical Logistic Regression Models (Odds Ratios Are Reported)</a:t>
            </a:r>
          </a:p>
          <a:p>
            <a:r>
              <a:rPr lang="en-MY" sz="1200" b="1" kern="1200" dirty="0">
                <a:solidFill>
                  <a:schemeClr val="tx1"/>
                </a:solidFill>
                <a:effectLst/>
                <a:latin typeface="+mn-lt"/>
                <a:ea typeface="+mn-ea"/>
                <a:cs typeface="+mn-cs"/>
              </a:rPr>
              <a:t>Table 2.</a:t>
            </a:r>
            <a:r>
              <a:rPr lang="en-MY" sz="1200" b="0" kern="1200" dirty="0">
                <a:solidFill>
                  <a:schemeClr val="tx1"/>
                </a:solidFill>
                <a:effectLst/>
                <a:latin typeface="+mn-lt"/>
                <a:ea typeface="+mn-ea"/>
                <a:cs typeface="+mn-cs"/>
              </a:rPr>
              <a:t> Religion’s Role in Explaining Premarital Sexual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among Ever Married Men and Women (age 15 to 64 years); Hierarchical Logistic Regression Models (Odds Ratios Are Reported)</a:t>
            </a:r>
          </a:p>
          <a:p>
            <a:r>
              <a:rPr lang="en-MY" sz="1200" b="1" u="none" strike="noStrike" kern="1200" dirty="0">
                <a:solidFill>
                  <a:schemeClr val="tx1"/>
                </a:solidFill>
                <a:effectLst/>
                <a:latin typeface="+mn-lt"/>
                <a:ea typeface="+mn-ea"/>
                <a:cs typeface="+mn-cs"/>
                <a:hlinkClick r:id="rId5"/>
              </a:rPr>
              <a:t>View larger version</a:t>
            </a:r>
            <a:endParaRPr lang="en-MY" sz="1200" kern="1200" dirty="0">
              <a:solidFill>
                <a:schemeClr val="tx1"/>
              </a:solidFill>
              <a:effectLst/>
              <a:latin typeface="+mn-lt"/>
              <a:ea typeface="+mn-ea"/>
              <a:cs typeface="+mn-cs"/>
            </a:endParaRPr>
          </a:p>
          <a:p>
            <a:r>
              <a:rPr lang="en-MY" sz="1200" b="0" u="none" strike="noStrike" kern="1200" dirty="0">
                <a:solidFill>
                  <a:schemeClr val="tx1"/>
                </a:solidFill>
                <a:effectLst/>
                <a:latin typeface="+mn-lt"/>
                <a:ea typeface="+mn-ea"/>
                <a:cs typeface="+mn-cs"/>
                <a:hlinkClick r:id="rId3" tooltip="Open Figure Viewer"/>
              </a:rPr>
              <a:t>Figure 3</a:t>
            </a:r>
            <a:r>
              <a:rPr lang="en-MY" sz="1200" b="0" kern="1200" dirty="0">
                <a:solidFill>
                  <a:schemeClr val="tx1"/>
                </a:solidFill>
                <a:effectLst/>
                <a:latin typeface="+mn-lt"/>
                <a:ea typeface="+mn-ea"/>
                <a:cs typeface="+mn-cs"/>
              </a:rPr>
              <a:t> presents predicted probabilities of reporting premarital sex by religious affiliation for ever married females who live in a rural area, are not currently working, and have been assigned the mean on all other variables in Model 1 of </a:t>
            </a:r>
            <a:r>
              <a:rPr lang="en-MY" sz="1200" b="0" u="none" strike="noStrike" kern="1200" dirty="0">
                <a:solidFill>
                  <a:schemeClr val="tx1"/>
                </a:solidFill>
                <a:effectLst/>
                <a:latin typeface="+mn-lt"/>
                <a:ea typeface="+mn-ea"/>
                <a:cs typeface="+mn-cs"/>
                <a:hlinkClick r:id="rId3"/>
              </a:rPr>
              <a:t>Table 2</a:t>
            </a:r>
            <a:r>
              <a:rPr lang="en-MY" sz="1200" b="0" kern="1200" dirty="0">
                <a:solidFill>
                  <a:schemeClr val="tx1"/>
                </a:solidFill>
                <a:effectLst/>
                <a:latin typeface="+mn-lt"/>
                <a:ea typeface="+mn-ea"/>
                <a:cs typeface="+mn-cs"/>
              </a:rPr>
              <a:t>. The probability of an ever married Muslim woman reporting premarital sex is the lowest at .61, followed by an ever married Hindu woman (.67). Of the major religious groups, Buddhists (.84) have the highest predicted probability of reporting premarital sex, followed by Jews and Christians.</a:t>
            </a:r>
          </a:p>
          <a:p>
            <a:r>
              <a:rPr lang="en-MY" sz="1200" b="1" kern="1200" dirty="0">
                <a:solidFill>
                  <a:schemeClr val="tx1"/>
                </a:solidFill>
                <a:effectLst/>
                <a:latin typeface="+mn-lt"/>
                <a:ea typeface="+mn-ea"/>
                <a:cs typeface="+mn-cs"/>
              </a:rPr>
              <a:t>Figure 3.</a:t>
            </a:r>
            <a:r>
              <a:rPr lang="en-MY" sz="1200" b="0" kern="1200" dirty="0">
                <a:solidFill>
                  <a:schemeClr val="tx1"/>
                </a:solidFill>
                <a:effectLst/>
                <a:latin typeface="+mn-lt"/>
                <a:ea typeface="+mn-ea"/>
                <a:cs typeface="+mn-cs"/>
              </a:rPr>
              <a:t> Predicted Probability of Reporting Premarital Sex for Married Respondents by Religious Affiliation</a:t>
            </a:r>
          </a:p>
          <a:p>
            <a:r>
              <a:rPr lang="en-MY" sz="1200" b="0" i="1" kern="1200" dirty="0">
                <a:solidFill>
                  <a:schemeClr val="tx1"/>
                </a:solidFill>
                <a:effectLst/>
                <a:latin typeface="+mn-lt"/>
                <a:ea typeface="+mn-ea"/>
                <a:cs typeface="+mn-cs"/>
              </a:rPr>
              <a:t>Note</a:t>
            </a:r>
            <a:r>
              <a:rPr lang="en-MY" sz="1200" b="0" kern="1200" dirty="0">
                <a:solidFill>
                  <a:schemeClr val="tx1"/>
                </a:solidFill>
                <a:effectLst/>
                <a:latin typeface="+mn-lt"/>
                <a:ea typeface="+mn-ea"/>
                <a:cs typeface="+mn-cs"/>
              </a:rPr>
              <a:t>: Predicted probabilities presented for women who are not currently working, live in a rural area, and have been assigned the mean on all other variables in Model 1 of </a:t>
            </a:r>
            <a:r>
              <a:rPr lang="en-MY" sz="1200" b="0" u="none" strike="noStrike" kern="1200" dirty="0">
                <a:solidFill>
                  <a:schemeClr val="tx1"/>
                </a:solidFill>
                <a:effectLst/>
                <a:latin typeface="+mn-lt"/>
                <a:ea typeface="+mn-ea"/>
                <a:cs typeface="+mn-cs"/>
                <a:hlinkClick r:id="rId3"/>
              </a:rPr>
              <a:t>Table 2</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Model 2 includes age at marriage and tests the hypothesis that ever married Muslims and Hindus will be less likely than ever married Jews and Christians to report premarital sex because, in part, they married at younger ages (Hypothesis 3). Age at marriage is significant. We do not, however, find support for the third hypothesis: age at marriage does not significantly mediate the relationship between Muslim and Hindu religious affiliation and reports of premarital sex. For every additional year respondents waited to get married, their odds of reporting premarital sex increase by 4 percent. When age at marriage is included, the coefficients for Muslim and Hindu religious affiliations are reduced slightly but remain highly significant.</a:t>
            </a:r>
          </a:p>
          <a:p>
            <a:r>
              <a:rPr lang="en-MY" sz="1200" b="0" kern="1200" dirty="0">
                <a:solidFill>
                  <a:schemeClr val="tx1"/>
                </a:solidFill>
                <a:effectLst/>
                <a:latin typeface="+mn-lt"/>
                <a:ea typeface="+mn-ea"/>
                <a:cs typeface="+mn-cs"/>
              </a:rPr>
              <a:t>Model 3 includes the percentage Muslim and tests the hypothesis that as the percentage Muslim within a country increases, ever married residents will be less likely to report premarital sex (Hypothesis 5a). In support of this hypothesis Model 3 shows that a 1 percent increase in the percentage Muslim is associated with a 2 percent decrease in the odds of reporting premarital sex. To better understand the magnitude of the effect, we produced predicted values for a married Muslim woman who is not working, lives in a rural area, and has been assigned the mean on all other variables included in Model 3. If this woman lives in a nation where 1 percent of residents are Muslim, her predicted probability of reporting premarital sex would be .72. In a nation where 23 percent of residents are Muslim, which is the sample mean, the woman’s predicted probability would be .61. Finally, in a nation where 90 percent of residents are Muslim, which is the sample maximum, the woman’s predicted probability of reporting premarital sex would tumble to .28.</a:t>
            </a:r>
          </a:p>
          <a:p>
            <a:r>
              <a:rPr lang="en-MY" sz="1200" b="0" kern="1200" dirty="0">
                <a:solidFill>
                  <a:schemeClr val="tx1"/>
                </a:solidFill>
                <a:effectLst/>
                <a:latin typeface="+mn-lt"/>
                <a:ea typeface="+mn-ea"/>
                <a:cs typeface="+mn-cs"/>
              </a:rPr>
              <a:t>Model 4 includes the interaction between Muslim affiliation and the percentage Muslim to test the hypothesis that as the percentage Muslim increases, ever married Muslims will be less likely to report premarital sex (Hypothesis 5b). The interaction is not significant; therefore, the hypothesis is not supported. The percentage Muslim appears to reduce the odds of reporting premarital sex for all ever married residents, regardless of religious affiliation.</a:t>
            </a:r>
          </a:p>
          <a:p>
            <a:r>
              <a:rPr lang="en-MY" sz="1200" b="0" kern="1200" dirty="0">
                <a:solidFill>
                  <a:schemeClr val="tx1"/>
                </a:solidFill>
                <a:effectLst/>
                <a:latin typeface="+mn-lt"/>
                <a:ea typeface="+mn-ea"/>
                <a:cs typeface="+mn-cs"/>
              </a:rPr>
              <a:t>Model 5 includes restrictions on women’s mobility to examine the hypothesis that formal restrictions on women’s mobility will, in part, mediate the relationship between percentage Muslim and reports of sex outside of marriage (Hypothesis 7). Restrictions on females’ mobility are not significant, offering little support for this hypothesis. Islamic culture does not appear to shape reports of premarital sex through restrictions that limit women’s mobility.</a:t>
            </a:r>
          </a:p>
          <a:p>
            <a:r>
              <a:rPr lang="en-MY" sz="1200" b="0" kern="1200" dirty="0">
                <a:solidFill>
                  <a:schemeClr val="tx1"/>
                </a:solidFill>
                <a:effectLst/>
                <a:latin typeface="+mn-lt"/>
                <a:ea typeface="+mn-ea"/>
                <a:cs typeface="+mn-cs"/>
              </a:rPr>
              <a:t>Model 6 examines the final two hypotheses (Hypotheses 8a and 8b): religious diversity will shape the relationship between Islamic religious affiliation and the odds of reporting sex outside of marriage. The interaction between Muslim affiliation and religious diversity is not significant, offering little support for either of the last two hypotheses.</a:t>
            </a:r>
            <a:r>
              <a:rPr lang="en-MY" sz="1200" b="0" u="none" strike="noStrike" kern="1200" baseline="30000" dirty="0">
                <a:solidFill>
                  <a:schemeClr val="tx1"/>
                </a:solidFill>
                <a:effectLst/>
                <a:latin typeface="+mn-lt"/>
                <a:ea typeface="+mn-ea"/>
                <a:cs typeface="+mn-cs"/>
              </a:rPr>
              <a:t>15</a:t>
            </a:r>
            <a:endParaRPr lang="en-MY" sz="1200" b="0" kern="1200" dirty="0">
              <a:solidFill>
                <a:schemeClr val="tx1"/>
              </a:solidFill>
              <a:effectLst/>
              <a:latin typeface="+mn-lt"/>
              <a:ea typeface="+mn-ea"/>
              <a:cs typeface="+mn-cs"/>
            </a:endParaRPr>
          </a:p>
          <a:p>
            <a:r>
              <a:rPr lang="en-MY" sz="1200" b="0" kern="1200" dirty="0">
                <a:solidFill>
                  <a:schemeClr val="tx1"/>
                </a:solidFill>
                <a:effectLst/>
                <a:latin typeface="+mn-lt"/>
                <a:ea typeface="+mn-ea"/>
                <a:cs typeface="+mn-cs"/>
              </a:rPr>
              <a:t>Extramarital Sex for Married Respondents</a:t>
            </a:r>
          </a:p>
          <a:p>
            <a:r>
              <a:rPr lang="en-MY" sz="1200" b="0" u="none" strike="noStrike" kern="1200" dirty="0">
                <a:solidFill>
                  <a:schemeClr val="tx1"/>
                </a:solidFill>
                <a:effectLst/>
                <a:latin typeface="+mn-lt"/>
                <a:ea typeface="+mn-ea"/>
                <a:cs typeface="+mn-cs"/>
                <a:hlinkClick r:id="rId3"/>
              </a:rPr>
              <a:t>Table 3</a:t>
            </a:r>
            <a:r>
              <a:rPr lang="en-MY" sz="1200" b="0" kern="1200" dirty="0">
                <a:solidFill>
                  <a:schemeClr val="tx1"/>
                </a:solidFill>
                <a:effectLst/>
                <a:latin typeface="+mn-lt"/>
                <a:ea typeface="+mn-ea"/>
                <a:cs typeface="+mn-cs"/>
              </a:rPr>
              <a:t> examines the influence of religion on the odds of extramarital sex. We hypothesized that married Muslims would be less likely than married Christians and Jews to report extramarital sex (Hypothesis 4). In Model 1 of </a:t>
            </a:r>
            <a:r>
              <a:rPr lang="en-MY" sz="1200" b="0" u="none" strike="noStrike" kern="1200" dirty="0">
                <a:solidFill>
                  <a:schemeClr val="tx1"/>
                </a:solidFill>
                <a:effectLst/>
                <a:latin typeface="+mn-lt"/>
                <a:ea typeface="+mn-ea"/>
                <a:cs typeface="+mn-cs"/>
                <a:hlinkClick r:id="rId3"/>
              </a:rPr>
              <a:t>Table 3</a:t>
            </a:r>
            <a:r>
              <a:rPr lang="en-MY" sz="1200" b="0" kern="1200" dirty="0">
                <a:solidFill>
                  <a:schemeClr val="tx1"/>
                </a:solidFill>
                <a:effectLst/>
                <a:latin typeface="+mn-lt"/>
                <a:ea typeface="+mn-ea"/>
                <a:cs typeface="+mn-cs"/>
              </a:rPr>
              <a:t> we find corroboration for this hypothesis: the odds of married Muslims reporting extramarital sex are 45 percent lower than the odds for Christians. In a separate analysis, we switched the comparison group to Muslims and found that married Muslims are less likely than all other major religious groups, except Buddhists, to report extramarital sex. This finding shows that Muslims are distinct from almost all other religious groups in being less likely to report sex outside of marriage.</a:t>
            </a:r>
          </a:p>
          <a:p>
            <a:r>
              <a:rPr lang="en-MY" sz="1200" b="1" kern="1200" dirty="0">
                <a:solidFill>
                  <a:schemeClr val="tx1"/>
                </a:solidFill>
                <a:effectLst/>
                <a:latin typeface="+mn-lt"/>
                <a:ea typeface="+mn-ea"/>
                <a:cs typeface="+mn-cs"/>
              </a:rPr>
              <a:t>Table 3.</a:t>
            </a:r>
            <a:r>
              <a:rPr lang="en-MY" sz="1200" b="0" kern="1200" dirty="0">
                <a:solidFill>
                  <a:schemeClr val="tx1"/>
                </a:solidFill>
                <a:effectLst/>
                <a:latin typeface="+mn-lt"/>
                <a:ea typeface="+mn-ea"/>
                <a:cs typeface="+mn-cs"/>
              </a:rPr>
              <a:t> Religion’s Role in Explaining Extramarital Sexual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among Married Men and Women (age 15 to 64 years) who Reported Sex in the Past 12 Months; Hierarchical Logistic Regression Models (Odds Ratios Are Reported)</a:t>
            </a:r>
          </a:p>
          <a:p>
            <a:r>
              <a:rPr lang="en-MY" sz="1200" b="1" kern="1200" dirty="0">
                <a:solidFill>
                  <a:schemeClr val="tx1"/>
                </a:solidFill>
                <a:effectLst/>
                <a:latin typeface="+mn-lt"/>
                <a:ea typeface="+mn-ea"/>
                <a:cs typeface="+mn-cs"/>
              </a:rPr>
              <a:t>Table 3.</a:t>
            </a:r>
            <a:r>
              <a:rPr lang="en-MY" sz="1200" b="0" kern="1200" dirty="0">
                <a:solidFill>
                  <a:schemeClr val="tx1"/>
                </a:solidFill>
                <a:effectLst/>
                <a:latin typeface="+mn-lt"/>
                <a:ea typeface="+mn-ea"/>
                <a:cs typeface="+mn-cs"/>
              </a:rPr>
              <a:t> Religion’s Role in Explaining Extramarital Sexual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among Married Men and Women (age 15 to 64 years) who Reported Sex in the Past 12 Months; Hierarchical Logistic Regression Models (Odds Ratios Are Reported)</a:t>
            </a:r>
          </a:p>
          <a:p>
            <a:r>
              <a:rPr lang="en-MY" sz="1200" b="1" u="none" strike="noStrike" kern="1200" dirty="0">
                <a:solidFill>
                  <a:schemeClr val="tx1"/>
                </a:solidFill>
                <a:effectLst/>
                <a:latin typeface="+mn-lt"/>
                <a:ea typeface="+mn-ea"/>
                <a:cs typeface="+mn-cs"/>
                <a:hlinkClick r:id="rId6"/>
              </a:rPr>
              <a:t>View larger version</a:t>
            </a:r>
            <a:endParaRPr lang="en-MY" sz="1200" kern="1200" dirty="0">
              <a:solidFill>
                <a:schemeClr val="tx1"/>
              </a:solidFill>
              <a:effectLst/>
              <a:latin typeface="+mn-lt"/>
              <a:ea typeface="+mn-ea"/>
              <a:cs typeface="+mn-cs"/>
            </a:endParaRPr>
          </a:p>
          <a:p>
            <a:r>
              <a:rPr lang="en-MY" sz="1200" b="0" kern="1200" dirty="0">
                <a:solidFill>
                  <a:schemeClr val="tx1"/>
                </a:solidFill>
                <a:effectLst/>
                <a:latin typeface="+mn-lt"/>
                <a:ea typeface="+mn-ea"/>
                <a:cs typeface="+mn-cs"/>
              </a:rPr>
              <a:t>In a separate analysis, we produced predicted probabilities of reporting extramarital sex by religious affiliation for married females who live in a rural area, are not currently working, and have been assigned the mean on all other variables in Model 1 of </a:t>
            </a:r>
            <a:r>
              <a:rPr lang="en-MY" sz="1200" b="0" u="none" strike="noStrike" kern="1200" dirty="0">
                <a:solidFill>
                  <a:schemeClr val="tx1"/>
                </a:solidFill>
                <a:effectLst/>
                <a:latin typeface="+mn-lt"/>
                <a:ea typeface="+mn-ea"/>
                <a:cs typeface="+mn-cs"/>
                <a:hlinkClick r:id="rId3"/>
              </a:rPr>
              <a:t>Table 3</a:t>
            </a:r>
            <a:r>
              <a:rPr lang="en-MY" sz="1200" b="0" kern="1200" dirty="0">
                <a:solidFill>
                  <a:schemeClr val="tx1"/>
                </a:solidFill>
                <a:effectLst/>
                <a:latin typeface="+mn-lt"/>
                <a:ea typeface="+mn-ea"/>
                <a:cs typeface="+mn-cs"/>
              </a:rPr>
              <a:t>. The probability of reporting extramarital sex in the past 12 months is lowest for married Muslim women (.003), followed by married Hindu women (.004). Of the major religious groups, Jews (.006), followed by Buddhists and then Christians, have the highest predicted probabilities. Model 1 also shows that older people and women are less likely to report extramarital sex. Conversely, married people in urban areas have higher odds of reporting extramarital sex than do people living in rural areas. At the country level later years of data collection are associated with higher odds of reporting extramarital sex, and married people and individuals in more populous nations have lower odds of reporting extramarital sex.</a:t>
            </a:r>
          </a:p>
          <a:p>
            <a:r>
              <a:rPr lang="en-MY" sz="1200" b="0" kern="1200" dirty="0">
                <a:solidFill>
                  <a:schemeClr val="tx1"/>
                </a:solidFill>
                <a:effectLst/>
                <a:latin typeface="+mn-lt"/>
                <a:ea typeface="+mn-ea"/>
                <a:cs typeface="+mn-cs"/>
              </a:rPr>
              <a:t>Model 2 includes the percentage Muslim to test the hypothesis that as the percentage Muslim increases, married residents will be less likely to report extramarital sex (Hypothesis 6a). The coefficient for percentage Muslim is not significant, providing little support for this hypothesis.</a:t>
            </a:r>
          </a:p>
          <a:p>
            <a:r>
              <a:rPr lang="en-MY" sz="1200" b="0" kern="1200" dirty="0">
                <a:solidFill>
                  <a:schemeClr val="tx1"/>
                </a:solidFill>
                <a:effectLst/>
                <a:latin typeface="+mn-lt"/>
                <a:ea typeface="+mn-ea"/>
                <a:cs typeface="+mn-cs"/>
              </a:rPr>
              <a:t>Model 3 includes the interaction between Muslim affiliation and percentage Muslim to test the hypothesis that as the percentage Muslim increases, married Muslims will be less likely to report extramarital sex (Hypothesis 6b). The interaction term is not significant, offering little support for this hypothesis. Model 4 includes the coefficient for restrictions on females’ mobility, which is also not significant. In this study formal restrictions on women’s mobility do not have any effect on the odds of reporting sex outside of marriage.</a:t>
            </a:r>
          </a:p>
          <a:p>
            <a:r>
              <a:rPr lang="en-MY" sz="1200" b="0" kern="1200" dirty="0">
                <a:solidFill>
                  <a:schemeClr val="tx1"/>
                </a:solidFill>
                <a:effectLst/>
                <a:latin typeface="+mn-lt"/>
                <a:ea typeface="+mn-ea"/>
                <a:cs typeface="+mn-cs"/>
              </a:rPr>
              <a:t>Finally, Model 5 includes the interaction between Muslim religious affiliation and religious diversity to test the final hypotheses (Hypotheses 8a and 8b): religious diversity will shape the relationship between Islamic religious affiliation and reports of sex outside of marriage. The interaction between Muslim affiliation and religious diversity is not significant, offering little support for either of these hypotheses.</a:t>
            </a:r>
          </a:p>
          <a:p>
            <a:r>
              <a:rPr lang="en-MY" sz="1200" b="0" kern="1200" dirty="0">
                <a:solidFill>
                  <a:schemeClr val="tx1"/>
                </a:solidFill>
                <a:effectLst/>
                <a:latin typeface="+mn-lt"/>
                <a:ea typeface="+mn-ea"/>
                <a:cs typeface="+mn-cs"/>
              </a:rPr>
              <a:t>Discussion and Conclusions</a:t>
            </a:r>
          </a:p>
          <a:p>
            <a:r>
              <a:rPr lang="en-MY" sz="1200" b="0" kern="1200" dirty="0">
                <a:solidFill>
                  <a:schemeClr val="tx1"/>
                </a:solidFill>
                <a:effectLst/>
                <a:latin typeface="+mn-lt"/>
                <a:ea typeface="+mn-ea"/>
                <a:cs typeface="+mn-cs"/>
              </a:rPr>
              <a:t>This study investigated effects of micro religious beliefs and macro religious cultures on reports of extramarital and premarital sex. We found that ever married Muslims and Hindus were less likely than ever married Christians and Jews to report premarital sex. Married Muslims were also less likely than all other adherents of major religions, except Buddhists, to report extramarital sex. Most major religions discourage sex outside of marriage, but some religions appear more effective than others at curtailing this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Some cross-national studies have found that Muslims report more conservative attitudes about sex than do most other religious adherents (</a:t>
            </a:r>
            <a:r>
              <a:rPr lang="en-MY" sz="1200" b="0" u="none" strike="noStrike" kern="1200" dirty="0">
                <a:solidFill>
                  <a:schemeClr val="tx1"/>
                </a:solidFill>
                <a:effectLst/>
                <a:latin typeface="+mn-lt"/>
                <a:ea typeface="+mn-ea"/>
                <a:cs typeface="+mn-cs"/>
                <a:hlinkClick r:id="rId3"/>
              </a:rPr>
              <a:t>Adamczyk and Pitt 2009</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Finke and Adamczyk 2008</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Scheepers et al. 2002</a:t>
            </a:r>
            <a:r>
              <a:rPr lang="en-MY" sz="1200" b="0" kern="1200" dirty="0">
                <a:solidFill>
                  <a:schemeClr val="tx1"/>
                </a:solidFill>
                <a:effectLst/>
                <a:latin typeface="+mn-lt"/>
                <a:ea typeface="+mn-ea"/>
                <a:cs typeface="+mn-cs"/>
              </a:rPr>
              <a:t>). Much less research compares Hindus to Christians and Jews. The current study is the first to show that across the developing world, ever married Muslims and Hindus appear less likely than Jews and Christians to report premarital sex.</a:t>
            </a:r>
          </a:p>
          <a:p>
            <a:r>
              <a:rPr lang="en-MY" sz="1200" b="0" kern="1200" dirty="0">
                <a:solidFill>
                  <a:schemeClr val="tx1"/>
                </a:solidFill>
                <a:effectLst/>
                <a:latin typeface="+mn-lt"/>
                <a:ea typeface="+mn-ea"/>
                <a:cs typeface="+mn-cs"/>
              </a:rPr>
              <a:t>Because Muslims and Christians can be found in a number of different countries, there is a body of research on attitudinal differences between these groups. Much less research has been done on Buddhists. The few studies that compare Buddhists to affiliates of other religions report inconsistent findings in their sex-related attitudes (</a:t>
            </a:r>
            <a:r>
              <a:rPr lang="en-MY" sz="1200" b="0" u="none" strike="noStrike" kern="1200" dirty="0">
                <a:solidFill>
                  <a:schemeClr val="tx1"/>
                </a:solidFill>
                <a:effectLst/>
                <a:latin typeface="+mn-lt"/>
                <a:ea typeface="+mn-ea"/>
                <a:cs typeface="+mn-cs"/>
                <a:hlinkClick r:id="rId3"/>
              </a:rPr>
              <a:t>Adamczyk and Pitt 2009</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Finke and Adamczyk 2008</a:t>
            </a:r>
            <a:r>
              <a:rPr lang="en-MY" sz="1200" b="0" kern="1200" dirty="0">
                <a:solidFill>
                  <a:schemeClr val="tx1"/>
                </a:solidFill>
                <a:effectLst/>
                <a:latin typeface="+mn-lt"/>
                <a:ea typeface="+mn-ea"/>
                <a:cs typeface="+mn-cs"/>
              </a:rPr>
              <a:t>) and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de Visser et al. 2007</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Lee et al. 2006</a:t>
            </a:r>
            <a:r>
              <a:rPr lang="en-MY" sz="1200" b="0" kern="1200" dirty="0">
                <a:solidFill>
                  <a:schemeClr val="tx1"/>
                </a:solidFill>
                <a:effectLst/>
                <a:latin typeface="+mn-lt"/>
                <a:ea typeface="+mn-ea"/>
                <a:cs typeface="+mn-cs"/>
              </a:rPr>
              <a:t>). In contrast to Christianity, Judaism, and Islam, which are monotheistic, Buddhism does not have similarly strict rules about specific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although observation of Buddhism’s four ethical precepts would preclude sex outside of marriage (</a:t>
            </a:r>
            <a:r>
              <a:rPr lang="en-MY" sz="1200" b="0" u="none" strike="noStrike" kern="1200" dirty="0">
                <a:solidFill>
                  <a:schemeClr val="tx1"/>
                </a:solidFill>
                <a:effectLst/>
                <a:latin typeface="+mn-lt"/>
                <a:ea typeface="+mn-ea"/>
                <a:cs typeface="+mn-cs"/>
                <a:hlinkClick r:id="rId3"/>
              </a:rPr>
              <a:t>de Visser et al. 2007</a:t>
            </a:r>
            <a:r>
              <a:rPr lang="en-MY" sz="1200" b="0" kern="1200" dirty="0">
                <a:solidFill>
                  <a:schemeClr val="tx1"/>
                </a:solidFill>
                <a:effectLst/>
                <a:latin typeface="+mn-lt"/>
                <a:ea typeface="+mn-ea"/>
                <a:cs typeface="+mn-cs"/>
              </a:rPr>
              <a:t>). Somewhat consistent with these ideas, we found that Buddhists were significantly more likely than Muslims, Christians, Hindus, and people of traditional faiths to report premarital sex. However, they did not differ from Jews in their odds of reporting premarital sex, nor did they differ from other religious groups (even Muslims) in their reports of extramarital sex.</a:t>
            </a:r>
          </a:p>
          <a:p>
            <a:r>
              <a:rPr lang="en-MY" sz="1200" b="0" kern="1200" dirty="0">
                <a:solidFill>
                  <a:schemeClr val="tx1"/>
                </a:solidFill>
                <a:effectLst/>
                <a:latin typeface="+mn-lt"/>
                <a:ea typeface="+mn-ea"/>
                <a:cs typeface="+mn-cs"/>
              </a:rPr>
              <a:t>One of this study’s major contributions is showing that across the developing world, there are clear intergroup religious differences in ever married individuals’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Countries are typically dominated by a single religion; therefore, researchers tend to focus on differences within a single religious group. Because vast differences exist among adherents within the same religion, it was unclear whether we would find significant differences between adherents of different world religions. Our findings offer support for </a:t>
            </a:r>
            <a:r>
              <a:rPr lang="en-MY" sz="1200" b="0" u="none" strike="noStrike" kern="1200" dirty="0">
                <a:solidFill>
                  <a:schemeClr val="tx1"/>
                </a:solidFill>
                <a:effectLst/>
                <a:latin typeface="+mn-lt"/>
                <a:ea typeface="+mn-ea"/>
                <a:cs typeface="+mn-cs"/>
                <a:hlinkClick r:id="rId3"/>
              </a:rPr>
              <a:t>Huntington’s (1993</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1996</a:t>
            </a:r>
            <a:r>
              <a:rPr lang="en-MY" sz="1200" b="0" kern="1200" dirty="0">
                <a:solidFill>
                  <a:schemeClr val="tx1"/>
                </a:solidFill>
                <a:effectLst/>
                <a:latin typeface="+mn-lt"/>
                <a:ea typeface="+mn-ea"/>
                <a:cs typeface="+mn-cs"/>
              </a:rPr>
              <a:t>) thesis that clear divisions exist between the world’s major religions, at least with regard to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Moreover, these divisions extend beyond individual believers to entire nations where the majority of residents are Muslim.</a:t>
            </a:r>
          </a:p>
          <a:p>
            <a:r>
              <a:rPr lang="en-MY" sz="1200" b="0" kern="1200" dirty="0">
                <a:solidFill>
                  <a:schemeClr val="tx1"/>
                </a:solidFill>
                <a:effectLst/>
                <a:latin typeface="+mn-lt"/>
                <a:ea typeface="+mn-ea"/>
                <a:cs typeface="+mn-cs"/>
              </a:rPr>
              <a:t>Our study makes some important theoretical contributions. Our findings provide evidence for the Durkheimian idea that effects of religious culture are not reducible to the collective impact of personal religious affiliations. In theorizing the influence of various religious contexts, it is important to understand whether they are reducible to micro-level interactions or have a sui generis effect. The former perspective is characteristic of Collins’s work on the macro-micro link (for other research on this perspective, see </a:t>
            </a:r>
            <a:r>
              <a:rPr lang="en-MY" sz="1200" b="0" u="none" strike="noStrike" kern="1200" dirty="0">
                <a:solidFill>
                  <a:schemeClr val="tx1"/>
                </a:solidFill>
                <a:effectLst/>
                <a:latin typeface="+mn-lt"/>
                <a:ea typeface="+mn-ea"/>
                <a:cs typeface="+mn-cs"/>
                <a:hlinkClick r:id="rId3"/>
              </a:rPr>
              <a:t>Knorr-Cetina and Cicourel 1981</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Collins (1981</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1988</a:t>
            </a:r>
            <a:r>
              <a:rPr lang="en-MY" sz="1200" b="0" kern="1200" dirty="0">
                <a:solidFill>
                  <a:schemeClr val="tx1"/>
                </a:solidFill>
                <a:effectLst/>
                <a:latin typeface="+mn-lt"/>
                <a:ea typeface="+mn-ea"/>
                <a:cs typeface="+mn-cs"/>
              </a:rPr>
              <a:t>) advocates micro translating macro events. He explains that because more macro phenomena are created from the micro, the “ultimate empirical validation of sociological statements depends upon their micro translation” (</a:t>
            </a:r>
            <a:r>
              <a:rPr lang="en-MY" sz="1200" b="0" u="none" strike="noStrike" kern="1200" dirty="0">
                <a:solidFill>
                  <a:schemeClr val="tx1"/>
                </a:solidFill>
                <a:effectLst/>
                <a:latin typeface="+mn-lt"/>
                <a:ea typeface="+mn-ea"/>
                <a:cs typeface="+mn-cs"/>
                <a:hlinkClick r:id="rId3"/>
              </a:rPr>
              <a:t>Collins 1981</a:t>
            </a:r>
            <a:r>
              <a:rPr lang="en-MY" sz="1200" b="0" kern="1200" dirty="0">
                <a:solidFill>
                  <a:schemeClr val="tx1"/>
                </a:solidFill>
                <a:effectLst/>
                <a:latin typeface="+mn-lt"/>
                <a:ea typeface="+mn-ea"/>
                <a:cs typeface="+mn-cs"/>
              </a:rPr>
              <a:t>:988). In contrast to this perspective, </a:t>
            </a:r>
            <a:r>
              <a:rPr lang="en-MY" sz="1200" b="0" u="none" strike="noStrike" kern="1200" dirty="0">
                <a:solidFill>
                  <a:schemeClr val="tx1"/>
                </a:solidFill>
                <a:effectLst/>
                <a:latin typeface="+mn-lt"/>
                <a:ea typeface="+mn-ea"/>
                <a:cs typeface="+mn-cs"/>
                <a:hlinkClick r:id="rId3"/>
              </a:rPr>
              <a:t>Durkheim ([1897] 1951</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[1912] 1995</a:t>
            </a:r>
            <a:r>
              <a:rPr lang="en-MY" sz="1200" b="0" kern="1200" dirty="0">
                <a:solidFill>
                  <a:schemeClr val="tx1"/>
                </a:solidFill>
                <a:effectLst/>
                <a:latin typeface="+mn-lt"/>
                <a:ea typeface="+mn-ea"/>
                <a:cs typeface="+mn-cs"/>
              </a:rPr>
              <a:t>) sees societal forces, such as the collective conscience, as sui generis. As </a:t>
            </a:r>
            <a:r>
              <a:rPr lang="en-MY" sz="1200" b="0" u="none" strike="noStrike" kern="1200" dirty="0">
                <a:solidFill>
                  <a:schemeClr val="tx1"/>
                </a:solidFill>
                <a:effectLst/>
                <a:latin typeface="+mn-lt"/>
                <a:ea typeface="+mn-ea"/>
                <a:cs typeface="+mn-cs"/>
                <a:hlinkClick r:id="rId3"/>
              </a:rPr>
              <a:t>Durkheim ([1897] 1951</a:t>
            </a:r>
            <a:r>
              <a:rPr lang="en-MY" sz="1200" b="0" kern="1200" dirty="0">
                <a:solidFill>
                  <a:schemeClr val="tx1"/>
                </a:solidFill>
                <a:effectLst/>
                <a:latin typeface="+mn-lt"/>
                <a:ea typeface="+mn-ea"/>
                <a:cs typeface="+mn-cs"/>
              </a:rPr>
              <a:t>:309) explains, “Collective tendencies have an existence of their own; they are forces as real as cosmic forces, though of another sort; they, likewise, affect the individual from without, through other channels.” Our findings extend Durkheim’s ideas by showing that national Islamic religious culture has an influence on premarital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that is not reducible to individual Muslims’ beliefs. Moreover, our findings make clear the power that culture can have in shaping individuals’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When enough support exists for certain cultural values, individual preferences can lead to macro-level changes (</a:t>
            </a:r>
            <a:r>
              <a:rPr lang="en-MY" sz="1200" b="0" u="none" strike="noStrike" kern="1200" dirty="0">
                <a:solidFill>
                  <a:schemeClr val="tx1"/>
                </a:solidFill>
                <a:effectLst/>
                <a:latin typeface="+mn-lt"/>
                <a:ea typeface="+mn-ea"/>
                <a:cs typeface="+mn-cs"/>
                <a:hlinkClick r:id="rId3"/>
              </a:rPr>
              <a:t>Coleman 1986</a:t>
            </a:r>
            <a:r>
              <a:rPr lang="en-MY" sz="1200" b="0" kern="1200" dirty="0">
                <a:solidFill>
                  <a:schemeClr val="tx1"/>
                </a:solidFill>
                <a:effectLst/>
                <a:latin typeface="+mn-lt"/>
                <a:ea typeface="+mn-ea"/>
                <a:cs typeface="+mn-cs"/>
              </a:rPr>
              <a:t>) that may manifest in laws, policies, and restrictions. Once created, formal restrictions can take on a life of their own and shape all residents’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Because formal restrictions can remain even after the saliency of cultural norms subsides, it can be difficult to discern whether formal restrictions or the culture per se is shaping individuals’ actions. In the current study, we tried to disentangle these macro-level influences; we found that restrictions on females’ mobility had neither a direct effect nor mediated the relationship between religious culture and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These results suggest that in terms of women’s rights, informal beliefs appear to have a greater influence on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than do more formal restrictions.</a:t>
            </a:r>
          </a:p>
          <a:p>
            <a:r>
              <a:rPr lang="en-MY" sz="1200" b="0" kern="1200" dirty="0">
                <a:solidFill>
                  <a:schemeClr val="tx1"/>
                </a:solidFill>
                <a:effectLst/>
                <a:latin typeface="+mn-lt"/>
                <a:ea typeface="+mn-ea"/>
                <a:cs typeface="+mn-cs"/>
              </a:rPr>
              <a:t>Policymakers often develop laws, policies, and regulations with the hope of changing individuals’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For example, shortly after the United States began to occupy Afghanistan, women were granted the right to vote. In Afghanistan’s 2009 presidential election, however, a small proportion of women appear to have voted (</a:t>
            </a:r>
            <a:r>
              <a:rPr lang="en-MY" sz="1200" b="0" u="none" strike="noStrike" kern="1200" dirty="0">
                <a:solidFill>
                  <a:schemeClr val="tx1"/>
                </a:solidFill>
                <a:effectLst/>
                <a:latin typeface="+mn-lt"/>
                <a:ea typeface="+mn-ea"/>
                <a:cs typeface="+mn-cs"/>
                <a:hlinkClick r:id="rId3"/>
              </a:rPr>
              <a:t>Gall 2009</a:t>
            </a:r>
            <a:r>
              <a:rPr lang="en-MY" sz="1200" b="0" kern="1200" dirty="0">
                <a:solidFill>
                  <a:schemeClr val="tx1"/>
                </a:solidFill>
                <a:effectLst/>
                <a:latin typeface="+mn-lt"/>
                <a:ea typeface="+mn-ea"/>
                <a:cs typeface="+mn-cs"/>
              </a:rPr>
              <a:t>). Women’s right to vote in Afghanistan may not have arisen internally from what </a:t>
            </a:r>
            <a:r>
              <a:rPr lang="en-MY" sz="1200" b="0" u="none" strike="noStrike" kern="1200" dirty="0">
                <a:solidFill>
                  <a:schemeClr val="tx1"/>
                </a:solidFill>
                <a:effectLst/>
                <a:latin typeface="+mn-lt"/>
                <a:ea typeface="+mn-ea"/>
                <a:cs typeface="+mn-cs"/>
                <a:hlinkClick r:id="rId3"/>
              </a:rPr>
              <a:t>Coleman (1986</a:t>
            </a:r>
            <a:r>
              <a:rPr lang="en-MY" sz="1200" b="0" kern="1200" dirty="0">
                <a:solidFill>
                  <a:schemeClr val="tx1"/>
                </a:solidFill>
                <a:effectLst/>
                <a:latin typeface="+mn-lt"/>
                <a:ea typeface="+mn-ea"/>
                <a:cs typeface="+mn-cs"/>
              </a:rPr>
              <a:t>:1321) would describe as “the process through which individual preferences become collective choices.” In many Muslim nations, however, restrictions on women’s mobility appear to have sprung from shared religious preferences. Nevertheless, we found that these restrictions have little influence on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The current study makes salient the power of informal cultural norms, values, and beliefs in contrast to formal restrictions for shaping individuals’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This study also tested hypotheses about religious diversity. We thought that Muslims would have the most conservative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and religious diversity would have the greatest influence on them. Yet, religious diversity did not alter the relationship between Islamic affiliation and religious diversity. Indeed, religious diversity did not alter the relationship between any of the major religious affiliations and the outcomes examined, which raises the question: Why did religious diversity have no effect? Researchers studying religious diversity have focused on how it shapes religious commitment, which the DHS did not measure. It could be that religious diversity primarily influences religious commitment and does not have much of an influence on adherence to religious </a:t>
            </a:r>
            <a:r>
              <a:rPr lang="en-MY" sz="1200" b="0" kern="1200" dirty="0" err="1">
                <a:solidFill>
                  <a:schemeClr val="tx1"/>
                </a:solidFill>
                <a:effectLst/>
                <a:latin typeface="+mn-lt"/>
                <a:ea typeface="+mn-ea"/>
                <a:cs typeface="+mn-cs"/>
              </a:rPr>
              <a:t>behavioral</a:t>
            </a:r>
            <a:r>
              <a:rPr lang="en-MY" sz="1200" b="0" kern="1200" dirty="0">
                <a:solidFill>
                  <a:schemeClr val="tx1"/>
                </a:solidFill>
                <a:effectLst/>
                <a:latin typeface="+mn-lt"/>
                <a:ea typeface="+mn-ea"/>
                <a:cs typeface="+mn-cs"/>
              </a:rPr>
              <a:t> proscriptions. Additionally, most studies on religious diversity focus on different brands of Christianity in the United States and Europe and not on different major religions (e.g., Islam, Christianity, and Hinduism) (</a:t>
            </a:r>
            <a:r>
              <a:rPr lang="en-MY" sz="1200" b="0" u="none" strike="noStrike" kern="1200" dirty="0">
                <a:solidFill>
                  <a:schemeClr val="tx1"/>
                </a:solidFill>
                <a:effectLst/>
                <a:latin typeface="+mn-lt"/>
                <a:ea typeface="+mn-ea"/>
                <a:cs typeface="+mn-cs"/>
                <a:hlinkClick r:id="rId3"/>
              </a:rPr>
              <a:t>Finke and Stark 1988</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1992</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Froese 2001</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Iannaccone 1991</a:t>
            </a:r>
            <a:r>
              <a:rPr lang="en-MY" sz="1200" b="0" kern="1200" dirty="0">
                <a:solidFill>
                  <a:schemeClr val="tx1"/>
                </a:solidFill>
                <a:effectLst/>
                <a:latin typeface="+mn-lt"/>
                <a:ea typeface="+mn-ea"/>
                <a:cs typeface="+mn-cs"/>
              </a:rPr>
              <a:t>). The major world religions may be so distinct from each other that they do not present a major threat to each other’s religious world views. Finally, we were able to </a:t>
            </a:r>
            <a:r>
              <a:rPr lang="en-MY" sz="1200" b="0" kern="1200" dirty="0" err="1">
                <a:solidFill>
                  <a:schemeClr val="tx1"/>
                </a:solidFill>
                <a:effectLst/>
                <a:latin typeface="+mn-lt"/>
                <a:ea typeface="+mn-ea"/>
                <a:cs typeface="+mn-cs"/>
              </a:rPr>
              <a:t>analyze</a:t>
            </a:r>
            <a:r>
              <a:rPr lang="en-MY" sz="1200" b="0" kern="1200" dirty="0">
                <a:solidFill>
                  <a:schemeClr val="tx1"/>
                </a:solidFill>
                <a:effectLst/>
                <a:latin typeface="+mn-lt"/>
                <a:ea typeface="+mn-ea"/>
                <a:cs typeface="+mn-cs"/>
              </a:rPr>
              <a:t> data from only 31 developing countries, which may not have provided the power needed to detect a weaker, yet theoretically important, effect of religious diversity.</a:t>
            </a:r>
          </a:p>
          <a:p>
            <a:r>
              <a:rPr lang="en-MY" sz="1200" b="0" kern="1200" dirty="0">
                <a:solidFill>
                  <a:schemeClr val="tx1"/>
                </a:solidFill>
                <a:effectLst/>
                <a:latin typeface="+mn-lt"/>
                <a:ea typeface="+mn-ea"/>
                <a:cs typeface="+mn-cs"/>
              </a:rPr>
              <a:t>Our findings have some practical insights for health and family researchers, perhaps most clearly for understanding the transmission and spread of HIV/AIDS. At the macro level researchers have found that nations with a higher proportion of Muslims appear to have lower rates of HIV/AIDS (</a:t>
            </a:r>
            <a:r>
              <a:rPr lang="en-MY" sz="1200" b="0" u="none" strike="noStrike" kern="1200" dirty="0">
                <a:solidFill>
                  <a:schemeClr val="tx1"/>
                </a:solidFill>
                <a:effectLst/>
                <a:latin typeface="+mn-lt"/>
                <a:ea typeface="+mn-ea"/>
                <a:cs typeface="+mn-cs"/>
                <a:hlinkClick r:id="rId3"/>
              </a:rPr>
              <a:t>Abu-Raddad et al. 2010</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Adamczyk 2010</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Drain et al. 2006</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Gray 2004</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McIntosh and Thomas 2004</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Velayati et al. 2007</a:t>
            </a:r>
            <a:r>
              <a:rPr lang="en-MY" sz="1200" b="0" kern="1200" dirty="0">
                <a:solidFill>
                  <a:schemeClr val="tx1"/>
                </a:solidFill>
                <a:effectLst/>
                <a:latin typeface="+mn-lt"/>
                <a:ea typeface="+mn-ea"/>
                <a:cs typeface="+mn-cs"/>
              </a:rPr>
              <a:t>). Likewise, at the micro level, researchers have found that Muslims may be less likely than other religious adherents to contract HIV/AIDS (</a:t>
            </a:r>
            <a:r>
              <a:rPr lang="en-MY" sz="1200" b="0" u="none" strike="noStrike" kern="1200" dirty="0">
                <a:solidFill>
                  <a:schemeClr val="tx1"/>
                </a:solidFill>
                <a:effectLst/>
                <a:latin typeface="+mn-lt"/>
                <a:ea typeface="+mn-ea"/>
                <a:cs typeface="+mn-cs"/>
                <a:hlinkClick r:id="rId3"/>
              </a:rPr>
              <a:t>Abebe et al. 2003</a:t>
            </a:r>
            <a:r>
              <a:rPr lang="en-MY" sz="1200" b="0" kern="1200" dirty="0">
                <a:solidFill>
                  <a:schemeClr val="tx1"/>
                </a:solidFill>
                <a:effectLst/>
                <a:latin typeface="+mn-lt"/>
                <a:ea typeface="+mn-ea"/>
                <a:cs typeface="+mn-cs"/>
              </a:rPr>
              <a:t>), but it is not clear whether this is due to circumcision (</a:t>
            </a:r>
            <a:r>
              <a:rPr lang="en-MY" sz="1200" b="0" u="none" strike="noStrike" kern="1200" dirty="0">
                <a:solidFill>
                  <a:schemeClr val="tx1"/>
                </a:solidFill>
                <a:effectLst/>
                <a:latin typeface="+mn-lt"/>
                <a:ea typeface="+mn-ea"/>
                <a:cs typeface="+mn-cs"/>
                <a:hlinkClick r:id="rId3"/>
              </a:rPr>
              <a:t>Drain et al. 2006</a:t>
            </a:r>
            <a:r>
              <a:rPr lang="en-MY" sz="1200" b="0" kern="1200" dirty="0">
                <a:solidFill>
                  <a:schemeClr val="tx1"/>
                </a:solidFill>
                <a:effectLst/>
                <a:latin typeface="+mn-lt"/>
                <a:ea typeface="+mn-ea"/>
                <a:cs typeface="+mn-cs"/>
              </a:rPr>
              <a:t>), fewer riskier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Agha 2009</a:t>
            </a:r>
            <a:r>
              <a:rPr lang="en-MY" sz="1200" b="0" kern="1200" dirty="0">
                <a:solidFill>
                  <a:schemeClr val="tx1"/>
                </a:solidFill>
                <a:effectLst/>
                <a:latin typeface="+mn-lt"/>
                <a:ea typeface="+mn-ea"/>
                <a:cs typeface="+mn-cs"/>
              </a:rPr>
              <a:t>), or other factors. Although we could not directly examine HIV/AIDS transmission, our findings suggest that at the macro level, a high proportion of Muslims in a country may limit the spread of HIV/AIDS by reducing the odds of all residents having premarital sex. Likewise, our findings show that across the developing world, where HIV/AIDS is primarily spread through heterosexual sex (</a:t>
            </a:r>
            <a:r>
              <a:rPr lang="en-MY" sz="1200" b="0" u="none" strike="noStrike" kern="1200" dirty="0">
                <a:solidFill>
                  <a:schemeClr val="tx1"/>
                </a:solidFill>
                <a:effectLst/>
                <a:latin typeface="+mn-lt"/>
                <a:ea typeface="+mn-ea"/>
                <a:cs typeface="+mn-cs"/>
                <a:hlinkClick r:id="rId3"/>
              </a:rPr>
              <a:t>Piot et al. 2001</a:t>
            </a:r>
            <a:r>
              <a:rPr lang="en-MY" sz="1200" b="0" kern="1200" dirty="0">
                <a:solidFill>
                  <a:schemeClr val="tx1"/>
                </a:solidFill>
                <a:effectLst/>
                <a:latin typeface="+mn-lt"/>
                <a:ea typeface="+mn-ea"/>
                <a:cs typeface="+mn-cs"/>
              </a:rPr>
              <a:t>), ever married Muslims report more conservative sex-related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than do adherents of other religions, bolstering support for the idea that differences in religious affiliates’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could explain lower rates of HIV/AIDS for Muslims.</a:t>
            </a:r>
          </a:p>
          <a:p>
            <a:r>
              <a:rPr lang="en-MY" sz="1200" b="0" kern="1200" dirty="0">
                <a:solidFill>
                  <a:schemeClr val="tx1"/>
                </a:solidFill>
                <a:effectLst/>
                <a:latin typeface="+mn-lt"/>
                <a:ea typeface="+mn-ea"/>
                <a:cs typeface="+mn-cs"/>
              </a:rPr>
              <a:t>The data for this study were drawn from a very large sample of individuals in nations that vary substantially in their proportion Muslim. The majority of research on national religious contexts relies almost exclusively on either the World Values Survey or the International Social Survey Program (</a:t>
            </a:r>
            <a:r>
              <a:rPr lang="en-MY" sz="1200" b="0" u="none" strike="noStrike" kern="1200" dirty="0">
                <a:solidFill>
                  <a:schemeClr val="tx1"/>
                </a:solidFill>
                <a:effectLst/>
                <a:latin typeface="+mn-lt"/>
                <a:ea typeface="+mn-ea"/>
                <a:cs typeface="+mn-cs"/>
                <a:hlinkClick r:id="rId3"/>
              </a:rPr>
              <a:t>Adamczyk and Pitt 2009</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Finke and Adamczyk 2008</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Scheepers et al. 2002</a:t>
            </a:r>
            <a:r>
              <a:rPr lang="en-MY" sz="1200" b="0" kern="1200" dirty="0">
                <a:solidFill>
                  <a:schemeClr val="tx1"/>
                </a:solidFill>
                <a:effectLst/>
                <a:latin typeface="+mn-lt"/>
                <a:ea typeface="+mn-ea"/>
                <a:cs typeface="+mn-cs"/>
              </a:rPr>
              <a:t>). Neither of these studies includes measures of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and only the World Values Survey includes less developed and Muslim-majority countries. The DHS provides information on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and its website provides aggregate country-level statistics, but it does not provide a fully merged individual-level data file. Creating a complete dataset with all countries from a specific survey period is </a:t>
            </a:r>
            <a:r>
              <a:rPr lang="en-MY" sz="1200" b="0" kern="1200" dirty="0" err="1">
                <a:solidFill>
                  <a:schemeClr val="tx1"/>
                </a:solidFill>
                <a:effectLst/>
                <a:latin typeface="+mn-lt"/>
                <a:ea typeface="+mn-ea"/>
                <a:cs typeface="+mn-cs"/>
              </a:rPr>
              <a:t>labor</a:t>
            </a:r>
            <a:r>
              <a:rPr lang="en-MY" sz="1200" b="0" kern="1200" dirty="0">
                <a:solidFill>
                  <a:schemeClr val="tx1"/>
                </a:solidFill>
                <a:effectLst/>
                <a:latin typeface="+mn-lt"/>
                <a:ea typeface="+mn-ea"/>
                <a:cs typeface="+mn-cs"/>
              </a:rPr>
              <a:t> intensive, which may be why relatively few studies examine country contextual influences with DHS data.</a:t>
            </a:r>
          </a:p>
          <a:p>
            <a:r>
              <a:rPr lang="en-MY" sz="1200" b="0" kern="1200" dirty="0">
                <a:solidFill>
                  <a:schemeClr val="tx1"/>
                </a:solidFill>
                <a:effectLst/>
                <a:latin typeface="+mn-lt"/>
                <a:ea typeface="+mn-ea"/>
                <a:cs typeface="+mn-cs"/>
              </a:rPr>
              <a:t>While the DHS may be the only publicly available dataset that includes developing countries and measures of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it has limitations. The questionnaire is lengthy and researchers have found it may lead to recall bias (</a:t>
            </a:r>
            <a:r>
              <a:rPr lang="en-MY" sz="1200" b="0" u="none" strike="noStrike" kern="1200" dirty="0">
                <a:solidFill>
                  <a:schemeClr val="tx1"/>
                </a:solidFill>
                <a:effectLst/>
                <a:latin typeface="+mn-lt"/>
                <a:ea typeface="+mn-ea"/>
                <a:cs typeface="+mn-cs"/>
                <a:hlinkClick r:id="rId3"/>
              </a:rPr>
              <a:t>Boerma and Sommerfelt 1993</a:t>
            </a:r>
            <a:r>
              <a:rPr lang="en-MY" sz="1200" b="0" kern="1200" dirty="0">
                <a:solidFill>
                  <a:schemeClr val="tx1"/>
                </a:solidFill>
                <a:effectLst/>
                <a:latin typeface="+mn-lt"/>
                <a:ea typeface="+mn-ea"/>
                <a:cs typeface="+mn-cs"/>
              </a:rPr>
              <a:t>). Indeed, researchers found recall bias on child morality in the DHS (</a:t>
            </a:r>
            <a:r>
              <a:rPr lang="en-MY" sz="1200" b="0" u="none" strike="noStrike" kern="1200" dirty="0">
                <a:solidFill>
                  <a:schemeClr val="tx1"/>
                </a:solidFill>
                <a:effectLst/>
                <a:latin typeface="+mn-lt"/>
                <a:ea typeface="+mn-ea"/>
                <a:cs typeface="+mn-cs"/>
                <a:hlinkClick r:id="rId3"/>
              </a:rPr>
              <a:t>Manesh et al. 2007</a:t>
            </a:r>
            <a:r>
              <a:rPr lang="en-MY" sz="1200" b="0" kern="1200" dirty="0">
                <a:solidFill>
                  <a:schemeClr val="tx1"/>
                </a:solidFill>
                <a:effectLst/>
                <a:latin typeface="+mn-lt"/>
                <a:ea typeface="+mn-ea"/>
                <a:cs typeface="+mn-cs"/>
              </a:rPr>
              <a:t>). Additionally, the only religion question it includes is about religious affiliation. Much of the research on religion and sex-related attitudes includes measures of religious affiliation </a:t>
            </a:r>
            <a:r>
              <a:rPr lang="en-MY" sz="1200" b="0" i="1" kern="1200" dirty="0" err="1">
                <a:solidFill>
                  <a:schemeClr val="tx1"/>
                </a:solidFill>
                <a:effectLst/>
                <a:latin typeface="+mn-lt"/>
                <a:ea typeface="+mn-ea"/>
                <a:cs typeface="+mn-cs"/>
              </a:rPr>
              <a:t>and</a:t>
            </a:r>
            <a:r>
              <a:rPr lang="en-MY" sz="1200" b="0" kern="1200" dirty="0" err="1">
                <a:solidFill>
                  <a:schemeClr val="tx1"/>
                </a:solidFill>
                <a:effectLst/>
                <a:latin typeface="+mn-lt"/>
                <a:ea typeface="+mn-ea"/>
                <a:cs typeface="+mn-cs"/>
              </a:rPr>
              <a:t>saliency</a:t>
            </a:r>
            <a:r>
              <a:rPr lang="en-MY" sz="1200" b="0" kern="1200" dirty="0">
                <a:solidFill>
                  <a:schemeClr val="tx1"/>
                </a:solidFill>
                <a:effectLst/>
                <a:latin typeface="+mn-lt"/>
                <a:ea typeface="+mn-ea"/>
                <a:cs typeface="+mn-cs"/>
              </a:rPr>
              <a:t> of religious belief (e.g., religious importance and frequency of religious attendance) (</a:t>
            </a:r>
            <a:r>
              <a:rPr lang="en-MY" sz="1200" b="0" u="none" strike="noStrike" kern="1200" dirty="0">
                <a:solidFill>
                  <a:schemeClr val="tx1"/>
                </a:solidFill>
                <a:effectLst/>
                <a:latin typeface="+mn-lt"/>
                <a:ea typeface="+mn-ea"/>
                <a:cs typeface="+mn-cs"/>
                <a:hlinkClick r:id="rId3"/>
              </a:rPr>
              <a:t>Adamczyk and Pitt 2009</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Finke and Adamczyk 2008</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Scheepers et al. 2002</a:t>
            </a:r>
            <a:r>
              <a:rPr lang="en-MY" sz="1200" b="0" kern="1200" dirty="0">
                <a:solidFill>
                  <a:schemeClr val="tx1"/>
                </a:solidFill>
                <a:effectLst/>
                <a:latin typeface="+mn-lt"/>
                <a:ea typeface="+mn-ea"/>
                <a:cs typeface="+mn-cs"/>
              </a:rPr>
              <a:t>). There is good reason to believe that religiously active Muslims and people living in nations with a high proportion of practicing Muslims will be particularly likely to abide by religious proscriptions. Hence, the micro- and macro-level effects of Islam in this study are likely underestimated.</a:t>
            </a:r>
          </a:p>
          <a:p>
            <a:r>
              <a:rPr lang="en-MY" sz="1200" b="0" kern="1200" dirty="0">
                <a:solidFill>
                  <a:schemeClr val="tx1"/>
                </a:solidFill>
                <a:effectLst/>
                <a:latin typeface="+mn-lt"/>
                <a:ea typeface="+mn-ea"/>
                <a:cs typeface="+mn-cs"/>
              </a:rPr>
              <a:t>Another limitation is that the available sample did not include Middle Eastern countries, such as Libya, Tunisia, and Egypt, which are economically stable and part of the Arab Spring. We therefore do not know if these countries, too, would display the Islamic contextual effect we found. Even the nations we examined have many differences in their level of development, political stability, laws, and the extent to which Islam has been formally and informally incorporated into their societies. We considered several other country-level influences and included ones that were statistically significant or theoretically important. With a larger set of countries or better measures, other country-level variables may also be significant.</a:t>
            </a:r>
          </a:p>
          <a:p>
            <a:r>
              <a:rPr lang="en-MY" sz="1200" b="0" kern="1200" dirty="0">
                <a:solidFill>
                  <a:schemeClr val="tx1"/>
                </a:solidFill>
                <a:effectLst/>
                <a:latin typeface="+mn-lt"/>
                <a:ea typeface="+mn-ea"/>
                <a:cs typeface="+mn-cs"/>
              </a:rPr>
              <a:t>This cross-national multilevel study is one of the first to look at micro- and macro-level effects of religion on sex outside of marriage. For assessing the influence of culture more generally, there are some benefits to focusing on religion as opposed to other cultural characteristics. Religion is based on belief in gods who make demands that are outlined in systematic sets of writings that provide guidelines for actions (</a:t>
            </a:r>
            <a:r>
              <a:rPr lang="en-MY" sz="1200" b="0" u="none" strike="noStrike" kern="1200" dirty="0">
                <a:solidFill>
                  <a:schemeClr val="tx1"/>
                </a:solidFill>
                <a:effectLst/>
                <a:latin typeface="+mn-lt"/>
                <a:ea typeface="+mn-ea"/>
                <a:cs typeface="+mn-cs"/>
                <a:hlinkClick r:id="rId3"/>
              </a:rPr>
              <a:t>Stark and Finke 2000</a:t>
            </a:r>
            <a:r>
              <a:rPr lang="en-MY" sz="1200" b="0" kern="1200" dirty="0">
                <a:solidFill>
                  <a:schemeClr val="tx1"/>
                </a:solidFill>
                <a:effectLst/>
                <a:latin typeface="+mn-lt"/>
                <a:ea typeface="+mn-ea"/>
                <a:cs typeface="+mn-cs"/>
              </a:rPr>
              <a:t>). Because religious proscriptions are stated in teachings and routinely affirmed, religious beliefs,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and affiliation are often associated with actions. Additionally, religions make and enforce demands for a wide range of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This study focused on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but similar religious divisions likely exist for other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 Finally, although many studies have found an influence of religion on attitudes (</a:t>
            </a:r>
            <a:r>
              <a:rPr lang="en-MY" sz="1200" b="0" u="none" strike="noStrike" kern="1200" dirty="0">
                <a:solidFill>
                  <a:schemeClr val="tx1"/>
                </a:solidFill>
                <a:effectLst/>
                <a:latin typeface="+mn-lt"/>
                <a:ea typeface="+mn-ea"/>
                <a:cs typeface="+mn-cs"/>
                <a:hlinkClick r:id="rId3"/>
              </a:rPr>
              <a:t>Finke and Adamczyk 2008</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Inglehart and Norris 2003</a:t>
            </a:r>
            <a:r>
              <a:rPr lang="en-MY" sz="1200" b="0" kern="1200" dirty="0">
                <a:solidFill>
                  <a:schemeClr val="tx1"/>
                </a:solidFill>
                <a:effectLst/>
                <a:latin typeface="+mn-lt"/>
                <a:ea typeface="+mn-ea"/>
                <a:cs typeface="+mn-cs"/>
              </a:rPr>
              <a:t>; </a:t>
            </a:r>
            <a:r>
              <a:rPr lang="en-MY" sz="1200" b="0" u="none" strike="noStrike" kern="1200" dirty="0">
                <a:solidFill>
                  <a:schemeClr val="tx1"/>
                </a:solidFill>
                <a:effectLst/>
                <a:latin typeface="+mn-lt"/>
                <a:ea typeface="+mn-ea"/>
                <a:cs typeface="+mn-cs"/>
                <a:hlinkClick r:id="rId3"/>
              </a:rPr>
              <a:t>Scheepers et al. 2002</a:t>
            </a:r>
            <a:r>
              <a:rPr lang="en-MY" sz="1200" b="0" kern="1200" dirty="0">
                <a:solidFill>
                  <a:schemeClr val="tx1"/>
                </a:solidFill>
                <a:effectLst/>
                <a:latin typeface="+mn-lt"/>
                <a:ea typeface="+mn-ea"/>
                <a:cs typeface="+mn-cs"/>
              </a:rPr>
              <a:t>), religious leaders and communities differ in the extent to which they advocate for and enforce religious proscriptions. This study found that in contrast to other major world religions, Islam has the greatest influence on premarital and extramarital sex, and the percentage Muslim in a country shapes the likelihood of premarital sex. All major world religions discourage sex outside of marriage, but they are not all equally effective in shaping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Acknowledgements</a:t>
            </a:r>
          </a:p>
          <a:p>
            <a:r>
              <a:rPr lang="en-MY" sz="1200" b="0" kern="1200" dirty="0">
                <a:solidFill>
                  <a:schemeClr val="tx1"/>
                </a:solidFill>
                <a:effectLst/>
                <a:latin typeface="+mn-lt"/>
                <a:ea typeface="+mn-ea"/>
                <a:cs typeface="+mn-cs"/>
              </a:rPr>
              <a:t>The authors would like to thank Jacob Felson and the anonymous reviewers for their comments.</a:t>
            </a:r>
          </a:p>
          <a:p>
            <a:r>
              <a:rPr lang="en-MY" sz="1200" b="0" kern="1200" dirty="0">
                <a:solidFill>
                  <a:schemeClr val="tx1"/>
                </a:solidFill>
                <a:effectLst/>
                <a:latin typeface="+mn-lt"/>
                <a:ea typeface="+mn-ea"/>
                <a:cs typeface="+mn-cs"/>
              </a:rPr>
              <a:t>Notes</a:t>
            </a:r>
          </a:p>
          <a:p>
            <a:r>
              <a:rPr lang="en-MY" sz="1200" b="0" kern="1200" dirty="0">
                <a:solidFill>
                  <a:schemeClr val="tx1"/>
                </a:solidFill>
                <a:effectLst/>
                <a:latin typeface="+mn-lt"/>
                <a:ea typeface="+mn-ea"/>
                <a:cs typeface="+mn-cs"/>
              </a:rPr>
              <a:t>1.We focus on these five groups because they tend to have relatively large populations, appear in a number of different countries, are well-known, and data on them are easily accessible.</a:t>
            </a:r>
          </a:p>
          <a:p>
            <a:r>
              <a:rPr lang="en-MY" sz="1200" b="0" kern="1200" dirty="0">
                <a:solidFill>
                  <a:schemeClr val="tx1"/>
                </a:solidFill>
                <a:effectLst/>
                <a:latin typeface="+mn-lt"/>
                <a:ea typeface="+mn-ea"/>
                <a:cs typeface="+mn-cs"/>
              </a:rPr>
              <a:t>2.The 2008 European Values Survey, which surveyed 47 European nations, asked respondents whether casual sex was ever justified (1 = never justified and 10 = always justified). Christians (mean = 3, SD = 2.6) surveyed were not only more likely to approve of casual sex than were Muslims (mean = 1.8, SD = 1.9), but there was also more variation in their attitudes.</a:t>
            </a:r>
          </a:p>
          <a:p>
            <a:r>
              <a:rPr lang="en-MY" sz="1200" b="0" kern="1200" dirty="0">
                <a:solidFill>
                  <a:schemeClr val="tx1"/>
                </a:solidFill>
                <a:effectLst/>
                <a:latin typeface="+mn-lt"/>
                <a:ea typeface="+mn-ea"/>
                <a:cs typeface="+mn-cs"/>
              </a:rPr>
              <a:t>3.Using the search engine SCOPUS, we found more than 13,000 articles published between 2000 and 2011 that include the phrase “Demographic and Health Surveys” in the abstract.</a:t>
            </a:r>
          </a:p>
          <a:p>
            <a:r>
              <a:rPr lang="en-MY" sz="1200" b="0" kern="1200" dirty="0">
                <a:solidFill>
                  <a:schemeClr val="tx1"/>
                </a:solidFill>
                <a:effectLst/>
                <a:latin typeface="+mn-lt"/>
                <a:ea typeface="+mn-ea"/>
                <a:cs typeface="+mn-cs"/>
              </a:rPr>
              <a:t>4.Of the countries in which DHS conducted surveys between 2000 and 2008, 24 countries did not have key information on respondents’ religion or sexual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5.Coding syntax is available at </a:t>
            </a:r>
            <a:r>
              <a:rPr lang="en-MY" sz="1200" b="0" u="none" strike="noStrike" kern="1200" dirty="0">
                <a:solidFill>
                  <a:schemeClr val="tx1"/>
                </a:solidFill>
                <a:effectLst/>
                <a:latin typeface="+mn-lt"/>
                <a:ea typeface="+mn-ea"/>
                <a:cs typeface="+mn-cs"/>
                <a:hlinkClick r:id="rId7"/>
              </a:rPr>
              <a:t>http://www.AmyAdamczyk.com</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6.Some of the country surveys did not have separate marital and cohabitating categories, likely because separate options did not make sense. In some nations, marriage requires an official license; in other nations, people may be considered married when they live together and define it as marriage. If a country’s survey distinguished between married and cohabitating, we used these categories; if it did not, we could not distinguish between them and we considered all respondents in the married/cohabitating category to be married.</a:t>
            </a:r>
          </a:p>
          <a:p>
            <a:r>
              <a:rPr lang="en-MY" sz="1200" b="0" kern="1200" dirty="0">
                <a:solidFill>
                  <a:schemeClr val="tx1"/>
                </a:solidFill>
                <a:effectLst/>
                <a:latin typeface="+mn-lt"/>
                <a:ea typeface="+mn-ea"/>
                <a:cs typeface="+mn-cs"/>
              </a:rPr>
              <a:t>7.This information was not collected for Malawi, Chad, and Cambodia.</a:t>
            </a:r>
          </a:p>
          <a:p>
            <a:r>
              <a:rPr lang="en-MY" sz="1200" b="0" kern="1200" dirty="0">
                <a:solidFill>
                  <a:schemeClr val="tx1"/>
                </a:solidFill>
                <a:effectLst/>
                <a:latin typeface="+mn-lt"/>
                <a:ea typeface="+mn-ea"/>
                <a:cs typeface="+mn-cs"/>
              </a:rPr>
              <a:t>8.In a separate analysis, we considered further dividing the </a:t>
            </a:r>
            <a:r>
              <a:rPr lang="en-MY" sz="1200" b="0" kern="1200" dirty="0" err="1">
                <a:solidFill>
                  <a:schemeClr val="tx1"/>
                </a:solidFill>
                <a:effectLst/>
                <a:latin typeface="+mn-lt"/>
                <a:ea typeface="+mn-ea"/>
                <a:cs typeface="+mn-cs"/>
              </a:rPr>
              <a:t>nonspouse</a:t>
            </a:r>
            <a:r>
              <a:rPr lang="en-MY" sz="1200" b="0" kern="1200" dirty="0">
                <a:solidFill>
                  <a:schemeClr val="tx1"/>
                </a:solidFill>
                <a:effectLst/>
                <a:latin typeface="+mn-lt"/>
                <a:ea typeface="+mn-ea"/>
                <a:cs typeface="+mn-cs"/>
              </a:rPr>
              <a:t> category. However, only 1.46 percent of married respondents reported having sex with someone other than their spouse in the previous 12 months. With such a small cell size, we were unable to further divide this group and get the models to converge.</a:t>
            </a:r>
          </a:p>
          <a:p>
            <a:r>
              <a:rPr lang="en-MY" sz="1200" b="0" kern="1200" dirty="0">
                <a:solidFill>
                  <a:schemeClr val="tx1"/>
                </a:solidFill>
                <a:effectLst/>
                <a:latin typeface="+mn-lt"/>
                <a:ea typeface="+mn-ea"/>
                <a:cs typeface="+mn-cs"/>
              </a:rPr>
              <a:t>9.Specific information about the religions included in each category can be found at </a:t>
            </a:r>
            <a:r>
              <a:rPr lang="en-MY" sz="1200" b="0" u="none" strike="noStrike" kern="1200" dirty="0">
                <a:solidFill>
                  <a:schemeClr val="tx1"/>
                </a:solidFill>
                <a:effectLst/>
                <a:latin typeface="+mn-lt"/>
                <a:ea typeface="+mn-ea"/>
                <a:cs typeface="+mn-cs"/>
                <a:hlinkClick r:id="rId7"/>
              </a:rPr>
              <a:t>http://www.AmyAdamczyk.com</a:t>
            </a:r>
            <a:r>
              <a:rPr lang="en-MY" sz="1200" b="0" kern="1200" dirty="0">
                <a:solidFill>
                  <a:schemeClr val="tx1"/>
                </a:solidFill>
                <a:effectLst/>
                <a:latin typeface="+mn-lt"/>
                <a:ea typeface="+mn-ea"/>
                <a:cs typeface="+mn-cs"/>
              </a:rPr>
              <a:t>.</a:t>
            </a:r>
          </a:p>
          <a:p>
            <a:r>
              <a:rPr lang="en-MY" sz="1200" b="0" kern="1200" dirty="0">
                <a:solidFill>
                  <a:schemeClr val="tx1"/>
                </a:solidFill>
                <a:effectLst/>
                <a:latin typeface="+mn-lt"/>
                <a:ea typeface="+mn-ea"/>
                <a:cs typeface="+mn-cs"/>
              </a:rPr>
              <a:t>10.The “other religions” category includes Confucian, Jain, Sikh, “do not know,” and other religions that could not be classified into the other groups.</a:t>
            </a:r>
          </a:p>
          <a:p>
            <a:r>
              <a:rPr lang="en-MY" sz="1200" b="0" kern="1200" dirty="0">
                <a:solidFill>
                  <a:schemeClr val="tx1"/>
                </a:solidFill>
                <a:effectLst/>
                <a:latin typeface="+mn-lt"/>
                <a:ea typeface="+mn-ea"/>
                <a:cs typeface="+mn-cs"/>
              </a:rPr>
              <a:t>11.Unfortunately, the DHS does not include a variable that captures respondents’ income or expenditures in a universal metric.</a:t>
            </a:r>
          </a:p>
          <a:p>
            <a:r>
              <a:rPr lang="en-MY" sz="1200" b="0" kern="1200" dirty="0">
                <a:solidFill>
                  <a:schemeClr val="tx1"/>
                </a:solidFill>
                <a:effectLst/>
                <a:latin typeface="+mn-lt"/>
                <a:ea typeface="+mn-ea"/>
                <a:cs typeface="+mn-cs"/>
              </a:rPr>
              <a:t>12.The family code encompasses forced marriages, lack of equal rights among spouses, and lack of inheritance rights. The physical integrity dimension includes prevalence of domestic violence, sexual harassment, and the practice of female genital mutilation. Some countries also impose laws restricting women’s ability to own land or obtain bank loans. Finally, civil liberties highlight women’s inability to move freely.</a:t>
            </a:r>
          </a:p>
          <a:p>
            <a:r>
              <a:rPr lang="en-MY" sz="1200" b="0" kern="1200" dirty="0">
                <a:solidFill>
                  <a:schemeClr val="tx1"/>
                </a:solidFill>
                <a:effectLst/>
                <a:latin typeface="+mn-lt"/>
                <a:ea typeface="+mn-ea"/>
                <a:cs typeface="+mn-cs"/>
              </a:rPr>
              <a:t>13.In a separate analysis, we looked at the influence of an interval measure of the mobility variable before it was converted into a dichotomous measure. In the multivariate context, results did not change when we used the interval measure. Haiti did not have an SIGI measure and we assigned it a score of 0 based on the lack of restrictions along these four dimensions.</a:t>
            </a:r>
          </a:p>
          <a:p>
            <a:r>
              <a:rPr lang="en-MY" sz="1200" b="0" kern="1200" dirty="0">
                <a:solidFill>
                  <a:schemeClr val="tx1"/>
                </a:solidFill>
                <a:effectLst/>
                <a:latin typeface="+mn-lt"/>
                <a:ea typeface="+mn-ea"/>
                <a:cs typeface="+mn-cs"/>
              </a:rPr>
              <a:t>14.We considered conducting a multilevel event-history analysis for premarital sex that included right-censoring for age at marriage or date of interview. Because of our large sample size and need to use probability weights, we had a lot of difficulty producing these models. In a separate analysis we used a multinomial logistic multilevel model to examine current virginity, premarital sex (regardless of current marital status), and first sex within a marital relationship. Results for the full sample are very similar to the ones presented here, which focus on ever married people. Specifically, Muslims were more likely than Christians to report currently being a virgin or having first sex within a marital relationship, rather than premarital sex. Likewise, as the percentage Muslim increased, the odds of reporting currently being a virgin or having first sex within marriage, rather than premarital sex, increased.</a:t>
            </a:r>
          </a:p>
          <a:p>
            <a:r>
              <a:rPr lang="en-MY" sz="1200" b="0" kern="1200" dirty="0">
                <a:solidFill>
                  <a:schemeClr val="tx1"/>
                </a:solidFill>
                <a:effectLst/>
                <a:latin typeface="+mn-lt"/>
                <a:ea typeface="+mn-ea"/>
                <a:cs typeface="+mn-cs"/>
              </a:rPr>
              <a:t>15.We considered looking at the direct effect of religious diversity, but theoretically we were not sure why diversity would shape the odds of first sex of all people within a nation, regardless of religious affiliation. Nevertheless, in a separate analysis we tested for this effect and it was not significant.</a:t>
            </a:r>
          </a:p>
          <a:p>
            <a:r>
              <a:rPr lang="en-MY" sz="1200" b="0" kern="1200" dirty="0">
                <a:solidFill>
                  <a:schemeClr val="tx1"/>
                </a:solidFill>
                <a:effectLst/>
                <a:latin typeface="+mn-lt"/>
                <a:ea typeface="+mn-ea"/>
                <a:cs typeface="+mn-cs"/>
              </a:rPr>
              <a:t>References</a:t>
            </a:r>
          </a:p>
          <a:p>
            <a:r>
              <a:rPr lang="en-MY" dirty="0">
                <a:effectLst/>
              </a:rPr>
              <a:t>Abebe, </a:t>
            </a:r>
            <a:r>
              <a:rPr lang="en-MY" dirty="0" err="1">
                <a:effectLst/>
              </a:rPr>
              <a:t>Yigeremu</a:t>
            </a:r>
            <a:r>
              <a:rPr lang="en-MY" dirty="0">
                <a:effectLst/>
              </a:rPr>
              <a:t>, </a:t>
            </a:r>
            <a:r>
              <a:rPr lang="en-MY" dirty="0" err="1">
                <a:effectLst/>
              </a:rPr>
              <a:t>Schaap</a:t>
            </a:r>
            <a:r>
              <a:rPr lang="en-MY" dirty="0">
                <a:effectLst/>
              </a:rPr>
              <a:t>, Ab, Mamo, </a:t>
            </a:r>
            <a:r>
              <a:rPr lang="en-MY" dirty="0" err="1">
                <a:effectLst/>
              </a:rPr>
              <a:t>Girmatchew</a:t>
            </a:r>
            <a:r>
              <a:rPr lang="en-MY" dirty="0">
                <a:effectLst/>
              </a:rPr>
              <a:t>, </a:t>
            </a:r>
            <a:r>
              <a:rPr lang="en-MY" dirty="0" err="1">
                <a:effectLst/>
              </a:rPr>
              <a:t>Negussie</a:t>
            </a:r>
            <a:r>
              <a:rPr lang="en-MY" dirty="0">
                <a:effectLst/>
              </a:rPr>
              <a:t>, </a:t>
            </a:r>
            <a:r>
              <a:rPr lang="en-MY" dirty="0" err="1">
                <a:effectLst/>
              </a:rPr>
              <a:t>Asheber</a:t>
            </a:r>
            <a:r>
              <a:rPr lang="en-MY" dirty="0">
                <a:effectLst/>
              </a:rPr>
              <a:t>, </a:t>
            </a:r>
            <a:r>
              <a:rPr lang="en-MY" dirty="0" err="1">
                <a:effectLst/>
              </a:rPr>
              <a:t>Darimo</a:t>
            </a:r>
            <a:r>
              <a:rPr lang="en-MY" dirty="0">
                <a:effectLst/>
              </a:rPr>
              <a:t>, Birke, </a:t>
            </a:r>
            <a:r>
              <a:rPr lang="en-MY" dirty="0" err="1">
                <a:effectLst/>
              </a:rPr>
              <a:t>Wolday</a:t>
            </a:r>
            <a:r>
              <a:rPr lang="en-MY" dirty="0">
                <a:effectLst/>
              </a:rPr>
              <a:t>, Dawit, </a:t>
            </a:r>
            <a:r>
              <a:rPr lang="en-MY" dirty="0" err="1">
                <a:effectLst/>
              </a:rPr>
              <a:t>Wolday</a:t>
            </a:r>
            <a:r>
              <a:rPr lang="en-MY" dirty="0">
                <a:effectLst/>
              </a:rPr>
              <a:t>, Dawit, Sanders, Eduard J. 2003. “HIV Prevalence in 72,000 Urban and Rural Male Army Recruits, Ethiopia, 1999–2000.” Ethiopian Medical Journal 41:25–30. </a:t>
            </a:r>
            <a:br>
              <a:rPr lang="en-MY" dirty="0">
                <a:effectLst/>
              </a:rPr>
            </a:br>
            <a:r>
              <a:rPr lang="en-MY" sz="1200" u="none" strike="noStrike" kern="1200" dirty="0">
                <a:solidFill>
                  <a:schemeClr val="tx1"/>
                </a:solidFill>
                <a:effectLst/>
                <a:latin typeface="+mn-lt"/>
                <a:ea typeface="+mn-ea"/>
                <a:cs typeface="+mn-cs"/>
                <a:hlinkClick r:id="rId8"/>
              </a:rPr>
              <a:t>Google Scholar</a:t>
            </a:r>
            <a:r>
              <a:rPr lang="en-MY" dirty="0">
                <a:effectLst/>
              </a:rPr>
              <a:t> | </a:t>
            </a:r>
            <a:r>
              <a:rPr lang="en-MY" sz="1200" u="none" strike="noStrike" kern="1200" dirty="0" err="1">
                <a:solidFill>
                  <a:schemeClr val="tx1"/>
                </a:solidFill>
                <a:effectLst/>
                <a:latin typeface="+mn-lt"/>
                <a:ea typeface="+mn-ea"/>
                <a:cs typeface="+mn-cs"/>
                <a:hlinkClick r:id="rId9"/>
              </a:rPr>
              <a:t>Medline</a:t>
            </a:r>
            <a:r>
              <a:rPr lang="en-MY" dirty="0" err="1">
                <a:effectLst/>
              </a:rPr>
              <a:t>Abu-Raddad</a:t>
            </a:r>
            <a:r>
              <a:rPr lang="en-MY" dirty="0">
                <a:effectLst/>
              </a:rPr>
              <a:t>, Laith J., </a:t>
            </a:r>
            <a:r>
              <a:rPr lang="en-MY" dirty="0" err="1">
                <a:effectLst/>
              </a:rPr>
              <a:t>Hilmi</a:t>
            </a:r>
            <a:r>
              <a:rPr lang="en-MY" dirty="0">
                <a:effectLst/>
              </a:rPr>
              <a:t>, </a:t>
            </a:r>
            <a:r>
              <a:rPr lang="en-MY" dirty="0" err="1">
                <a:effectLst/>
              </a:rPr>
              <a:t>Nahla</a:t>
            </a:r>
            <a:r>
              <a:rPr lang="en-MY" dirty="0">
                <a:effectLst/>
              </a:rPr>
              <a:t> N., Mumtaz, </a:t>
            </a:r>
            <a:r>
              <a:rPr lang="en-MY" dirty="0" err="1">
                <a:effectLst/>
              </a:rPr>
              <a:t>Ghina</a:t>
            </a:r>
            <a:r>
              <a:rPr lang="en-MY" dirty="0">
                <a:effectLst/>
              </a:rPr>
              <a:t>, </a:t>
            </a:r>
            <a:r>
              <a:rPr lang="en-MY" dirty="0" err="1">
                <a:effectLst/>
              </a:rPr>
              <a:t>Benkirane</a:t>
            </a:r>
            <a:r>
              <a:rPr lang="en-MY" dirty="0">
                <a:effectLst/>
              </a:rPr>
              <a:t>, Manel, Akala, Francisca A., </a:t>
            </a:r>
            <a:r>
              <a:rPr lang="en-MY" dirty="0" err="1">
                <a:effectLst/>
              </a:rPr>
              <a:t>Riedner</a:t>
            </a:r>
            <a:r>
              <a:rPr lang="en-MY" dirty="0">
                <a:effectLst/>
              </a:rPr>
              <a:t>, Gabriele, Tawil, Oussama, Wilson, David. 2010. “Epidemiology of HIV Infection in the Middle East and North Africa.” AIDS 24:s5–s23. </a:t>
            </a:r>
            <a:br>
              <a:rPr lang="en-MY" dirty="0">
                <a:effectLst/>
              </a:rPr>
            </a:br>
            <a:r>
              <a:rPr lang="en-MY" sz="1200" u="none" strike="noStrike" kern="1200" dirty="0">
                <a:solidFill>
                  <a:schemeClr val="tx1"/>
                </a:solidFill>
                <a:effectLst/>
                <a:latin typeface="+mn-lt"/>
                <a:ea typeface="+mn-ea"/>
                <a:cs typeface="+mn-cs"/>
                <a:hlinkClick r:id="rId10"/>
              </a:rPr>
              <a:t>Google Scholar</a:t>
            </a:r>
            <a:r>
              <a:rPr lang="en-MY" dirty="0">
                <a:effectLst/>
              </a:rPr>
              <a:t> | </a:t>
            </a:r>
            <a:r>
              <a:rPr lang="en-MY" sz="1200" u="none" strike="noStrike" kern="1200" dirty="0">
                <a:solidFill>
                  <a:schemeClr val="tx1"/>
                </a:solidFill>
                <a:effectLst/>
                <a:latin typeface="+mn-lt"/>
                <a:ea typeface="+mn-ea"/>
                <a:cs typeface="+mn-cs"/>
                <a:hlinkClick r:id="rId11"/>
              </a:rPr>
              <a:t>Crossref</a:t>
            </a:r>
            <a:r>
              <a:rPr lang="en-MY" dirty="0">
                <a:effectLst/>
              </a:rPr>
              <a:t> | </a:t>
            </a:r>
            <a:r>
              <a:rPr lang="en-MY" sz="1200" u="none" strike="noStrike" kern="1200" dirty="0">
                <a:solidFill>
                  <a:schemeClr val="tx1"/>
                </a:solidFill>
                <a:effectLst/>
                <a:latin typeface="+mn-lt"/>
                <a:ea typeface="+mn-ea"/>
                <a:cs typeface="+mn-cs"/>
                <a:hlinkClick r:id="rId12"/>
              </a:rPr>
              <a:t>Medline</a:t>
            </a:r>
            <a:r>
              <a:rPr lang="en-MY" dirty="0">
                <a:effectLst/>
              </a:rPr>
              <a:t> | </a:t>
            </a:r>
            <a:r>
              <a:rPr lang="en-MY" sz="1200" u="none" strike="noStrike" kern="1200" dirty="0" err="1">
                <a:solidFill>
                  <a:schemeClr val="tx1"/>
                </a:solidFill>
                <a:effectLst/>
                <a:latin typeface="+mn-lt"/>
                <a:ea typeface="+mn-ea"/>
                <a:cs typeface="+mn-cs"/>
                <a:hlinkClick r:id="rId13"/>
              </a:rPr>
              <a:t>ISI</a:t>
            </a:r>
            <a:r>
              <a:rPr lang="en-MY" dirty="0" err="1">
                <a:effectLst/>
              </a:rPr>
              <a:t>Adamczyk</a:t>
            </a:r>
            <a:r>
              <a:rPr lang="en-MY" dirty="0">
                <a:effectLst/>
              </a:rPr>
              <a:t>, Amy . 2010. “The Indirect Result of Religious Norms and Practices: Explaining Islam’s Role in Limiting the Spread of HIV/AIDS.” Pp. 15–31 in Religion and Social Problems, edited by </a:t>
            </a:r>
            <a:r>
              <a:rPr lang="en-MY" dirty="0" err="1">
                <a:effectLst/>
              </a:rPr>
              <a:t>Hjelm</a:t>
            </a:r>
            <a:r>
              <a:rPr lang="en-MY" dirty="0">
                <a:effectLst/>
              </a:rPr>
              <a:t>, T. New York: Routledge. </a:t>
            </a:r>
            <a:br>
              <a:rPr lang="en-MY" dirty="0">
                <a:effectLst/>
              </a:rPr>
            </a:br>
            <a:r>
              <a:rPr lang="en-MY" sz="1200" u="none" strike="noStrike" kern="1200" dirty="0">
                <a:solidFill>
                  <a:schemeClr val="tx1"/>
                </a:solidFill>
                <a:effectLst/>
                <a:latin typeface="+mn-lt"/>
                <a:ea typeface="+mn-ea"/>
                <a:cs typeface="+mn-cs"/>
                <a:hlinkClick r:id="rId14"/>
              </a:rPr>
              <a:t>Google </a:t>
            </a:r>
            <a:r>
              <a:rPr lang="en-MY" sz="1200" u="none" strike="noStrike" kern="1200" dirty="0" err="1">
                <a:solidFill>
                  <a:schemeClr val="tx1"/>
                </a:solidFill>
                <a:effectLst/>
                <a:latin typeface="+mn-lt"/>
                <a:ea typeface="+mn-ea"/>
                <a:cs typeface="+mn-cs"/>
                <a:hlinkClick r:id="rId14"/>
              </a:rPr>
              <a:t>Scholar</a:t>
            </a:r>
            <a:r>
              <a:rPr lang="en-MY" dirty="0" err="1">
                <a:effectLst/>
              </a:rPr>
              <a:t>Adamczyk</a:t>
            </a:r>
            <a:r>
              <a:rPr lang="en-MY" dirty="0">
                <a:effectLst/>
              </a:rPr>
              <a:t>, Amy, Pitt, Cassady. 2009. “Shaping Attitudes about Homosexuality: The Role of Religion and Cultural Context.” Social Science Research 38:338–51. </a:t>
            </a:r>
            <a:br>
              <a:rPr lang="en-MY" dirty="0">
                <a:effectLst/>
              </a:rPr>
            </a:br>
            <a:r>
              <a:rPr lang="en-MY" sz="1200" u="none" strike="noStrike" kern="1200" dirty="0">
                <a:solidFill>
                  <a:schemeClr val="tx1"/>
                </a:solidFill>
                <a:effectLst/>
                <a:latin typeface="+mn-lt"/>
                <a:ea typeface="+mn-ea"/>
                <a:cs typeface="+mn-cs"/>
                <a:hlinkClick r:id="rId15"/>
              </a:rPr>
              <a:t>Google Scholar</a:t>
            </a:r>
            <a:r>
              <a:rPr lang="en-MY" dirty="0">
                <a:effectLst/>
              </a:rPr>
              <a:t> | </a:t>
            </a:r>
            <a:r>
              <a:rPr lang="en-MY" sz="1200" u="none" strike="noStrike" kern="1200" dirty="0">
                <a:solidFill>
                  <a:schemeClr val="tx1"/>
                </a:solidFill>
                <a:effectLst/>
                <a:latin typeface="+mn-lt"/>
                <a:ea typeface="+mn-ea"/>
                <a:cs typeface="+mn-cs"/>
                <a:hlinkClick r:id="rId16"/>
              </a:rPr>
              <a:t>Crossref</a:t>
            </a:r>
            <a:r>
              <a:rPr lang="en-MY" dirty="0">
                <a:effectLst/>
              </a:rPr>
              <a:t> | </a:t>
            </a:r>
            <a:r>
              <a:rPr lang="en-MY" sz="1200" u="none" strike="noStrike" kern="1200" dirty="0">
                <a:solidFill>
                  <a:schemeClr val="tx1"/>
                </a:solidFill>
                <a:effectLst/>
                <a:latin typeface="+mn-lt"/>
                <a:ea typeface="+mn-ea"/>
                <a:cs typeface="+mn-cs"/>
                <a:hlinkClick r:id="rId17"/>
              </a:rPr>
              <a:t>Medline</a:t>
            </a:r>
            <a:r>
              <a:rPr lang="en-MY" dirty="0">
                <a:effectLst/>
              </a:rPr>
              <a:t> | </a:t>
            </a:r>
            <a:r>
              <a:rPr lang="en-MY" sz="1200" u="none" strike="noStrike" kern="1200" dirty="0" err="1">
                <a:solidFill>
                  <a:schemeClr val="tx1"/>
                </a:solidFill>
                <a:effectLst/>
                <a:latin typeface="+mn-lt"/>
                <a:ea typeface="+mn-ea"/>
                <a:cs typeface="+mn-cs"/>
                <a:hlinkClick r:id="rId18"/>
              </a:rPr>
              <a:t>ISI</a:t>
            </a:r>
            <a:r>
              <a:rPr lang="en-MY" dirty="0" err="1">
                <a:effectLst/>
              </a:rPr>
              <a:t>Addai</a:t>
            </a:r>
            <a:r>
              <a:rPr lang="en-MY" dirty="0">
                <a:effectLst/>
              </a:rPr>
              <a:t>, Isaac . 2000. “Religious Affiliation and Sexual Initiation among Ghanaian Women.” Review of Religious Research 41:328–43. </a:t>
            </a:r>
            <a:br>
              <a:rPr lang="en-MY" dirty="0">
                <a:effectLst/>
              </a:rPr>
            </a:br>
            <a:r>
              <a:rPr lang="en-MY" sz="1200" u="none" strike="noStrike" kern="1200" dirty="0">
                <a:solidFill>
                  <a:schemeClr val="tx1"/>
                </a:solidFill>
                <a:effectLst/>
                <a:latin typeface="+mn-lt"/>
                <a:ea typeface="+mn-ea"/>
                <a:cs typeface="+mn-cs"/>
                <a:hlinkClick r:id="rId19"/>
              </a:rPr>
              <a:t>Google Scholar</a:t>
            </a:r>
            <a:r>
              <a:rPr lang="en-MY" dirty="0">
                <a:effectLst/>
              </a:rPr>
              <a:t> | </a:t>
            </a:r>
            <a:r>
              <a:rPr lang="en-MY" sz="1200" u="none" strike="noStrike" kern="1200" dirty="0">
                <a:solidFill>
                  <a:schemeClr val="tx1"/>
                </a:solidFill>
                <a:effectLst/>
                <a:latin typeface="+mn-lt"/>
                <a:ea typeface="+mn-ea"/>
                <a:cs typeface="+mn-cs"/>
                <a:hlinkClick r:id="rId20"/>
              </a:rPr>
              <a:t>Crossref</a:t>
            </a:r>
            <a:r>
              <a:rPr lang="en-MY" dirty="0">
                <a:effectLst/>
              </a:rPr>
              <a:t> | </a:t>
            </a:r>
            <a:r>
              <a:rPr lang="en-MY" sz="1200" u="none" strike="noStrike" kern="1200" dirty="0" err="1">
                <a:solidFill>
                  <a:schemeClr val="tx1"/>
                </a:solidFill>
                <a:effectLst/>
                <a:latin typeface="+mn-lt"/>
                <a:ea typeface="+mn-ea"/>
                <a:cs typeface="+mn-cs"/>
                <a:hlinkClick r:id="rId21"/>
              </a:rPr>
              <a:t>ISI</a:t>
            </a:r>
            <a:r>
              <a:rPr lang="en-MY" dirty="0" err="1">
                <a:effectLst/>
              </a:rPr>
              <a:t>Agha</a:t>
            </a:r>
            <a:r>
              <a:rPr lang="en-MY" dirty="0">
                <a:effectLst/>
              </a:rPr>
              <a:t>, </a:t>
            </a:r>
            <a:r>
              <a:rPr lang="en-MY" dirty="0" err="1">
                <a:effectLst/>
              </a:rPr>
              <a:t>Sohail</a:t>
            </a:r>
            <a:r>
              <a:rPr lang="en-MY" dirty="0">
                <a:effectLst/>
              </a:rPr>
              <a:t> . 2009. “Changes in the Timing of Sexual Initiation among Young Muslim and Christian Women in Nigeria.” Archives of Sexual </a:t>
            </a:r>
            <a:r>
              <a:rPr lang="en-MY" dirty="0" err="1">
                <a:effectLst/>
              </a:rPr>
              <a:t>Behavior</a:t>
            </a:r>
            <a:r>
              <a:rPr lang="en-MY" dirty="0">
                <a:effectLst/>
              </a:rPr>
              <a:t> 38:899–908. </a:t>
            </a:r>
            <a:br>
              <a:rPr lang="en-MY" dirty="0">
                <a:effectLst/>
              </a:rPr>
            </a:br>
            <a:r>
              <a:rPr lang="en-MY" sz="1200" u="none" strike="noStrike" kern="1200" dirty="0">
                <a:solidFill>
                  <a:schemeClr val="tx1"/>
                </a:solidFill>
                <a:effectLst/>
                <a:latin typeface="+mn-lt"/>
                <a:ea typeface="+mn-ea"/>
                <a:cs typeface="+mn-cs"/>
                <a:hlinkClick r:id="rId22"/>
              </a:rPr>
              <a:t>Google Scholar</a:t>
            </a:r>
            <a:r>
              <a:rPr lang="en-MY" dirty="0">
                <a:effectLst/>
              </a:rPr>
              <a:t> | </a:t>
            </a:r>
            <a:r>
              <a:rPr lang="en-MY" sz="1200" u="none" strike="noStrike" kern="1200" dirty="0">
                <a:solidFill>
                  <a:schemeClr val="tx1"/>
                </a:solidFill>
                <a:effectLst/>
                <a:latin typeface="+mn-lt"/>
                <a:ea typeface="+mn-ea"/>
                <a:cs typeface="+mn-cs"/>
                <a:hlinkClick r:id="rId23"/>
              </a:rPr>
              <a:t>Crossref</a:t>
            </a:r>
            <a:r>
              <a:rPr lang="en-MY" dirty="0">
                <a:effectLst/>
              </a:rPr>
              <a:t> | </a:t>
            </a:r>
            <a:r>
              <a:rPr lang="en-MY" sz="1200" u="none" strike="noStrike" kern="1200" dirty="0">
                <a:solidFill>
                  <a:schemeClr val="tx1"/>
                </a:solidFill>
                <a:effectLst/>
                <a:latin typeface="+mn-lt"/>
                <a:ea typeface="+mn-ea"/>
                <a:cs typeface="+mn-cs"/>
                <a:hlinkClick r:id="rId24"/>
              </a:rPr>
              <a:t>Medline</a:t>
            </a:r>
            <a:r>
              <a:rPr lang="en-MY" dirty="0">
                <a:effectLst/>
              </a:rPr>
              <a:t> | </a:t>
            </a:r>
            <a:r>
              <a:rPr lang="en-MY" sz="1200" u="none" strike="noStrike" kern="1200" dirty="0" err="1">
                <a:solidFill>
                  <a:schemeClr val="tx1"/>
                </a:solidFill>
                <a:effectLst/>
                <a:latin typeface="+mn-lt"/>
                <a:ea typeface="+mn-ea"/>
                <a:cs typeface="+mn-cs"/>
                <a:hlinkClick r:id="rId25"/>
              </a:rPr>
              <a:t>ISI</a:t>
            </a:r>
            <a:r>
              <a:rPr lang="en-MY" dirty="0" err="1">
                <a:effectLst/>
              </a:rPr>
              <a:t>Association</a:t>
            </a:r>
            <a:r>
              <a:rPr lang="en-MY" dirty="0">
                <a:effectLst/>
              </a:rPr>
              <a:t> of Religion Data Archives (ARDA) . 2005. “Cross-National Socio-Economic and Religion Data, 2005.” University Park, PA: Association of Religion Data Archives. Retrieved January 27, 2011 (</a:t>
            </a:r>
            <a:r>
              <a:rPr lang="en-MY" sz="1200" u="none" strike="noStrike" kern="1200" dirty="0">
                <a:solidFill>
                  <a:schemeClr val="tx1"/>
                </a:solidFill>
                <a:effectLst/>
                <a:latin typeface="+mn-lt"/>
                <a:ea typeface="+mn-ea"/>
                <a:cs typeface="+mn-cs"/>
                <a:hlinkClick r:id="rId26"/>
              </a:rPr>
              <a:t>http://www.thearda.com/Archive/Files/Descriptions/ECON2005.asp</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27"/>
              </a:rPr>
              <a:t>Google </a:t>
            </a:r>
            <a:r>
              <a:rPr lang="en-MY" sz="1200" u="none" strike="noStrike" kern="1200" dirty="0" err="1">
                <a:solidFill>
                  <a:schemeClr val="tx1"/>
                </a:solidFill>
                <a:effectLst/>
                <a:latin typeface="+mn-lt"/>
                <a:ea typeface="+mn-ea"/>
                <a:cs typeface="+mn-cs"/>
                <a:hlinkClick r:id="rId27"/>
              </a:rPr>
              <a:t>Scholar</a:t>
            </a:r>
            <a:r>
              <a:rPr lang="en-MY" dirty="0" err="1">
                <a:effectLst/>
              </a:rPr>
              <a:t>Bagozzi</a:t>
            </a:r>
            <a:r>
              <a:rPr lang="en-MY" dirty="0">
                <a:effectLst/>
              </a:rPr>
              <a:t>, Richard P., </a:t>
            </a:r>
            <a:r>
              <a:rPr lang="en-MY" dirty="0" err="1">
                <a:effectLst/>
              </a:rPr>
              <a:t>Warshaw</a:t>
            </a:r>
            <a:r>
              <a:rPr lang="en-MY" dirty="0">
                <a:effectLst/>
              </a:rPr>
              <a:t>, Paul R. 1992. “An Examination of the </a:t>
            </a:r>
            <a:r>
              <a:rPr lang="en-MY" dirty="0" err="1">
                <a:effectLst/>
              </a:rPr>
              <a:t>Etiology</a:t>
            </a:r>
            <a:r>
              <a:rPr lang="en-MY" dirty="0">
                <a:effectLst/>
              </a:rPr>
              <a:t> of the Attitude-</a:t>
            </a:r>
            <a:r>
              <a:rPr lang="en-MY" dirty="0" err="1">
                <a:effectLst/>
              </a:rPr>
              <a:t>Behavior</a:t>
            </a:r>
            <a:r>
              <a:rPr lang="en-MY" dirty="0">
                <a:effectLst/>
              </a:rPr>
              <a:t> Relation for Goal-Directed </a:t>
            </a:r>
            <a:r>
              <a:rPr lang="en-MY" dirty="0" err="1">
                <a:effectLst/>
              </a:rPr>
              <a:t>Behaviors</a:t>
            </a:r>
            <a:r>
              <a:rPr lang="en-MY" dirty="0">
                <a:effectLst/>
              </a:rPr>
              <a:t>.” Multivariate </a:t>
            </a:r>
            <a:r>
              <a:rPr lang="en-MY" dirty="0" err="1">
                <a:effectLst/>
              </a:rPr>
              <a:t>Behavioral</a:t>
            </a:r>
            <a:r>
              <a:rPr lang="en-MY" dirty="0">
                <a:effectLst/>
              </a:rPr>
              <a:t> Research 27:601–634. </a:t>
            </a:r>
            <a:br>
              <a:rPr lang="en-MY" dirty="0">
                <a:effectLst/>
              </a:rPr>
            </a:br>
            <a:r>
              <a:rPr lang="en-MY" sz="1200" u="none" strike="noStrike" kern="1200" dirty="0">
                <a:solidFill>
                  <a:schemeClr val="tx1"/>
                </a:solidFill>
                <a:effectLst/>
                <a:latin typeface="+mn-lt"/>
                <a:ea typeface="+mn-ea"/>
                <a:cs typeface="+mn-cs"/>
                <a:hlinkClick r:id="rId28"/>
              </a:rPr>
              <a:t>Google Scholar</a:t>
            </a:r>
            <a:r>
              <a:rPr lang="en-MY" dirty="0">
                <a:effectLst/>
              </a:rPr>
              <a:t> | </a:t>
            </a:r>
            <a:r>
              <a:rPr lang="en-MY" sz="1200" u="none" strike="noStrike" kern="1200" dirty="0">
                <a:solidFill>
                  <a:schemeClr val="tx1"/>
                </a:solidFill>
                <a:effectLst/>
                <a:latin typeface="+mn-lt"/>
                <a:ea typeface="+mn-ea"/>
                <a:cs typeface="+mn-cs"/>
                <a:hlinkClick r:id="rId29"/>
              </a:rPr>
              <a:t>Crossref</a:t>
            </a:r>
            <a:r>
              <a:rPr lang="en-MY" dirty="0">
                <a:effectLst/>
              </a:rPr>
              <a:t> | </a:t>
            </a:r>
            <a:r>
              <a:rPr lang="en-MY" sz="1200" u="none" strike="noStrike" kern="1200" dirty="0">
                <a:solidFill>
                  <a:schemeClr val="tx1"/>
                </a:solidFill>
                <a:effectLst/>
                <a:latin typeface="+mn-lt"/>
                <a:ea typeface="+mn-ea"/>
                <a:cs typeface="+mn-cs"/>
                <a:hlinkClick r:id="rId30"/>
              </a:rPr>
              <a:t>Medline</a:t>
            </a:r>
            <a:r>
              <a:rPr lang="en-MY" dirty="0">
                <a:effectLst/>
              </a:rPr>
              <a:t> | </a:t>
            </a:r>
            <a:r>
              <a:rPr lang="en-MY" sz="1200" u="none" strike="noStrike" kern="1200" dirty="0" err="1">
                <a:solidFill>
                  <a:schemeClr val="tx1"/>
                </a:solidFill>
                <a:effectLst/>
                <a:latin typeface="+mn-lt"/>
                <a:ea typeface="+mn-ea"/>
                <a:cs typeface="+mn-cs"/>
                <a:hlinkClick r:id="rId31"/>
              </a:rPr>
              <a:t>ISI</a:t>
            </a:r>
            <a:r>
              <a:rPr lang="en-MY" dirty="0" err="1">
                <a:effectLst/>
              </a:rPr>
              <a:t>Berger</a:t>
            </a:r>
            <a:r>
              <a:rPr lang="en-MY" dirty="0">
                <a:effectLst/>
              </a:rPr>
              <a:t>, Peter L. 1969. The Sacred Canopy: Elements of a Sociological Theory of Religion. Garden City, NY: Anchor. </a:t>
            </a:r>
            <a:br>
              <a:rPr lang="en-MY" dirty="0">
                <a:effectLst/>
              </a:rPr>
            </a:br>
            <a:r>
              <a:rPr lang="en-MY" sz="1200" u="none" strike="noStrike" kern="1200" dirty="0">
                <a:solidFill>
                  <a:schemeClr val="tx1"/>
                </a:solidFill>
                <a:effectLst/>
                <a:latin typeface="+mn-lt"/>
                <a:ea typeface="+mn-ea"/>
                <a:cs typeface="+mn-cs"/>
                <a:hlinkClick r:id="rId32"/>
              </a:rPr>
              <a:t>Google </a:t>
            </a:r>
            <a:r>
              <a:rPr lang="en-MY" sz="1200" u="none" strike="noStrike" kern="1200" dirty="0" err="1">
                <a:solidFill>
                  <a:schemeClr val="tx1"/>
                </a:solidFill>
                <a:effectLst/>
                <a:latin typeface="+mn-lt"/>
                <a:ea typeface="+mn-ea"/>
                <a:cs typeface="+mn-cs"/>
                <a:hlinkClick r:id="rId32"/>
              </a:rPr>
              <a:t>Scholar</a:t>
            </a:r>
            <a:r>
              <a:rPr lang="en-MY" dirty="0" err="1">
                <a:effectLst/>
              </a:rPr>
              <a:t>Blau</a:t>
            </a:r>
            <a:r>
              <a:rPr lang="en-MY" dirty="0">
                <a:effectLst/>
              </a:rPr>
              <a:t>, Peter M. 2002. “Macrostructural Theory.” Pp. 343–52 in Handbook of Sociological Theory, edited by Turner, J. H. New York: Kluwer Academic/Plenum Publishers. </a:t>
            </a:r>
            <a:br>
              <a:rPr lang="en-MY" dirty="0">
                <a:effectLst/>
              </a:rPr>
            </a:br>
            <a:r>
              <a:rPr lang="en-MY" sz="1200" u="none" strike="noStrike" kern="1200" dirty="0">
                <a:solidFill>
                  <a:schemeClr val="tx1"/>
                </a:solidFill>
                <a:effectLst/>
                <a:latin typeface="+mn-lt"/>
                <a:ea typeface="+mn-ea"/>
                <a:cs typeface="+mn-cs"/>
                <a:hlinkClick r:id="rId33"/>
              </a:rPr>
              <a:t>Google </a:t>
            </a:r>
            <a:r>
              <a:rPr lang="en-MY" sz="1200" u="none" strike="noStrike" kern="1200" dirty="0" err="1">
                <a:solidFill>
                  <a:schemeClr val="tx1"/>
                </a:solidFill>
                <a:effectLst/>
                <a:latin typeface="+mn-lt"/>
                <a:ea typeface="+mn-ea"/>
                <a:cs typeface="+mn-cs"/>
                <a:hlinkClick r:id="rId33"/>
              </a:rPr>
              <a:t>Scholar</a:t>
            </a:r>
            <a:r>
              <a:rPr lang="en-MY" dirty="0" err="1">
                <a:effectLst/>
              </a:rPr>
              <a:t>Boerma</a:t>
            </a:r>
            <a:r>
              <a:rPr lang="en-MY" dirty="0">
                <a:effectLst/>
              </a:rPr>
              <a:t>, J. Ties, </a:t>
            </a:r>
            <a:r>
              <a:rPr lang="en-MY" dirty="0" err="1">
                <a:effectLst/>
              </a:rPr>
              <a:t>Sommerfelt</a:t>
            </a:r>
            <a:r>
              <a:rPr lang="en-MY" dirty="0">
                <a:effectLst/>
              </a:rPr>
              <a:t>, A. Elisabeth. 1993. “Demographic and Health Surveys (DHS): Contributions and Limitations.” World Health Statistics Quarterly 46:222–26. </a:t>
            </a:r>
            <a:br>
              <a:rPr lang="en-MY" dirty="0">
                <a:effectLst/>
              </a:rPr>
            </a:br>
            <a:r>
              <a:rPr lang="en-MY" sz="1200" u="none" strike="noStrike" kern="1200" dirty="0">
                <a:solidFill>
                  <a:schemeClr val="tx1"/>
                </a:solidFill>
                <a:effectLst/>
                <a:latin typeface="+mn-lt"/>
                <a:ea typeface="+mn-ea"/>
                <a:cs typeface="+mn-cs"/>
                <a:hlinkClick r:id="rId34"/>
              </a:rPr>
              <a:t>Google Scholar</a:t>
            </a:r>
            <a:r>
              <a:rPr lang="en-MY" dirty="0">
                <a:effectLst/>
              </a:rPr>
              <a:t> | </a:t>
            </a:r>
            <a:r>
              <a:rPr lang="en-MY" sz="1200" u="none" strike="noStrike" kern="1200" dirty="0" err="1">
                <a:solidFill>
                  <a:schemeClr val="tx1"/>
                </a:solidFill>
                <a:effectLst/>
                <a:latin typeface="+mn-lt"/>
                <a:ea typeface="+mn-ea"/>
                <a:cs typeface="+mn-cs"/>
                <a:hlinkClick r:id="rId35"/>
              </a:rPr>
              <a:t>Medline</a:t>
            </a:r>
            <a:r>
              <a:rPr lang="en-MY" dirty="0" err="1">
                <a:effectLst/>
              </a:rPr>
              <a:t>Boyle</a:t>
            </a:r>
            <a:r>
              <a:rPr lang="en-MY" dirty="0">
                <a:effectLst/>
              </a:rPr>
              <a:t>, Elizabeth H., Carbone-Lopez, Kristin C. 2006. “Mobility Frames and African Women’s Explanations for Opposing Female Genital Cutting.” International Journal of Comparative Sociology 47:435–65. </a:t>
            </a:r>
            <a:br>
              <a:rPr lang="en-MY" dirty="0">
                <a:effectLst/>
              </a:rPr>
            </a:br>
            <a:r>
              <a:rPr lang="en-MY" sz="1200" u="none" strike="noStrike" kern="1200" dirty="0">
                <a:solidFill>
                  <a:schemeClr val="tx1"/>
                </a:solidFill>
                <a:effectLst/>
                <a:latin typeface="+mn-lt"/>
                <a:ea typeface="+mn-ea"/>
                <a:cs typeface="+mn-cs"/>
                <a:hlinkClick r:id="rId36"/>
              </a:rPr>
              <a:t>Google Scholar</a:t>
            </a:r>
            <a:r>
              <a:rPr lang="en-MY" dirty="0">
                <a:effectLst/>
              </a:rPr>
              <a:t> | </a:t>
            </a:r>
            <a:r>
              <a:rPr lang="en-MY" sz="1200" u="none" strike="noStrike" kern="1200" dirty="0">
                <a:solidFill>
                  <a:schemeClr val="tx1"/>
                </a:solidFill>
                <a:effectLst/>
                <a:latin typeface="+mn-lt"/>
                <a:ea typeface="+mn-ea"/>
                <a:cs typeface="+mn-cs"/>
                <a:hlinkClick r:id="rId37"/>
              </a:rPr>
              <a:t>SAGE </a:t>
            </a:r>
            <a:r>
              <a:rPr lang="en-MY" sz="1200" u="none" strike="noStrike" kern="1200" dirty="0" err="1">
                <a:solidFill>
                  <a:schemeClr val="tx1"/>
                </a:solidFill>
                <a:effectLst/>
                <a:latin typeface="+mn-lt"/>
                <a:ea typeface="+mn-ea"/>
                <a:cs typeface="+mn-cs"/>
                <a:hlinkClick r:id="rId37"/>
              </a:rPr>
              <a:t>Journals</a:t>
            </a:r>
            <a:r>
              <a:rPr lang="en-MY" dirty="0" err="1">
                <a:effectLst/>
              </a:rPr>
              <a:t>Breslow</a:t>
            </a:r>
            <a:r>
              <a:rPr lang="en-MY" dirty="0">
                <a:effectLst/>
              </a:rPr>
              <a:t>, Norman E., Clayton, David G. 1993. “Approximate Inference in Generalized Linear Mixed Models.” Journal of the American Statistical Association 88:9–25. </a:t>
            </a:r>
            <a:br>
              <a:rPr lang="en-MY" dirty="0">
                <a:effectLst/>
              </a:rPr>
            </a:br>
            <a:r>
              <a:rPr lang="en-MY" sz="1200" u="none" strike="noStrike" kern="1200" dirty="0">
                <a:solidFill>
                  <a:schemeClr val="tx1"/>
                </a:solidFill>
                <a:effectLst/>
                <a:latin typeface="+mn-lt"/>
                <a:ea typeface="+mn-ea"/>
                <a:cs typeface="+mn-cs"/>
                <a:hlinkClick r:id="rId38"/>
              </a:rPr>
              <a:t>Google Scholar</a:t>
            </a:r>
            <a:r>
              <a:rPr lang="en-MY" dirty="0">
                <a:effectLst/>
              </a:rPr>
              <a:t> | </a:t>
            </a:r>
            <a:r>
              <a:rPr lang="en-MY" sz="1200" u="none" strike="noStrike" kern="1200" dirty="0" err="1">
                <a:solidFill>
                  <a:schemeClr val="tx1"/>
                </a:solidFill>
                <a:effectLst/>
                <a:latin typeface="+mn-lt"/>
                <a:ea typeface="+mn-ea"/>
                <a:cs typeface="+mn-cs"/>
                <a:hlinkClick r:id="rId39"/>
              </a:rPr>
              <a:t>ISI</a:t>
            </a:r>
            <a:r>
              <a:rPr lang="en-MY" dirty="0" err="1">
                <a:effectLst/>
              </a:rPr>
              <a:t>Caldwell</a:t>
            </a:r>
            <a:r>
              <a:rPr lang="en-MY" dirty="0">
                <a:effectLst/>
              </a:rPr>
              <a:t>, John C., Caldwell, Pat, Caldwell, Bruce K., Pieris, </a:t>
            </a:r>
            <a:r>
              <a:rPr lang="en-MY" dirty="0" err="1">
                <a:effectLst/>
              </a:rPr>
              <a:t>Indrani</a:t>
            </a:r>
            <a:r>
              <a:rPr lang="en-MY" dirty="0">
                <a:effectLst/>
              </a:rPr>
              <a:t>. 1998. “The Construction of Adolescence in a Changing World: Implications for Sexuality, Reproduction and Marriage.” Studies in Family Planning 29:137–53. </a:t>
            </a:r>
            <a:br>
              <a:rPr lang="en-MY" dirty="0">
                <a:effectLst/>
              </a:rPr>
            </a:br>
            <a:r>
              <a:rPr lang="en-MY" sz="1200" u="none" strike="noStrike" kern="1200" dirty="0">
                <a:solidFill>
                  <a:schemeClr val="tx1"/>
                </a:solidFill>
                <a:effectLst/>
                <a:latin typeface="+mn-lt"/>
                <a:ea typeface="+mn-ea"/>
                <a:cs typeface="+mn-cs"/>
                <a:hlinkClick r:id="rId40"/>
              </a:rPr>
              <a:t>Google Scholar</a:t>
            </a:r>
            <a:r>
              <a:rPr lang="en-MY" dirty="0">
                <a:effectLst/>
              </a:rPr>
              <a:t> | </a:t>
            </a:r>
            <a:r>
              <a:rPr lang="en-MY" sz="1200" u="none" strike="noStrike" kern="1200" dirty="0">
                <a:solidFill>
                  <a:schemeClr val="tx1"/>
                </a:solidFill>
                <a:effectLst/>
                <a:latin typeface="+mn-lt"/>
                <a:ea typeface="+mn-ea"/>
                <a:cs typeface="+mn-cs"/>
                <a:hlinkClick r:id="rId41"/>
              </a:rPr>
              <a:t>Crossref</a:t>
            </a:r>
            <a:r>
              <a:rPr lang="en-MY" dirty="0">
                <a:effectLst/>
              </a:rPr>
              <a:t> | </a:t>
            </a:r>
            <a:r>
              <a:rPr lang="en-MY" sz="1200" u="none" strike="noStrike" kern="1200" dirty="0">
                <a:solidFill>
                  <a:schemeClr val="tx1"/>
                </a:solidFill>
                <a:effectLst/>
                <a:latin typeface="+mn-lt"/>
                <a:ea typeface="+mn-ea"/>
                <a:cs typeface="+mn-cs"/>
                <a:hlinkClick r:id="rId42"/>
              </a:rPr>
              <a:t>Medline</a:t>
            </a:r>
            <a:r>
              <a:rPr lang="en-MY" dirty="0">
                <a:effectLst/>
              </a:rPr>
              <a:t> | </a:t>
            </a:r>
            <a:r>
              <a:rPr lang="en-MY" sz="1200" u="none" strike="noStrike" kern="1200" dirty="0" err="1">
                <a:solidFill>
                  <a:schemeClr val="tx1"/>
                </a:solidFill>
                <a:effectLst/>
                <a:latin typeface="+mn-lt"/>
                <a:ea typeface="+mn-ea"/>
                <a:cs typeface="+mn-cs"/>
                <a:hlinkClick r:id="rId43"/>
              </a:rPr>
              <a:t>ISI</a:t>
            </a:r>
            <a:r>
              <a:rPr lang="en-MY" dirty="0" err="1">
                <a:effectLst/>
              </a:rPr>
              <a:t>Chamratrithirong</a:t>
            </a:r>
            <a:r>
              <a:rPr lang="en-MY" dirty="0">
                <a:effectLst/>
              </a:rPr>
              <a:t>, </a:t>
            </a:r>
            <a:r>
              <a:rPr lang="en-MY" dirty="0" err="1">
                <a:effectLst/>
              </a:rPr>
              <a:t>Aphichat</a:t>
            </a:r>
            <a:r>
              <a:rPr lang="en-MY" dirty="0">
                <a:effectLst/>
              </a:rPr>
              <a:t> A., Miller, Brenda A., Byrnes, Hilary F., </a:t>
            </a:r>
            <a:r>
              <a:rPr lang="en-MY" dirty="0" err="1">
                <a:effectLst/>
              </a:rPr>
              <a:t>Rhucharoenpornpanich</a:t>
            </a:r>
            <a:r>
              <a:rPr lang="en-MY" dirty="0">
                <a:effectLst/>
              </a:rPr>
              <a:t>, </a:t>
            </a:r>
            <a:r>
              <a:rPr lang="en-MY" dirty="0" err="1">
                <a:effectLst/>
              </a:rPr>
              <a:t>Orratai</a:t>
            </a:r>
            <a:r>
              <a:rPr lang="en-MY" dirty="0">
                <a:effectLst/>
              </a:rPr>
              <a:t> O., </a:t>
            </a:r>
            <a:r>
              <a:rPr lang="en-MY" dirty="0" err="1">
                <a:effectLst/>
              </a:rPr>
              <a:t>Cupp</a:t>
            </a:r>
            <a:r>
              <a:rPr lang="en-MY" dirty="0">
                <a:effectLst/>
              </a:rPr>
              <a:t>, Pamela K., Rosati, Michael J., </a:t>
            </a:r>
            <a:r>
              <a:rPr lang="en-MY" dirty="0" err="1">
                <a:effectLst/>
              </a:rPr>
              <a:t>Fongkaew</a:t>
            </a:r>
            <a:r>
              <a:rPr lang="en-MY" dirty="0">
                <a:effectLst/>
              </a:rPr>
              <a:t>, </a:t>
            </a:r>
            <a:r>
              <a:rPr lang="en-MY" dirty="0" err="1">
                <a:effectLst/>
              </a:rPr>
              <a:t>Warunee</a:t>
            </a:r>
            <a:r>
              <a:rPr lang="en-MY" dirty="0">
                <a:effectLst/>
              </a:rPr>
              <a:t> W., Atwood, Katharine A., </a:t>
            </a:r>
            <a:r>
              <a:rPr lang="en-MY" dirty="0" err="1">
                <a:effectLst/>
              </a:rPr>
              <a:t>Chookare</a:t>
            </a:r>
            <a:r>
              <a:rPr lang="en-MY" dirty="0">
                <a:effectLst/>
              </a:rPr>
              <a:t>, </a:t>
            </a:r>
            <a:r>
              <a:rPr lang="en-MY" dirty="0" err="1">
                <a:effectLst/>
              </a:rPr>
              <a:t>Warunee</a:t>
            </a:r>
            <a:r>
              <a:rPr lang="en-MY" dirty="0">
                <a:effectLst/>
              </a:rPr>
              <a:t> W. 2010. “Spirituality within the Family and the Prevention of Health Risk </a:t>
            </a:r>
            <a:r>
              <a:rPr lang="en-MY" dirty="0" err="1">
                <a:effectLst/>
              </a:rPr>
              <a:t>Behavior</a:t>
            </a:r>
            <a:r>
              <a:rPr lang="en-MY" dirty="0">
                <a:effectLst/>
              </a:rPr>
              <a:t> among Adolescents in Bangkok, Thailand.” Social Science and Medicine 71:1855–63. </a:t>
            </a:r>
            <a:br>
              <a:rPr lang="en-MY" dirty="0">
                <a:effectLst/>
              </a:rPr>
            </a:br>
            <a:r>
              <a:rPr lang="en-MY" sz="1200" u="none" strike="noStrike" kern="1200" dirty="0">
                <a:solidFill>
                  <a:schemeClr val="tx1"/>
                </a:solidFill>
                <a:effectLst/>
                <a:latin typeface="+mn-lt"/>
                <a:ea typeface="+mn-ea"/>
                <a:cs typeface="+mn-cs"/>
                <a:hlinkClick r:id="rId44"/>
              </a:rPr>
              <a:t>Google Scholar</a:t>
            </a:r>
            <a:r>
              <a:rPr lang="en-MY" dirty="0">
                <a:effectLst/>
              </a:rPr>
              <a:t> | </a:t>
            </a:r>
            <a:r>
              <a:rPr lang="en-MY" sz="1200" u="none" strike="noStrike" kern="1200" dirty="0">
                <a:solidFill>
                  <a:schemeClr val="tx1"/>
                </a:solidFill>
                <a:effectLst/>
                <a:latin typeface="+mn-lt"/>
                <a:ea typeface="+mn-ea"/>
                <a:cs typeface="+mn-cs"/>
                <a:hlinkClick r:id="rId45"/>
              </a:rPr>
              <a:t>Crossref</a:t>
            </a:r>
            <a:r>
              <a:rPr lang="en-MY" dirty="0">
                <a:effectLst/>
              </a:rPr>
              <a:t> | </a:t>
            </a:r>
            <a:r>
              <a:rPr lang="en-MY" sz="1200" u="none" strike="noStrike" kern="1200" dirty="0">
                <a:solidFill>
                  <a:schemeClr val="tx1"/>
                </a:solidFill>
                <a:effectLst/>
                <a:latin typeface="+mn-lt"/>
                <a:ea typeface="+mn-ea"/>
                <a:cs typeface="+mn-cs"/>
                <a:hlinkClick r:id="rId46"/>
              </a:rPr>
              <a:t>Medline</a:t>
            </a:r>
            <a:r>
              <a:rPr lang="en-MY" dirty="0">
                <a:effectLst/>
              </a:rPr>
              <a:t> | </a:t>
            </a:r>
            <a:r>
              <a:rPr lang="en-MY" sz="1200" u="none" strike="noStrike" kern="1200" dirty="0" err="1">
                <a:solidFill>
                  <a:schemeClr val="tx1"/>
                </a:solidFill>
                <a:effectLst/>
                <a:latin typeface="+mn-lt"/>
                <a:ea typeface="+mn-ea"/>
                <a:cs typeface="+mn-cs"/>
                <a:hlinkClick r:id="rId47"/>
              </a:rPr>
              <a:t>ISI</a:t>
            </a:r>
            <a:r>
              <a:rPr lang="en-MY" dirty="0" err="1">
                <a:effectLst/>
              </a:rPr>
              <a:t>Chaves</a:t>
            </a:r>
            <a:r>
              <a:rPr lang="en-MY" dirty="0">
                <a:effectLst/>
              </a:rPr>
              <a:t>, Mark, Gorski, Phillip S. 2001. “Religious Pluralism and Religious Participation.” Annual Review of Sociology 27:261–81. </a:t>
            </a:r>
            <a:br>
              <a:rPr lang="en-MY" dirty="0">
                <a:effectLst/>
              </a:rPr>
            </a:br>
            <a:r>
              <a:rPr lang="en-MY" sz="1200" u="none" strike="noStrike" kern="1200" dirty="0">
                <a:solidFill>
                  <a:schemeClr val="tx1"/>
                </a:solidFill>
                <a:effectLst/>
                <a:latin typeface="+mn-lt"/>
                <a:ea typeface="+mn-ea"/>
                <a:cs typeface="+mn-cs"/>
                <a:hlinkClick r:id="rId48"/>
              </a:rPr>
              <a:t>Google Scholar</a:t>
            </a:r>
            <a:r>
              <a:rPr lang="en-MY" dirty="0">
                <a:effectLst/>
              </a:rPr>
              <a:t> | </a:t>
            </a:r>
            <a:r>
              <a:rPr lang="en-MY" sz="1200" u="none" strike="noStrike" kern="1200" dirty="0">
                <a:solidFill>
                  <a:schemeClr val="tx1"/>
                </a:solidFill>
                <a:effectLst/>
                <a:latin typeface="+mn-lt"/>
                <a:ea typeface="+mn-ea"/>
                <a:cs typeface="+mn-cs"/>
                <a:hlinkClick r:id="rId49"/>
              </a:rPr>
              <a:t>Crossref</a:t>
            </a:r>
            <a:r>
              <a:rPr lang="en-MY" dirty="0">
                <a:effectLst/>
              </a:rPr>
              <a:t> | </a:t>
            </a:r>
            <a:r>
              <a:rPr lang="en-MY" sz="1200" u="none" strike="noStrike" kern="1200" dirty="0" err="1">
                <a:solidFill>
                  <a:schemeClr val="tx1"/>
                </a:solidFill>
                <a:effectLst/>
                <a:latin typeface="+mn-lt"/>
                <a:ea typeface="+mn-ea"/>
                <a:cs typeface="+mn-cs"/>
                <a:hlinkClick r:id="rId50"/>
              </a:rPr>
              <a:t>ISI</a:t>
            </a:r>
            <a:r>
              <a:rPr lang="en-MY" dirty="0" err="1">
                <a:effectLst/>
              </a:rPr>
              <a:t>Cleary</a:t>
            </a:r>
            <a:r>
              <a:rPr lang="en-MY" dirty="0">
                <a:effectLst/>
              </a:rPr>
              <a:t>, Paul D., Mechanic, David. 1983. “Sex Differences in Psychological Distress among Married People.” Journal of Health and Social </a:t>
            </a:r>
            <a:r>
              <a:rPr lang="en-MY" dirty="0" err="1">
                <a:effectLst/>
              </a:rPr>
              <a:t>Behavior</a:t>
            </a:r>
            <a:r>
              <a:rPr lang="en-MY" dirty="0">
                <a:effectLst/>
              </a:rPr>
              <a:t> 24:111–21. </a:t>
            </a:r>
            <a:br>
              <a:rPr lang="en-MY" dirty="0">
                <a:effectLst/>
              </a:rPr>
            </a:br>
            <a:r>
              <a:rPr lang="en-MY" sz="1200" u="none" strike="noStrike" kern="1200" dirty="0">
                <a:solidFill>
                  <a:schemeClr val="tx1"/>
                </a:solidFill>
                <a:effectLst/>
                <a:latin typeface="+mn-lt"/>
                <a:ea typeface="+mn-ea"/>
                <a:cs typeface="+mn-cs"/>
                <a:hlinkClick r:id="rId51"/>
              </a:rPr>
              <a:t>Google Scholar</a:t>
            </a:r>
            <a:r>
              <a:rPr lang="en-MY" dirty="0">
                <a:effectLst/>
              </a:rPr>
              <a:t> | </a:t>
            </a:r>
            <a:r>
              <a:rPr lang="en-MY" sz="1200" u="none" strike="noStrike" kern="1200" dirty="0">
                <a:solidFill>
                  <a:schemeClr val="tx1"/>
                </a:solidFill>
                <a:effectLst/>
                <a:latin typeface="+mn-lt"/>
                <a:ea typeface="+mn-ea"/>
                <a:cs typeface="+mn-cs"/>
                <a:hlinkClick r:id="rId52"/>
              </a:rPr>
              <a:t>Crossref</a:t>
            </a:r>
            <a:r>
              <a:rPr lang="en-MY" dirty="0">
                <a:effectLst/>
              </a:rPr>
              <a:t> | </a:t>
            </a:r>
            <a:r>
              <a:rPr lang="en-MY" sz="1200" u="none" strike="noStrike" kern="1200" dirty="0">
                <a:solidFill>
                  <a:schemeClr val="tx1"/>
                </a:solidFill>
                <a:effectLst/>
                <a:latin typeface="+mn-lt"/>
                <a:ea typeface="+mn-ea"/>
                <a:cs typeface="+mn-cs"/>
                <a:hlinkClick r:id="rId53"/>
              </a:rPr>
              <a:t>Medline</a:t>
            </a:r>
            <a:r>
              <a:rPr lang="en-MY" dirty="0">
                <a:effectLst/>
              </a:rPr>
              <a:t> | </a:t>
            </a:r>
            <a:r>
              <a:rPr lang="en-MY" sz="1200" u="none" strike="noStrike" kern="1200" dirty="0" err="1">
                <a:solidFill>
                  <a:schemeClr val="tx1"/>
                </a:solidFill>
                <a:effectLst/>
                <a:latin typeface="+mn-lt"/>
                <a:ea typeface="+mn-ea"/>
                <a:cs typeface="+mn-cs"/>
                <a:hlinkClick r:id="rId54"/>
              </a:rPr>
              <a:t>ISI</a:t>
            </a:r>
            <a:r>
              <a:rPr lang="en-MY" dirty="0" err="1">
                <a:effectLst/>
              </a:rPr>
              <a:t>Coleman</a:t>
            </a:r>
            <a:r>
              <a:rPr lang="en-MY" dirty="0">
                <a:effectLst/>
              </a:rPr>
              <a:t>, James S. 1986. “Social Theory, Social Research and a Theory of Action.” American Journal of Sociology 91:1309–1335. </a:t>
            </a:r>
            <a:br>
              <a:rPr lang="en-MY" dirty="0">
                <a:effectLst/>
              </a:rPr>
            </a:br>
            <a:r>
              <a:rPr lang="en-MY" sz="1200" u="none" strike="noStrike" kern="1200" dirty="0">
                <a:solidFill>
                  <a:schemeClr val="tx1"/>
                </a:solidFill>
                <a:effectLst/>
                <a:latin typeface="+mn-lt"/>
                <a:ea typeface="+mn-ea"/>
                <a:cs typeface="+mn-cs"/>
                <a:hlinkClick r:id="rId55"/>
              </a:rPr>
              <a:t>Google Scholar</a:t>
            </a:r>
            <a:r>
              <a:rPr lang="en-MY" dirty="0">
                <a:effectLst/>
              </a:rPr>
              <a:t> | </a:t>
            </a:r>
            <a:r>
              <a:rPr lang="en-MY" sz="1200" u="none" strike="noStrike" kern="1200" dirty="0">
                <a:solidFill>
                  <a:schemeClr val="tx1"/>
                </a:solidFill>
                <a:effectLst/>
                <a:latin typeface="+mn-lt"/>
                <a:ea typeface="+mn-ea"/>
                <a:cs typeface="+mn-cs"/>
                <a:hlinkClick r:id="rId56"/>
              </a:rPr>
              <a:t>Crossref</a:t>
            </a:r>
            <a:r>
              <a:rPr lang="en-MY" dirty="0">
                <a:effectLst/>
              </a:rPr>
              <a:t> | </a:t>
            </a:r>
            <a:r>
              <a:rPr lang="en-MY" sz="1200" u="none" strike="noStrike" kern="1200" dirty="0" err="1">
                <a:solidFill>
                  <a:schemeClr val="tx1"/>
                </a:solidFill>
                <a:effectLst/>
                <a:latin typeface="+mn-lt"/>
                <a:ea typeface="+mn-ea"/>
                <a:cs typeface="+mn-cs"/>
                <a:hlinkClick r:id="rId57"/>
              </a:rPr>
              <a:t>ISI</a:t>
            </a:r>
            <a:r>
              <a:rPr lang="en-MY" dirty="0" err="1">
                <a:effectLst/>
              </a:rPr>
              <a:t>Collins</a:t>
            </a:r>
            <a:r>
              <a:rPr lang="en-MY" dirty="0">
                <a:effectLst/>
              </a:rPr>
              <a:t>, Randall . 1981. “On the </a:t>
            </a:r>
            <a:r>
              <a:rPr lang="en-MY" dirty="0" err="1">
                <a:effectLst/>
              </a:rPr>
              <a:t>Microfoundations</a:t>
            </a:r>
            <a:r>
              <a:rPr lang="en-MY" dirty="0">
                <a:effectLst/>
              </a:rPr>
              <a:t> of Macrosociology.” American Journal of Sociology 86:984–1014. </a:t>
            </a:r>
            <a:br>
              <a:rPr lang="en-MY" dirty="0">
                <a:effectLst/>
              </a:rPr>
            </a:br>
            <a:r>
              <a:rPr lang="en-MY" sz="1200" u="none" strike="noStrike" kern="1200" dirty="0">
                <a:solidFill>
                  <a:schemeClr val="tx1"/>
                </a:solidFill>
                <a:effectLst/>
                <a:latin typeface="+mn-lt"/>
                <a:ea typeface="+mn-ea"/>
                <a:cs typeface="+mn-cs"/>
                <a:hlinkClick r:id="rId58"/>
              </a:rPr>
              <a:t>Google Scholar</a:t>
            </a:r>
            <a:r>
              <a:rPr lang="en-MY" dirty="0">
                <a:effectLst/>
              </a:rPr>
              <a:t> | </a:t>
            </a:r>
            <a:r>
              <a:rPr lang="en-MY" sz="1200" u="none" strike="noStrike" kern="1200" dirty="0">
                <a:solidFill>
                  <a:schemeClr val="tx1"/>
                </a:solidFill>
                <a:effectLst/>
                <a:latin typeface="+mn-lt"/>
                <a:ea typeface="+mn-ea"/>
                <a:cs typeface="+mn-cs"/>
                <a:hlinkClick r:id="rId59"/>
              </a:rPr>
              <a:t>Crossref</a:t>
            </a:r>
            <a:r>
              <a:rPr lang="en-MY" dirty="0">
                <a:effectLst/>
              </a:rPr>
              <a:t> | </a:t>
            </a:r>
            <a:r>
              <a:rPr lang="en-MY" sz="1200" u="none" strike="noStrike" kern="1200" dirty="0" err="1">
                <a:solidFill>
                  <a:schemeClr val="tx1"/>
                </a:solidFill>
                <a:effectLst/>
                <a:latin typeface="+mn-lt"/>
                <a:ea typeface="+mn-ea"/>
                <a:cs typeface="+mn-cs"/>
                <a:hlinkClick r:id="rId60"/>
              </a:rPr>
              <a:t>ISI</a:t>
            </a:r>
            <a:r>
              <a:rPr lang="en-MY" dirty="0" err="1">
                <a:effectLst/>
              </a:rPr>
              <a:t>Collins</a:t>
            </a:r>
            <a:r>
              <a:rPr lang="en-MY" dirty="0">
                <a:effectLst/>
              </a:rPr>
              <a:t>, Randall . 1988. “The Durkheimian Tradition in Conflict Sociology.” Pp. 107–128 in Durkheimian Sociology: Cultural Studies, edited by Alexander, J. C. New York: Cambridge University Press. </a:t>
            </a:r>
            <a:br>
              <a:rPr lang="en-MY" dirty="0">
                <a:effectLst/>
              </a:rPr>
            </a:br>
            <a:r>
              <a:rPr lang="en-MY" sz="1200" u="none" strike="noStrike" kern="1200" dirty="0">
                <a:solidFill>
                  <a:schemeClr val="tx1"/>
                </a:solidFill>
                <a:effectLst/>
                <a:latin typeface="+mn-lt"/>
                <a:ea typeface="+mn-ea"/>
                <a:cs typeface="+mn-cs"/>
                <a:hlinkClick r:id="rId61"/>
              </a:rPr>
              <a:t>Google Scholar</a:t>
            </a:r>
            <a:r>
              <a:rPr lang="en-MY" dirty="0">
                <a:effectLst/>
              </a:rPr>
              <a:t> | </a:t>
            </a:r>
            <a:r>
              <a:rPr lang="en-MY" sz="1200" u="none" strike="noStrike" kern="1200" dirty="0" err="1">
                <a:solidFill>
                  <a:schemeClr val="tx1"/>
                </a:solidFill>
                <a:effectLst/>
                <a:latin typeface="+mn-lt"/>
                <a:ea typeface="+mn-ea"/>
                <a:cs typeface="+mn-cs"/>
                <a:hlinkClick r:id="rId62"/>
              </a:rPr>
              <a:t>Crossref</a:t>
            </a:r>
            <a:r>
              <a:rPr lang="en-MY" dirty="0" err="1">
                <a:effectLst/>
              </a:rPr>
              <a:t>Collins</a:t>
            </a:r>
            <a:r>
              <a:rPr lang="en-MY" dirty="0">
                <a:effectLst/>
              </a:rPr>
              <a:t>, Randall . 2000. “Situational Stratification: A Micro-Macro Theory of Inequality.” Sociological Theory 18:17–43. </a:t>
            </a:r>
            <a:br>
              <a:rPr lang="en-MY" dirty="0">
                <a:effectLst/>
              </a:rPr>
            </a:br>
            <a:r>
              <a:rPr lang="en-MY" sz="1200" u="none" strike="noStrike" kern="1200" dirty="0">
                <a:solidFill>
                  <a:schemeClr val="tx1"/>
                </a:solidFill>
                <a:effectLst/>
                <a:latin typeface="+mn-lt"/>
                <a:ea typeface="+mn-ea"/>
                <a:cs typeface="+mn-cs"/>
                <a:hlinkClick r:id="rId63"/>
              </a:rPr>
              <a:t>Google Scholar</a:t>
            </a:r>
            <a:r>
              <a:rPr lang="en-MY" dirty="0">
                <a:effectLst/>
              </a:rPr>
              <a:t> | </a:t>
            </a:r>
            <a:r>
              <a:rPr lang="en-MY" sz="1200" u="none" strike="noStrike" kern="1200" dirty="0">
                <a:solidFill>
                  <a:schemeClr val="tx1"/>
                </a:solidFill>
                <a:effectLst/>
                <a:latin typeface="+mn-lt"/>
                <a:ea typeface="+mn-ea"/>
                <a:cs typeface="+mn-cs"/>
                <a:hlinkClick r:id="rId64"/>
              </a:rPr>
              <a:t>SAGE Journals</a:t>
            </a:r>
            <a:r>
              <a:rPr lang="en-MY" dirty="0">
                <a:effectLst/>
              </a:rPr>
              <a:t> | </a:t>
            </a:r>
            <a:r>
              <a:rPr lang="en-MY" sz="1200" u="none" strike="noStrike" kern="1200" dirty="0" err="1">
                <a:solidFill>
                  <a:schemeClr val="tx1"/>
                </a:solidFill>
                <a:effectLst/>
                <a:latin typeface="+mn-lt"/>
                <a:ea typeface="+mn-ea"/>
                <a:cs typeface="+mn-cs"/>
                <a:hlinkClick r:id="rId65"/>
              </a:rPr>
              <a:t>ISI</a:t>
            </a:r>
            <a:r>
              <a:rPr lang="en-MY" dirty="0" err="1">
                <a:effectLst/>
              </a:rPr>
              <a:t>de</a:t>
            </a:r>
            <a:r>
              <a:rPr lang="en-MY" dirty="0">
                <a:effectLst/>
              </a:rPr>
              <a:t> Visser, Richard O., Smith, Anthony M. A., </a:t>
            </a:r>
            <a:r>
              <a:rPr lang="en-MY" dirty="0" err="1">
                <a:effectLst/>
              </a:rPr>
              <a:t>Richters</a:t>
            </a:r>
            <a:r>
              <a:rPr lang="en-MY" dirty="0">
                <a:effectLst/>
              </a:rPr>
              <a:t>, Juliet, </a:t>
            </a:r>
            <a:r>
              <a:rPr lang="en-MY" dirty="0" err="1">
                <a:effectLst/>
              </a:rPr>
              <a:t>Rissel</a:t>
            </a:r>
            <a:r>
              <a:rPr lang="en-MY" dirty="0">
                <a:effectLst/>
              </a:rPr>
              <a:t>, Chris E. 2007. “Associations between Religiosity and Sexuality in a Representative Sample of Australian Youths.” Archives of Sexual </a:t>
            </a:r>
            <a:r>
              <a:rPr lang="en-MY" dirty="0" err="1">
                <a:effectLst/>
              </a:rPr>
              <a:t>Behavior</a:t>
            </a:r>
            <a:r>
              <a:rPr lang="en-MY" dirty="0">
                <a:effectLst/>
              </a:rPr>
              <a:t> 36:33–46. </a:t>
            </a:r>
            <a:br>
              <a:rPr lang="en-MY" dirty="0">
                <a:effectLst/>
              </a:rPr>
            </a:br>
            <a:r>
              <a:rPr lang="en-MY" sz="1200" u="none" strike="noStrike" kern="1200" dirty="0">
                <a:solidFill>
                  <a:schemeClr val="tx1"/>
                </a:solidFill>
                <a:effectLst/>
                <a:latin typeface="+mn-lt"/>
                <a:ea typeface="+mn-ea"/>
                <a:cs typeface="+mn-cs"/>
                <a:hlinkClick r:id="rId66"/>
              </a:rPr>
              <a:t>Google Scholar</a:t>
            </a:r>
            <a:r>
              <a:rPr lang="en-MY" dirty="0">
                <a:effectLst/>
              </a:rPr>
              <a:t> | </a:t>
            </a:r>
            <a:r>
              <a:rPr lang="en-MY" sz="1200" u="none" strike="noStrike" kern="1200" dirty="0">
                <a:solidFill>
                  <a:schemeClr val="tx1"/>
                </a:solidFill>
                <a:effectLst/>
                <a:latin typeface="+mn-lt"/>
                <a:ea typeface="+mn-ea"/>
                <a:cs typeface="+mn-cs"/>
                <a:hlinkClick r:id="rId67"/>
              </a:rPr>
              <a:t>Crossref</a:t>
            </a:r>
            <a:r>
              <a:rPr lang="en-MY" dirty="0">
                <a:effectLst/>
              </a:rPr>
              <a:t> | </a:t>
            </a:r>
            <a:r>
              <a:rPr lang="en-MY" sz="1200" u="none" strike="noStrike" kern="1200" dirty="0">
                <a:solidFill>
                  <a:schemeClr val="tx1"/>
                </a:solidFill>
                <a:effectLst/>
                <a:latin typeface="+mn-lt"/>
                <a:ea typeface="+mn-ea"/>
                <a:cs typeface="+mn-cs"/>
                <a:hlinkClick r:id="rId68"/>
              </a:rPr>
              <a:t>Medline</a:t>
            </a:r>
            <a:r>
              <a:rPr lang="en-MY" dirty="0">
                <a:effectLst/>
              </a:rPr>
              <a:t> | </a:t>
            </a:r>
            <a:r>
              <a:rPr lang="en-MY" sz="1200" u="none" strike="noStrike" kern="1200" dirty="0" err="1">
                <a:solidFill>
                  <a:schemeClr val="tx1"/>
                </a:solidFill>
                <a:effectLst/>
                <a:latin typeface="+mn-lt"/>
                <a:ea typeface="+mn-ea"/>
                <a:cs typeface="+mn-cs"/>
                <a:hlinkClick r:id="rId69"/>
              </a:rPr>
              <a:t>ISI</a:t>
            </a:r>
            <a:r>
              <a:rPr lang="en-MY" dirty="0" err="1">
                <a:effectLst/>
              </a:rPr>
              <a:t>Do</a:t>
            </a:r>
            <a:r>
              <a:rPr lang="en-MY" dirty="0">
                <a:effectLst/>
              </a:rPr>
              <a:t>, Mai, </a:t>
            </a:r>
            <a:r>
              <a:rPr lang="en-MY" dirty="0" err="1">
                <a:effectLst/>
              </a:rPr>
              <a:t>Meekers</a:t>
            </a:r>
            <a:r>
              <a:rPr lang="en-MY" dirty="0">
                <a:effectLst/>
              </a:rPr>
              <a:t>, Dominique 2009. “Multiple Sex Partners and Perceived Risk of HIV Infection in Zambia: Attitudinal Determinants and Gender Differences.” AIDS Care: Psychological and Socio-Medical Aspects of AIDS/HIV 21:1211–21. </a:t>
            </a:r>
            <a:br>
              <a:rPr lang="en-MY" dirty="0">
                <a:effectLst/>
              </a:rPr>
            </a:br>
            <a:r>
              <a:rPr lang="en-MY" sz="1200" u="none" strike="noStrike" kern="1200" dirty="0">
                <a:solidFill>
                  <a:schemeClr val="tx1"/>
                </a:solidFill>
                <a:effectLst/>
                <a:latin typeface="+mn-lt"/>
                <a:ea typeface="+mn-ea"/>
                <a:cs typeface="+mn-cs"/>
                <a:hlinkClick r:id="rId70"/>
              </a:rPr>
              <a:t>Google Scholar</a:t>
            </a:r>
            <a:r>
              <a:rPr lang="en-MY" dirty="0">
                <a:effectLst/>
              </a:rPr>
              <a:t> | </a:t>
            </a:r>
            <a:r>
              <a:rPr lang="en-MY" sz="1200" u="none" strike="noStrike" kern="1200" dirty="0">
                <a:solidFill>
                  <a:schemeClr val="tx1"/>
                </a:solidFill>
                <a:effectLst/>
                <a:latin typeface="+mn-lt"/>
                <a:ea typeface="+mn-ea"/>
                <a:cs typeface="+mn-cs"/>
                <a:hlinkClick r:id="rId71"/>
              </a:rPr>
              <a:t>Crossref</a:t>
            </a:r>
            <a:r>
              <a:rPr lang="en-MY" dirty="0">
                <a:effectLst/>
              </a:rPr>
              <a:t> | </a:t>
            </a:r>
            <a:r>
              <a:rPr lang="en-MY" sz="1200" u="none" strike="noStrike" kern="1200" dirty="0">
                <a:solidFill>
                  <a:schemeClr val="tx1"/>
                </a:solidFill>
                <a:effectLst/>
                <a:latin typeface="+mn-lt"/>
                <a:ea typeface="+mn-ea"/>
                <a:cs typeface="+mn-cs"/>
                <a:hlinkClick r:id="rId72"/>
              </a:rPr>
              <a:t>Medline</a:t>
            </a:r>
            <a:r>
              <a:rPr lang="en-MY" dirty="0">
                <a:effectLst/>
              </a:rPr>
              <a:t> | </a:t>
            </a:r>
            <a:r>
              <a:rPr lang="en-MY" sz="1200" u="none" strike="noStrike" kern="1200" dirty="0" err="1">
                <a:solidFill>
                  <a:schemeClr val="tx1"/>
                </a:solidFill>
                <a:effectLst/>
                <a:latin typeface="+mn-lt"/>
                <a:ea typeface="+mn-ea"/>
                <a:cs typeface="+mn-cs"/>
                <a:hlinkClick r:id="rId73"/>
              </a:rPr>
              <a:t>ISI</a:t>
            </a:r>
            <a:r>
              <a:rPr lang="en-MY" dirty="0" err="1">
                <a:effectLst/>
              </a:rPr>
              <a:t>Drain</a:t>
            </a:r>
            <a:r>
              <a:rPr lang="en-MY" dirty="0">
                <a:effectLst/>
              </a:rPr>
              <a:t>, Paul K., Halperin, Daniel T., Hughes, James P., Klausner, Jeffrey D., Bailey, Robert C. 2006. “Male Circumcision, Religion and Infectious Diseases: An Ecologic Analysis of 118 Developing Countries.” BMC Infectious Diseases 6:172–82. </a:t>
            </a:r>
            <a:br>
              <a:rPr lang="en-MY" dirty="0">
                <a:effectLst/>
              </a:rPr>
            </a:br>
            <a:r>
              <a:rPr lang="en-MY" sz="1200" u="none" strike="noStrike" kern="1200" dirty="0">
                <a:solidFill>
                  <a:schemeClr val="tx1"/>
                </a:solidFill>
                <a:effectLst/>
                <a:latin typeface="+mn-lt"/>
                <a:ea typeface="+mn-ea"/>
                <a:cs typeface="+mn-cs"/>
                <a:hlinkClick r:id="rId74"/>
              </a:rPr>
              <a:t>Google Scholar</a:t>
            </a:r>
            <a:r>
              <a:rPr lang="en-MY" dirty="0">
                <a:effectLst/>
              </a:rPr>
              <a:t> | </a:t>
            </a:r>
            <a:r>
              <a:rPr lang="en-MY" sz="1200" u="none" strike="noStrike" kern="1200" dirty="0">
                <a:solidFill>
                  <a:schemeClr val="tx1"/>
                </a:solidFill>
                <a:effectLst/>
                <a:latin typeface="+mn-lt"/>
                <a:ea typeface="+mn-ea"/>
                <a:cs typeface="+mn-cs"/>
                <a:hlinkClick r:id="rId75"/>
              </a:rPr>
              <a:t>Crossref</a:t>
            </a:r>
            <a:r>
              <a:rPr lang="en-MY" dirty="0">
                <a:effectLst/>
              </a:rPr>
              <a:t> | </a:t>
            </a:r>
            <a:r>
              <a:rPr lang="en-MY" sz="1200" u="none" strike="noStrike" kern="1200" dirty="0">
                <a:solidFill>
                  <a:schemeClr val="tx1"/>
                </a:solidFill>
                <a:effectLst/>
                <a:latin typeface="+mn-lt"/>
                <a:ea typeface="+mn-ea"/>
                <a:cs typeface="+mn-cs"/>
                <a:hlinkClick r:id="rId76"/>
              </a:rPr>
              <a:t>Medline</a:t>
            </a:r>
            <a:r>
              <a:rPr lang="en-MY" dirty="0">
                <a:effectLst/>
              </a:rPr>
              <a:t> | </a:t>
            </a:r>
            <a:r>
              <a:rPr lang="en-MY" sz="1200" u="none" strike="noStrike" kern="1200" dirty="0" err="1">
                <a:solidFill>
                  <a:schemeClr val="tx1"/>
                </a:solidFill>
                <a:effectLst/>
                <a:latin typeface="+mn-lt"/>
                <a:ea typeface="+mn-ea"/>
                <a:cs typeface="+mn-cs"/>
                <a:hlinkClick r:id="rId77"/>
              </a:rPr>
              <a:t>ISI</a:t>
            </a:r>
            <a:r>
              <a:rPr lang="en-MY" dirty="0" err="1">
                <a:effectLst/>
              </a:rPr>
              <a:t>Durkheim</a:t>
            </a:r>
            <a:r>
              <a:rPr lang="en-MY" dirty="0">
                <a:effectLst/>
              </a:rPr>
              <a:t>, Emile . [1897] 1951. Suicide, a Study in Sociology. Glencoe, IL: The Free Press. </a:t>
            </a:r>
            <a:br>
              <a:rPr lang="en-MY" dirty="0">
                <a:effectLst/>
              </a:rPr>
            </a:br>
            <a:r>
              <a:rPr lang="en-MY" sz="1200" u="none" strike="noStrike" kern="1200" dirty="0">
                <a:solidFill>
                  <a:schemeClr val="tx1"/>
                </a:solidFill>
                <a:effectLst/>
                <a:latin typeface="+mn-lt"/>
                <a:ea typeface="+mn-ea"/>
                <a:cs typeface="+mn-cs"/>
                <a:hlinkClick r:id="rId78"/>
              </a:rPr>
              <a:t>Google </a:t>
            </a:r>
            <a:r>
              <a:rPr lang="en-MY" sz="1200" u="none" strike="noStrike" kern="1200" dirty="0" err="1">
                <a:solidFill>
                  <a:schemeClr val="tx1"/>
                </a:solidFill>
                <a:effectLst/>
                <a:latin typeface="+mn-lt"/>
                <a:ea typeface="+mn-ea"/>
                <a:cs typeface="+mn-cs"/>
                <a:hlinkClick r:id="rId78"/>
              </a:rPr>
              <a:t>Scholar</a:t>
            </a:r>
            <a:r>
              <a:rPr lang="en-MY" dirty="0" err="1">
                <a:effectLst/>
              </a:rPr>
              <a:t>Durkheim</a:t>
            </a:r>
            <a:r>
              <a:rPr lang="en-MY" dirty="0">
                <a:effectLst/>
              </a:rPr>
              <a:t>, Emile . [1912] 1995. The Elementary Forms of the Religious Life. New York: The Free Press. </a:t>
            </a:r>
            <a:br>
              <a:rPr lang="en-MY" dirty="0">
                <a:effectLst/>
              </a:rPr>
            </a:br>
            <a:r>
              <a:rPr lang="en-MY" sz="1200" u="none" strike="noStrike" kern="1200" dirty="0">
                <a:solidFill>
                  <a:schemeClr val="tx1"/>
                </a:solidFill>
                <a:effectLst/>
                <a:latin typeface="+mn-lt"/>
                <a:ea typeface="+mn-ea"/>
                <a:cs typeface="+mn-cs"/>
                <a:hlinkClick r:id="rId79"/>
              </a:rPr>
              <a:t>Google </a:t>
            </a:r>
            <a:r>
              <a:rPr lang="en-MY" sz="1200" u="none" strike="noStrike" kern="1200" dirty="0" err="1">
                <a:solidFill>
                  <a:schemeClr val="tx1"/>
                </a:solidFill>
                <a:effectLst/>
                <a:latin typeface="+mn-lt"/>
                <a:ea typeface="+mn-ea"/>
                <a:cs typeface="+mn-cs"/>
                <a:hlinkClick r:id="rId79"/>
              </a:rPr>
              <a:t>Scholar</a:t>
            </a:r>
            <a:r>
              <a:rPr lang="en-MY" dirty="0" err="1">
                <a:effectLst/>
              </a:rPr>
              <a:t>European</a:t>
            </a:r>
            <a:r>
              <a:rPr lang="en-MY" dirty="0">
                <a:effectLst/>
              </a:rPr>
              <a:t> Values Survey (EVS) . 2010. European Values Survey 2008, 4th Wave, Integrated Dataset [computer file]. ZA4800. Cologne, Germany: GESIS Data Archive [distributor]. </a:t>
            </a:r>
            <a:r>
              <a:rPr lang="en-MY" dirty="0" err="1">
                <a:effectLst/>
              </a:rPr>
              <a:t>doi</a:t>
            </a:r>
            <a:r>
              <a:rPr lang="en-MY" dirty="0">
                <a:effectLst/>
              </a:rPr>
              <a:t>: 10.4232/1.11004</a:t>
            </a:r>
            <a:r>
              <a:rPr lang="en-MY" sz="1200" u="none" strike="noStrike" kern="1200" dirty="0">
                <a:solidFill>
                  <a:schemeClr val="tx1"/>
                </a:solidFill>
                <a:effectLst/>
                <a:latin typeface="+mn-lt"/>
                <a:ea typeface="+mn-ea"/>
                <a:cs typeface="+mn-cs"/>
                <a:hlinkClick r:id="rId80"/>
              </a:rPr>
              <a:t>10.4232/1.11004</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81"/>
              </a:rPr>
              <a:t>Google Scholar</a:t>
            </a:r>
            <a:r>
              <a:rPr lang="en-MY" dirty="0">
                <a:effectLst/>
              </a:rPr>
              <a:t> | </a:t>
            </a:r>
            <a:r>
              <a:rPr lang="en-MY" sz="1200" u="none" strike="noStrike" kern="1200" dirty="0" err="1">
                <a:solidFill>
                  <a:schemeClr val="tx1"/>
                </a:solidFill>
                <a:effectLst/>
                <a:latin typeface="+mn-lt"/>
                <a:ea typeface="+mn-ea"/>
                <a:cs typeface="+mn-cs"/>
                <a:hlinkClick r:id="rId82"/>
              </a:rPr>
              <a:t>Crossref</a:t>
            </a:r>
            <a:r>
              <a:rPr lang="en-MY" dirty="0" err="1">
                <a:effectLst/>
              </a:rPr>
              <a:t>Finke</a:t>
            </a:r>
            <a:r>
              <a:rPr lang="en-MY" dirty="0">
                <a:effectLst/>
              </a:rPr>
              <a:t>, Roger, Adamczyk, Amy. 2008. “Explaining Morality: Using International Data to </a:t>
            </a:r>
            <a:r>
              <a:rPr lang="en-MY" dirty="0" err="1">
                <a:effectLst/>
              </a:rPr>
              <a:t>Reestablish</a:t>
            </a:r>
            <a:r>
              <a:rPr lang="en-MY" dirty="0">
                <a:effectLst/>
              </a:rPr>
              <a:t> the Macro/Micro Link.” Sociological Quarterly 49:615–50. </a:t>
            </a:r>
            <a:br>
              <a:rPr lang="en-MY" dirty="0">
                <a:effectLst/>
              </a:rPr>
            </a:br>
            <a:r>
              <a:rPr lang="en-MY" sz="1200" u="none" strike="noStrike" kern="1200" dirty="0">
                <a:solidFill>
                  <a:schemeClr val="tx1"/>
                </a:solidFill>
                <a:effectLst/>
                <a:latin typeface="+mn-lt"/>
                <a:ea typeface="+mn-ea"/>
                <a:cs typeface="+mn-cs"/>
                <a:hlinkClick r:id="rId83"/>
              </a:rPr>
              <a:t>Google Scholar</a:t>
            </a:r>
            <a:r>
              <a:rPr lang="en-MY" dirty="0">
                <a:effectLst/>
              </a:rPr>
              <a:t> | </a:t>
            </a:r>
            <a:r>
              <a:rPr lang="en-MY" sz="1200" u="none" strike="noStrike" kern="1200" dirty="0">
                <a:solidFill>
                  <a:schemeClr val="tx1"/>
                </a:solidFill>
                <a:effectLst/>
                <a:latin typeface="+mn-lt"/>
                <a:ea typeface="+mn-ea"/>
                <a:cs typeface="+mn-cs"/>
                <a:hlinkClick r:id="rId84"/>
              </a:rPr>
              <a:t>Crossref</a:t>
            </a:r>
            <a:r>
              <a:rPr lang="en-MY" dirty="0">
                <a:effectLst/>
              </a:rPr>
              <a:t> | </a:t>
            </a:r>
            <a:r>
              <a:rPr lang="en-MY" sz="1200" u="none" strike="noStrike" kern="1200" dirty="0" err="1">
                <a:solidFill>
                  <a:schemeClr val="tx1"/>
                </a:solidFill>
                <a:effectLst/>
                <a:latin typeface="+mn-lt"/>
                <a:ea typeface="+mn-ea"/>
                <a:cs typeface="+mn-cs"/>
                <a:hlinkClick r:id="rId85"/>
              </a:rPr>
              <a:t>ISI</a:t>
            </a:r>
            <a:r>
              <a:rPr lang="en-MY" dirty="0" err="1">
                <a:effectLst/>
              </a:rPr>
              <a:t>Finke</a:t>
            </a:r>
            <a:r>
              <a:rPr lang="en-MY" dirty="0">
                <a:effectLst/>
              </a:rPr>
              <a:t>, Roger, Guest, Avery M., Stark, Rodney. 1996. “Mobilizing Local Religious Markets: Religious Pluralism in the Empire State, 1855 to 1865.” American Sociological Review 61:203–218. </a:t>
            </a:r>
            <a:br>
              <a:rPr lang="en-MY" dirty="0">
                <a:effectLst/>
              </a:rPr>
            </a:br>
            <a:r>
              <a:rPr lang="en-MY" sz="1200" u="none" strike="noStrike" kern="1200" dirty="0">
                <a:solidFill>
                  <a:schemeClr val="tx1"/>
                </a:solidFill>
                <a:effectLst/>
                <a:latin typeface="+mn-lt"/>
                <a:ea typeface="+mn-ea"/>
                <a:cs typeface="+mn-cs"/>
                <a:hlinkClick r:id="rId86"/>
              </a:rPr>
              <a:t>Google Scholar</a:t>
            </a:r>
            <a:r>
              <a:rPr lang="en-MY" dirty="0">
                <a:effectLst/>
              </a:rPr>
              <a:t> | </a:t>
            </a:r>
            <a:r>
              <a:rPr lang="en-MY" sz="1200" u="none" strike="noStrike" kern="1200" dirty="0">
                <a:solidFill>
                  <a:schemeClr val="tx1"/>
                </a:solidFill>
                <a:effectLst/>
                <a:latin typeface="+mn-lt"/>
                <a:ea typeface="+mn-ea"/>
                <a:cs typeface="+mn-cs"/>
                <a:hlinkClick r:id="rId87"/>
              </a:rPr>
              <a:t>Crossref</a:t>
            </a:r>
            <a:r>
              <a:rPr lang="en-MY" dirty="0">
                <a:effectLst/>
              </a:rPr>
              <a:t> | </a:t>
            </a:r>
            <a:r>
              <a:rPr lang="en-MY" sz="1200" u="none" strike="noStrike" kern="1200" dirty="0" err="1">
                <a:solidFill>
                  <a:schemeClr val="tx1"/>
                </a:solidFill>
                <a:effectLst/>
                <a:latin typeface="+mn-lt"/>
                <a:ea typeface="+mn-ea"/>
                <a:cs typeface="+mn-cs"/>
                <a:hlinkClick r:id="rId88"/>
              </a:rPr>
              <a:t>ISI</a:t>
            </a:r>
            <a:r>
              <a:rPr lang="en-MY" dirty="0" err="1">
                <a:effectLst/>
              </a:rPr>
              <a:t>Finke</a:t>
            </a:r>
            <a:r>
              <a:rPr lang="en-MY" dirty="0">
                <a:effectLst/>
              </a:rPr>
              <a:t>, Roger, Stark, Rodney. 1988. “Religious Economies and Sacred Canopies: Religious Mobilization in American Cities, 1906.” American Sociological Review 53:41–49. </a:t>
            </a:r>
            <a:br>
              <a:rPr lang="en-MY" dirty="0">
                <a:effectLst/>
              </a:rPr>
            </a:br>
            <a:r>
              <a:rPr lang="en-MY" sz="1200" u="none" strike="noStrike" kern="1200" dirty="0">
                <a:solidFill>
                  <a:schemeClr val="tx1"/>
                </a:solidFill>
                <a:effectLst/>
                <a:latin typeface="+mn-lt"/>
                <a:ea typeface="+mn-ea"/>
                <a:cs typeface="+mn-cs"/>
                <a:hlinkClick r:id="rId89"/>
              </a:rPr>
              <a:t>Google Scholar</a:t>
            </a:r>
            <a:r>
              <a:rPr lang="en-MY" dirty="0">
                <a:effectLst/>
              </a:rPr>
              <a:t> | </a:t>
            </a:r>
            <a:r>
              <a:rPr lang="en-MY" sz="1200" u="none" strike="noStrike" kern="1200" dirty="0">
                <a:solidFill>
                  <a:schemeClr val="tx1"/>
                </a:solidFill>
                <a:effectLst/>
                <a:latin typeface="+mn-lt"/>
                <a:ea typeface="+mn-ea"/>
                <a:cs typeface="+mn-cs"/>
                <a:hlinkClick r:id="rId90"/>
              </a:rPr>
              <a:t>Crossref</a:t>
            </a:r>
            <a:r>
              <a:rPr lang="en-MY" dirty="0">
                <a:effectLst/>
              </a:rPr>
              <a:t> | </a:t>
            </a:r>
            <a:r>
              <a:rPr lang="en-MY" sz="1200" u="none" strike="noStrike" kern="1200" dirty="0" err="1">
                <a:solidFill>
                  <a:schemeClr val="tx1"/>
                </a:solidFill>
                <a:effectLst/>
                <a:latin typeface="+mn-lt"/>
                <a:ea typeface="+mn-ea"/>
                <a:cs typeface="+mn-cs"/>
                <a:hlinkClick r:id="rId91"/>
              </a:rPr>
              <a:t>ISI</a:t>
            </a:r>
            <a:r>
              <a:rPr lang="en-MY" dirty="0" err="1">
                <a:effectLst/>
              </a:rPr>
              <a:t>Finke</a:t>
            </a:r>
            <a:r>
              <a:rPr lang="en-MY" dirty="0">
                <a:effectLst/>
              </a:rPr>
              <a:t>, Roger, Stark, Rodney. 1992. The Churching of America, 1776–1990: Winners and Losers in Our Religious Economy. New Brunswick, NJ: Rutgers University Press. </a:t>
            </a:r>
            <a:br>
              <a:rPr lang="en-MY" dirty="0">
                <a:effectLst/>
              </a:rPr>
            </a:br>
            <a:r>
              <a:rPr lang="en-MY" sz="1200" u="none" strike="noStrike" kern="1200" dirty="0">
                <a:solidFill>
                  <a:schemeClr val="tx1"/>
                </a:solidFill>
                <a:effectLst/>
                <a:latin typeface="+mn-lt"/>
                <a:ea typeface="+mn-ea"/>
                <a:cs typeface="+mn-cs"/>
                <a:hlinkClick r:id="rId92"/>
              </a:rPr>
              <a:t>Google </a:t>
            </a:r>
            <a:r>
              <a:rPr lang="en-MY" sz="1200" u="none" strike="noStrike" kern="1200" dirty="0" err="1">
                <a:solidFill>
                  <a:schemeClr val="tx1"/>
                </a:solidFill>
                <a:effectLst/>
                <a:latin typeface="+mn-lt"/>
                <a:ea typeface="+mn-ea"/>
                <a:cs typeface="+mn-cs"/>
                <a:hlinkClick r:id="rId92"/>
              </a:rPr>
              <a:t>Scholar</a:t>
            </a:r>
            <a:r>
              <a:rPr lang="en-MY" dirty="0" err="1">
                <a:effectLst/>
              </a:rPr>
              <a:t>Fox</a:t>
            </a:r>
            <a:r>
              <a:rPr lang="en-MY" dirty="0">
                <a:effectLst/>
              </a:rPr>
              <a:t>, Jonathan . 2001. “Two Civilizations and Ethnic Conflict: Islam and the West.” Journal of Peace Research 38:459–72. </a:t>
            </a:r>
            <a:br>
              <a:rPr lang="en-MY" dirty="0">
                <a:effectLst/>
              </a:rPr>
            </a:br>
            <a:r>
              <a:rPr lang="en-MY" sz="1200" u="none" strike="noStrike" kern="1200" dirty="0">
                <a:solidFill>
                  <a:schemeClr val="tx1"/>
                </a:solidFill>
                <a:effectLst/>
                <a:latin typeface="+mn-lt"/>
                <a:ea typeface="+mn-ea"/>
                <a:cs typeface="+mn-cs"/>
                <a:hlinkClick r:id="rId93"/>
              </a:rPr>
              <a:t>Google Scholar</a:t>
            </a:r>
            <a:r>
              <a:rPr lang="en-MY" dirty="0">
                <a:effectLst/>
              </a:rPr>
              <a:t> | </a:t>
            </a:r>
            <a:r>
              <a:rPr lang="en-MY" sz="1200" u="none" strike="noStrike" kern="1200" dirty="0">
                <a:solidFill>
                  <a:schemeClr val="tx1"/>
                </a:solidFill>
                <a:effectLst/>
                <a:latin typeface="+mn-lt"/>
                <a:ea typeface="+mn-ea"/>
                <a:cs typeface="+mn-cs"/>
                <a:hlinkClick r:id="rId94"/>
              </a:rPr>
              <a:t>SAGE Journals</a:t>
            </a:r>
            <a:r>
              <a:rPr lang="en-MY" dirty="0">
                <a:effectLst/>
              </a:rPr>
              <a:t> | </a:t>
            </a:r>
            <a:r>
              <a:rPr lang="en-MY" sz="1200" u="none" strike="noStrike" kern="1200" dirty="0" err="1">
                <a:solidFill>
                  <a:schemeClr val="tx1"/>
                </a:solidFill>
                <a:effectLst/>
                <a:latin typeface="+mn-lt"/>
                <a:ea typeface="+mn-ea"/>
                <a:cs typeface="+mn-cs"/>
                <a:hlinkClick r:id="rId95"/>
              </a:rPr>
              <a:t>ISI</a:t>
            </a:r>
            <a:r>
              <a:rPr lang="en-MY" dirty="0" err="1">
                <a:effectLst/>
              </a:rPr>
              <a:t>Froese</a:t>
            </a:r>
            <a:r>
              <a:rPr lang="en-MY" dirty="0">
                <a:effectLst/>
              </a:rPr>
              <a:t>, Paul . 2001. “Hungary for Religion: A Supply-Side Interpretation of the Hungarian Religious Revival.” Journal for the Scientific Study of Religion 40:251–68. </a:t>
            </a:r>
            <a:br>
              <a:rPr lang="en-MY" dirty="0">
                <a:effectLst/>
              </a:rPr>
            </a:br>
            <a:r>
              <a:rPr lang="en-MY" sz="1200" u="none" strike="noStrike" kern="1200" dirty="0">
                <a:solidFill>
                  <a:schemeClr val="tx1"/>
                </a:solidFill>
                <a:effectLst/>
                <a:latin typeface="+mn-lt"/>
                <a:ea typeface="+mn-ea"/>
                <a:cs typeface="+mn-cs"/>
                <a:hlinkClick r:id="rId96"/>
              </a:rPr>
              <a:t>Google Scholar</a:t>
            </a:r>
            <a:r>
              <a:rPr lang="en-MY" dirty="0">
                <a:effectLst/>
              </a:rPr>
              <a:t> | </a:t>
            </a:r>
            <a:r>
              <a:rPr lang="en-MY" sz="1200" u="none" strike="noStrike" kern="1200" dirty="0">
                <a:solidFill>
                  <a:schemeClr val="tx1"/>
                </a:solidFill>
                <a:effectLst/>
                <a:latin typeface="+mn-lt"/>
                <a:ea typeface="+mn-ea"/>
                <a:cs typeface="+mn-cs"/>
                <a:hlinkClick r:id="rId97"/>
              </a:rPr>
              <a:t>Crossref</a:t>
            </a:r>
            <a:r>
              <a:rPr lang="en-MY" dirty="0">
                <a:effectLst/>
              </a:rPr>
              <a:t> | </a:t>
            </a:r>
            <a:r>
              <a:rPr lang="en-MY" sz="1200" u="none" strike="noStrike" kern="1200" dirty="0" err="1">
                <a:solidFill>
                  <a:schemeClr val="tx1"/>
                </a:solidFill>
                <a:effectLst/>
                <a:latin typeface="+mn-lt"/>
                <a:ea typeface="+mn-ea"/>
                <a:cs typeface="+mn-cs"/>
                <a:hlinkClick r:id="rId98"/>
              </a:rPr>
              <a:t>ISI</a:t>
            </a:r>
            <a:r>
              <a:rPr lang="en-MY" dirty="0" err="1">
                <a:effectLst/>
              </a:rPr>
              <a:t>Fuller</a:t>
            </a:r>
            <a:r>
              <a:rPr lang="en-MY" dirty="0">
                <a:effectLst/>
              </a:rPr>
              <a:t>, Chris J., Narasimhan, </a:t>
            </a:r>
            <a:r>
              <a:rPr lang="en-MY" dirty="0" err="1">
                <a:effectLst/>
              </a:rPr>
              <a:t>Haripriya</a:t>
            </a:r>
            <a:r>
              <a:rPr lang="en-MY" dirty="0">
                <a:effectLst/>
              </a:rPr>
              <a:t>. 2008. “Companionate Marriage in India: The Changing Marriage System in a Middle-Class Brahman </a:t>
            </a:r>
            <a:r>
              <a:rPr lang="en-MY" dirty="0" err="1">
                <a:effectLst/>
              </a:rPr>
              <a:t>Subcaste</a:t>
            </a:r>
            <a:r>
              <a:rPr lang="en-MY" dirty="0">
                <a:effectLst/>
              </a:rPr>
              <a:t>.” Journal of the Royal Anthropological Institute 14:736–54. </a:t>
            </a:r>
            <a:br>
              <a:rPr lang="en-MY" dirty="0">
                <a:effectLst/>
              </a:rPr>
            </a:br>
            <a:r>
              <a:rPr lang="en-MY" sz="1200" u="none" strike="noStrike" kern="1200" dirty="0">
                <a:solidFill>
                  <a:schemeClr val="tx1"/>
                </a:solidFill>
                <a:effectLst/>
                <a:latin typeface="+mn-lt"/>
                <a:ea typeface="+mn-ea"/>
                <a:cs typeface="+mn-cs"/>
                <a:hlinkClick r:id="rId99"/>
              </a:rPr>
              <a:t>Google Scholar</a:t>
            </a:r>
            <a:r>
              <a:rPr lang="en-MY" dirty="0">
                <a:effectLst/>
              </a:rPr>
              <a:t> | </a:t>
            </a:r>
            <a:r>
              <a:rPr lang="en-MY" sz="1200" u="none" strike="noStrike" kern="1200" dirty="0">
                <a:solidFill>
                  <a:schemeClr val="tx1"/>
                </a:solidFill>
                <a:effectLst/>
                <a:latin typeface="+mn-lt"/>
                <a:ea typeface="+mn-ea"/>
                <a:cs typeface="+mn-cs"/>
                <a:hlinkClick r:id="rId100"/>
              </a:rPr>
              <a:t>Crossref</a:t>
            </a:r>
            <a:r>
              <a:rPr lang="en-MY" dirty="0">
                <a:effectLst/>
              </a:rPr>
              <a:t> | </a:t>
            </a:r>
            <a:r>
              <a:rPr lang="en-MY" sz="1200" u="none" strike="noStrike" kern="1200" dirty="0" err="1">
                <a:solidFill>
                  <a:schemeClr val="tx1"/>
                </a:solidFill>
                <a:effectLst/>
                <a:latin typeface="+mn-lt"/>
                <a:ea typeface="+mn-ea"/>
                <a:cs typeface="+mn-cs"/>
                <a:hlinkClick r:id="rId101"/>
              </a:rPr>
              <a:t>ISI</a:t>
            </a:r>
            <a:r>
              <a:rPr lang="en-MY" dirty="0" err="1">
                <a:effectLst/>
              </a:rPr>
              <a:t>Gall</a:t>
            </a:r>
            <a:r>
              <a:rPr lang="en-MY" dirty="0">
                <a:effectLst/>
              </a:rPr>
              <a:t>, Carlotta , 2009. “Intimidation and Fraud Observed in Afghan Election.” New York Times. Retrieved March 1, 2012 (</a:t>
            </a:r>
            <a:r>
              <a:rPr lang="en-MY" sz="1200" u="none" strike="noStrike" kern="1200" dirty="0">
                <a:solidFill>
                  <a:schemeClr val="tx1"/>
                </a:solidFill>
                <a:effectLst/>
                <a:latin typeface="+mn-lt"/>
                <a:ea typeface="+mn-ea"/>
                <a:cs typeface="+mn-cs"/>
                <a:hlinkClick r:id="rId102"/>
              </a:rPr>
              <a:t>http://www.nytimes.com/2009/08/23/world/asia/23afghan.html</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103"/>
              </a:rPr>
              <a:t>Google </a:t>
            </a:r>
            <a:r>
              <a:rPr lang="en-MY" sz="1200" u="none" strike="noStrike" kern="1200" dirty="0" err="1">
                <a:solidFill>
                  <a:schemeClr val="tx1"/>
                </a:solidFill>
                <a:effectLst/>
                <a:latin typeface="+mn-lt"/>
                <a:ea typeface="+mn-ea"/>
                <a:cs typeface="+mn-cs"/>
                <a:hlinkClick r:id="rId103"/>
              </a:rPr>
              <a:t>Scholar</a:t>
            </a:r>
            <a:r>
              <a:rPr lang="en-MY" dirty="0" err="1">
                <a:effectLst/>
              </a:rPr>
              <a:t>Ghimire</a:t>
            </a:r>
            <a:r>
              <a:rPr lang="en-MY" dirty="0">
                <a:effectLst/>
              </a:rPr>
              <a:t>, </a:t>
            </a:r>
            <a:r>
              <a:rPr lang="en-MY" dirty="0" err="1">
                <a:effectLst/>
              </a:rPr>
              <a:t>Dirgha</a:t>
            </a:r>
            <a:r>
              <a:rPr lang="en-MY" dirty="0">
                <a:effectLst/>
              </a:rPr>
              <a:t> J., </a:t>
            </a:r>
            <a:r>
              <a:rPr lang="en-MY" dirty="0" err="1">
                <a:effectLst/>
              </a:rPr>
              <a:t>Axinn</a:t>
            </a:r>
            <a:r>
              <a:rPr lang="en-MY" dirty="0">
                <a:effectLst/>
              </a:rPr>
              <a:t>, William G., </a:t>
            </a:r>
            <a:r>
              <a:rPr lang="en-MY" dirty="0" err="1">
                <a:effectLst/>
              </a:rPr>
              <a:t>Yabiku</a:t>
            </a:r>
            <a:r>
              <a:rPr lang="en-MY" dirty="0">
                <a:effectLst/>
              </a:rPr>
              <a:t>, Scott T., Thornton, </a:t>
            </a:r>
            <a:r>
              <a:rPr lang="en-MY" dirty="0" err="1">
                <a:effectLst/>
              </a:rPr>
              <a:t>Arland</a:t>
            </a:r>
            <a:r>
              <a:rPr lang="en-MY" dirty="0">
                <a:effectLst/>
              </a:rPr>
              <a:t>. 2006. “Social Change, Premarital Nonfamily Experience and Spouse Choice in an Arranged Marriage Society.” American Journal of Sociology 111:1181–1218. </a:t>
            </a:r>
            <a:br>
              <a:rPr lang="en-MY" dirty="0">
                <a:effectLst/>
              </a:rPr>
            </a:br>
            <a:r>
              <a:rPr lang="en-MY" sz="1200" u="none" strike="noStrike" kern="1200" dirty="0">
                <a:solidFill>
                  <a:schemeClr val="tx1"/>
                </a:solidFill>
                <a:effectLst/>
                <a:latin typeface="+mn-lt"/>
                <a:ea typeface="+mn-ea"/>
                <a:cs typeface="+mn-cs"/>
                <a:hlinkClick r:id="rId104"/>
              </a:rPr>
              <a:t>Google Scholar</a:t>
            </a:r>
            <a:r>
              <a:rPr lang="en-MY" dirty="0">
                <a:effectLst/>
              </a:rPr>
              <a:t> | </a:t>
            </a:r>
            <a:r>
              <a:rPr lang="en-MY" sz="1200" u="none" strike="noStrike" kern="1200" dirty="0">
                <a:solidFill>
                  <a:schemeClr val="tx1"/>
                </a:solidFill>
                <a:effectLst/>
                <a:latin typeface="+mn-lt"/>
                <a:ea typeface="+mn-ea"/>
                <a:cs typeface="+mn-cs"/>
                <a:hlinkClick r:id="rId105"/>
              </a:rPr>
              <a:t>Crossref</a:t>
            </a:r>
            <a:r>
              <a:rPr lang="en-MY" dirty="0">
                <a:effectLst/>
              </a:rPr>
              <a:t> | </a:t>
            </a:r>
            <a:r>
              <a:rPr lang="en-MY" sz="1200" u="none" strike="noStrike" kern="1200" dirty="0" err="1">
                <a:solidFill>
                  <a:schemeClr val="tx1"/>
                </a:solidFill>
                <a:effectLst/>
                <a:latin typeface="+mn-lt"/>
                <a:ea typeface="+mn-ea"/>
                <a:cs typeface="+mn-cs"/>
                <a:hlinkClick r:id="rId106"/>
              </a:rPr>
              <a:t>ISI</a:t>
            </a:r>
            <a:r>
              <a:rPr lang="en-MY" dirty="0" err="1">
                <a:effectLst/>
              </a:rPr>
              <a:t>Gilbert</a:t>
            </a:r>
            <a:r>
              <a:rPr lang="en-MY" dirty="0">
                <a:effectLst/>
              </a:rPr>
              <a:t>, Sarah S. 2008. “The Influence of Islam on AIDS Prevention among Senegalese University Students.” AIDS Education and Prevention 20:399–407. </a:t>
            </a:r>
            <a:br>
              <a:rPr lang="en-MY" dirty="0">
                <a:effectLst/>
              </a:rPr>
            </a:br>
            <a:r>
              <a:rPr lang="en-MY" sz="1200" u="none" strike="noStrike" kern="1200" dirty="0">
                <a:solidFill>
                  <a:schemeClr val="tx1"/>
                </a:solidFill>
                <a:effectLst/>
                <a:latin typeface="+mn-lt"/>
                <a:ea typeface="+mn-ea"/>
                <a:cs typeface="+mn-cs"/>
                <a:hlinkClick r:id="rId107"/>
              </a:rPr>
              <a:t>Google Scholar</a:t>
            </a:r>
            <a:r>
              <a:rPr lang="en-MY" dirty="0">
                <a:effectLst/>
              </a:rPr>
              <a:t> | </a:t>
            </a:r>
            <a:r>
              <a:rPr lang="en-MY" sz="1200" u="none" strike="noStrike" kern="1200" dirty="0">
                <a:solidFill>
                  <a:schemeClr val="tx1"/>
                </a:solidFill>
                <a:effectLst/>
                <a:latin typeface="+mn-lt"/>
                <a:ea typeface="+mn-ea"/>
                <a:cs typeface="+mn-cs"/>
                <a:hlinkClick r:id="rId108"/>
              </a:rPr>
              <a:t>Crossref</a:t>
            </a:r>
            <a:r>
              <a:rPr lang="en-MY" dirty="0">
                <a:effectLst/>
              </a:rPr>
              <a:t> | </a:t>
            </a:r>
            <a:r>
              <a:rPr lang="en-MY" sz="1200" u="none" strike="noStrike" kern="1200" dirty="0">
                <a:solidFill>
                  <a:schemeClr val="tx1"/>
                </a:solidFill>
                <a:effectLst/>
                <a:latin typeface="+mn-lt"/>
                <a:ea typeface="+mn-ea"/>
                <a:cs typeface="+mn-cs"/>
                <a:hlinkClick r:id="rId109"/>
              </a:rPr>
              <a:t>Medline</a:t>
            </a:r>
            <a:r>
              <a:rPr lang="en-MY" dirty="0">
                <a:effectLst/>
              </a:rPr>
              <a:t> | </a:t>
            </a:r>
            <a:r>
              <a:rPr lang="en-MY" sz="1200" u="none" strike="noStrike" kern="1200" dirty="0" err="1">
                <a:solidFill>
                  <a:schemeClr val="tx1"/>
                </a:solidFill>
                <a:effectLst/>
                <a:latin typeface="+mn-lt"/>
                <a:ea typeface="+mn-ea"/>
                <a:cs typeface="+mn-cs"/>
                <a:hlinkClick r:id="rId110"/>
              </a:rPr>
              <a:t>ISI</a:t>
            </a:r>
            <a:r>
              <a:rPr lang="en-MY" dirty="0" err="1">
                <a:effectLst/>
              </a:rPr>
              <a:t>Granovetter</a:t>
            </a:r>
            <a:r>
              <a:rPr lang="en-MY" dirty="0">
                <a:effectLst/>
              </a:rPr>
              <a:t>, Mark S. 1985. “Economic Action and Social Structure: The Problem of Embeddedness.” American Journal of Sociology 91:481–510. </a:t>
            </a:r>
            <a:br>
              <a:rPr lang="en-MY" dirty="0">
                <a:effectLst/>
              </a:rPr>
            </a:br>
            <a:r>
              <a:rPr lang="en-MY" sz="1200" u="none" strike="noStrike" kern="1200" dirty="0">
                <a:solidFill>
                  <a:schemeClr val="tx1"/>
                </a:solidFill>
                <a:effectLst/>
                <a:latin typeface="+mn-lt"/>
                <a:ea typeface="+mn-ea"/>
                <a:cs typeface="+mn-cs"/>
                <a:hlinkClick r:id="rId111"/>
              </a:rPr>
              <a:t>Google Scholar</a:t>
            </a:r>
            <a:r>
              <a:rPr lang="en-MY" dirty="0">
                <a:effectLst/>
              </a:rPr>
              <a:t> | </a:t>
            </a:r>
            <a:r>
              <a:rPr lang="en-MY" sz="1200" u="none" strike="noStrike" kern="1200" dirty="0">
                <a:solidFill>
                  <a:schemeClr val="tx1"/>
                </a:solidFill>
                <a:effectLst/>
                <a:latin typeface="+mn-lt"/>
                <a:ea typeface="+mn-ea"/>
                <a:cs typeface="+mn-cs"/>
                <a:hlinkClick r:id="rId112"/>
              </a:rPr>
              <a:t>Crossref</a:t>
            </a:r>
            <a:r>
              <a:rPr lang="en-MY" dirty="0">
                <a:effectLst/>
              </a:rPr>
              <a:t> | </a:t>
            </a:r>
            <a:r>
              <a:rPr lang="en-MY" sz="1200" u="none" strike="noStrike" kern="1200" dirty="0" err="1">
                <a:solidFill>
                  <a:schemeClr val="tx1"/>
                </a:solidFill>
                <a:effectLst/>
                <a:latin typeface="+mn-lt"/>
                <a:ea typeface="+mn-ea"/>
                <a:cs typeface="+mn-cs"/>
                <a:hlinkClick r:id="rId113"/>
              </a:rPr>
              <a:t>ISI</a:t>
            </a:r>
            <a:r>
              <a:rPr lang="en-MY" dirty="0" err="1">
                <a:effectLst/>
              </a:rPr>
              <a:t>Gray</a:t>
            </a:r>
            <a:r>
              <a:rPr lang="en-MY" dirty="0">
                <a:effectLst/>
              </a:rPr>
              <a:t>, Peter B. 2004. “HIV and Islam: Is HIV Prevalence Lower among Muslims?” Social Science &amp; Medicine 58:1751–56. </a:t>
            </a:r>
            <a:br>
              <a:rPr lang="en-MY" dirty="0">
                <a:effectLst/>
              </a:rPr>
            </a:br>
            <a:r>
              <a:rPr lang="en-MY" sz="1200" u="none" strike="noStrike" kern="1200" dirty="0">
                <a:solidFill>
                  <a:schemeClr val="tx1"/>
                </a:solidFill>
                <a:effectLst/>
                <a:latin typeface="+mn-lt"/>
                <a:ea typeface="+mn-ea"/>
                <a:cs typeface="+mn-cs"/>
                <a:hlinkClick r:id="rId114"/>
              </a:rPr>
              <a:t>Google Scholar</a:t>
            </a:r>
            <a:r>
              <a:rPr lang="en-MY" dirty="0">
                <a:effectLst/>
              </a:rPr>
              <a:t> | </a:t>
            </a:r>
            <a:r>
              <a:rPr lang="en-MY" sz="1200" u="none" strike="noStrike" kern="1200" dirty="0">
                <a:solidFill>
                  <a:schemeClr val="tx1"/>
                </a:solidFill>
                <a:effectLst/>
                <a:latin typeface="+mn-lt"/>
                <a:ea typeface="+mn-ea"/>
                <a:cs typeface="+mn-cs"/>
                <a:hlinkClick r:id="rId115"/>
              </a:rPr>
              <a:t>Crossref</a:t>
            </a:r>
            <a:r>
              <a:rPr lang="en-MY" dirty="0">
                <a:effectLst/>
              </a:rPr>
              <a:t> | </a:t>
            </a:r>
            <a:r>
              <a:rPr lang="en-MY" sz="1200" u="none" strike="noStrike" kern="1200" dirty="0">
                <a:solidFill>
                  <a:schemeClr val="tx1"/>
                </a:solidFill>
                <a:effectLst/>
                <a:latin typeface="+mn-lt"/>
                <a:ea typeface="+mn-ea"/>
                <a:cs typeface="+mn-cs"/>
                <a:hlinkClick r:id="rId116"/>
              </a:rPr>
              <a:t>Medline</a:t>
            </a:r>
            <a:r>
              <a:rPr lang="en-MY" dirty="0">
                <a:effectLst/>
              </a:rPr>
              <a:t> | </a:t>
            </a:r>
            <a:r>
              <a:rPr lang="en-MY" sz="1200" u="none" strike="noStrike" kern="1200" dirty="0" err="1">
                <a:solidFill>
                  <a:schemeClr val="tx1"/>
                </a:solidFill>
                <a:effectLst/>
                <a:latin typeface="+mn-lt"/>
                <a:ea typeface="+mn-ea"/>
                <a:cs typeface="+mn-cs"/>
                <a:hlinkClick r:id="rId117"/>
              </a:rPr>
              <a:t>ISI</a:t>
            </a:r>
            <a:r>
              <a:rPr lang="en-MY" dirty="0" err="1">
                <a:effectLst/>
              </a:rPr>
              <a:t>Hammer</a:t>
            </a:r>
            <a:r>
              <a:rPr lang="en-MY" dirty="0">
                <a:effectLst/>
              </a:rPr>
              <a:t>, Gael P., Kouyate, </a:t>
            </a:r>
            <a:r>
              <a:rPr lang="en-MY" dirty="0" err="1">
                <a:effectLst/>
              </a:rPr>
              <a:t>Bocar</a:t>
            </a:r>
            <a:r>
              <a:rPr lang="en-MY" dirty="0">
                <a:effectLst/>
              </a:rPr>
              <a:t>, </a:t>
            </a:r>
            <a:r>
              <a:rPr lang="en-MY" dirty="0" err="1">
                <a:effectLst/>
              </a:rPr>
              <a:t>Ramroth</a:t>
            </a:r>
            <a:r>
              <a:rPr lang="en-MY" dirty="0">
                <a:effectLst/>
              </a:rPr>
              <a:t>, </a:t>
            </a:r>
            <a:r>
              <a:rPr lang="en-MY" dirty="0" err="1">
                <a:effectLst/>
              </a:rPr>
              <a:t>Heribert</a:t>
            </a:r>
            <a:r>
              <a:rPr lang="en-MY" dirty="0">
                <a:effectLst/>
              </a:rPr>
              <a:t>, Becher, Heiko. 2006. “Risk Factors for Childhood Morality in Sub-Saharan Africa: A Comparison of Data from a Demographic and Health Survey and from a Demographic Surveillance System.” Acta </a:t>
            </a:r>
            <a:r>
              <a:rPr lang="en-MY" dirty="0" err="1">
                <a:effectLst/>
              </a:rPr>
              <a:t>Tropica</a:t>
            </a:r>
            <a:r>
              <a:rPr lang="en-MY" dirty="0">
                <a:effectLst/>
              </a:rPr>
              <a:t> 98:212–18. </a:t>
            </a:r>
            <a:br>
              <a:rPr lang="en-MY" dirty="0">
                <a:effectLst/>
              </a:rPr>
            </a:br>
            <a:r>
              <a:rPr lang="en-MY" sz="1200" u="none" strike="noStrike" kern="1200" dirty="0">
                <a:solidFill>
                  <a:schemeClr val="tx1"/>
                </a:solidFill>
                <a:effectLst/>
                <a:latin typeface="+mn-lt"/>
                <a:ea typeface="+mn-ea"/>
                <a:cs typeface="+mn-cs"/>
                <a:hlinkClick r:id="rId118"/>
              </a:rPr>
              <a:t>Google Scholar</a:t>
            </a:r>
            <a:r>
              <a:rPr lang="en-MY" dirty="0">
                <a:effectLst/>
              </a:rPr>
              <a:t> | </a:t>
            </a:r>
            <a:r>
              <a:rPr lang="en-MY" sz="1200" u="none" strike="noStrike" kern="1200" dirty="0">
                <a:solidFill>
                  <a:schemeClr val="tx1"/>
                </a:solidFill>
                <a:effectLst/>
                <a:latin typeface="+mn-lt"/>
                <a:ea typeface="+mn-ea"/>
                <a:cs typeface="+mn-cs"/>
                <a:hlinkClick r:id="rId119"/>
              </a:rPr>
              <a:t>Crossref</a:t>
            </a:r>
            <a:r>
              <a:rPr lang="en-MY" dirty="0">
                <a:effectLst/>
              </a:rPr>
              <a:t> | </a:t>
            </a:r>
            <a:r>
              <a:rPr lang="en-MY" sz="1200" u="none" strike="noStrike" kern="1200" dirty="0">
                <a:solidFill>
                  <a:schemeClr val="tx1"/>
                </a:solidFill>
                <a:effectLst/>
                <a:latin typeface="+mn-lt"/>
                <a:ea typeface="+mn-ea"/>
                <a:cs typeface="+mn-cs"/>
                <a:hlinkClick r:id="rId120"/>
              </a:rPr>
              <a:t>Medline</a:t>
            </a:r>
            <a:r>
              <a:rPr lang="en-MY" dirty="0">
                <a:effectLst/>
              </a:rPr>
              <a:t> | </a:t>
            </a:r>
            <a:r>
              <a:rPr lang="en-MY" sz="1200" u="none" strike="noStrike" kern="1200" dirty="0" err="1">
                <a:solidFill>
                  <a:schemeClr val="tx1"/>
                </a:solidFill>
                <a:effectLst/>
                <a:latin typeface="+mn-lt"/>
                <a:ea typeface="+mn-ea"/>
                <a:cs typeface="+mn-cs"/>
                <a:hlinkClick r:id="rId121"/>
              </a:rPr>
              <a:t>ISI</a:t>
            </a:r>
            <a:r>
              <a:rPr lang="en-MY" dirty="0" err="1">
                <a:effectLst/>
              </a:rPr>
              <a:t>Hazelrigg</a:t>
            </a:r>
            <a:r>
              <a:rPr lang="en-MY" dirty="0">
                <a:effectLst/>
              </a:rPr>
              <a:t>, Lawrence . 1991. “The Problem of Micro-Macro Linkage: Rethinking Questions of the Individual, Social Structure, and Autonomy of Action.” Current Perspectives in Social Theory 11:229–54. </a:t>
            </a:r>
            <a:br>
              <a:rPr lang="en-MY" dirty="0">
                <a:effectLst/>
              </a:rPr>
            </a:br>
            <a:r>
              <a:rPr lang="en-MY" sz="1200" u="none" strike="noStrike" kern="1200" dirty="0">
                <a:solidFill>
                  <a:schemeClr val="tx1"/>
                </a:solidFill>
                <a:effectLst/>
                <a:latin typeface="+mn-lt"/>
                <a:ea typeface="+mn-ea"/>
                <a:cs typeface="+mn-cs"/>
                <a:hlinkClick r:id="rId122"/>
              </a:rPr>
              <a:t>Google Scholar</a:t>
            </a:r>
            <a:r>
              <a:rPr lang="en-MY" dirty="0">
                <a:effectLst/>
              </a:rPr>
              <a:t> | </a:t>
            </a:r>
            <a:r>
              <a:rPr lang="en-MY" sz="1200" u="none" strike="noStrike" kern="1200" dirty="0" err="1">
                <a:solidFill>
                  <a:schemeClr val="tx1"/>
                </a:solidFill>
                <a:effectLst/>
                <a:latin typeface="+mn-lt"/>
                <a:ea typeface="+mn-ea"/>
                <a:cs typeface="+mn-cs"/>
                <a:hlinkClick r:id="rId123"/>
              </a:rPr>
              <a:t>ISI</a:t>
            </a:r>
            <a:r>
              <a:rPr lang="en-MY" dirty="0" err="1">
                <a:effectLst/>
              </a:rPr>
              <a:t>Hirschi</a:t>
            </a:r>
            <a:r>
              <a:rPr lang="en-MY" dirty="0">
                <a:effectLst/>
              </a:rPr>
              <a:t>, Travis . 1969. Causes of Delinquency. Berkeley: University of California Press. </a:t>
            </a:r>
            <a:br>
              <a:rPr lang="en-MY" dirty="0">
                <a:effectLst/>
              </a:rPr>
            </a:br>
            <a:r>
              <a:rPr lang="en-MY" sz="1200" u="none" strike="noStrike" kern="1200" dirty="0">
                <a:solidFill>
                  <a:schemeClr val="tx1"/>
                </a:solidFill>
                <a:effectLst/>
                <a:latin typeface="+mn-lt"/>
                <a:ea typeface="+mn-ea"/>
                <a:cs typeface="+mn-cs"/>
                <a:hlinkClick r:id="rId124"/>
              </a:rPr>
              <a:t>Google </a:t>
            </a:r>
            <a:r>
              <a:rPr lang="en-MY" sz="1200" u="none" strike="noStrike" kern="1200" dirty="0" err="1">
                <a:solidFill>
                  <a:schemeClr val="tx1"/>
                </a:solidFill>
                <a:effectLst/>
                <a:latin typeface="+mn-lt"/>
                <a:ea typeface="+mn-ea"/>
                <a:cs typeface="+mn-cs"/>
                <a:hlinkClick r:id="rId124"/>
              </a:rPr>
              <a:t>Scholar</a:t>
            </a:r>
            <a:r>
              <a:rPr lang="en-MY" dirty="0" err="1">
                <a:effectLst/>
              </a:rPr>
              <a:t>Holder</a:t>
            </a:r>
            <a:r>
              <a:rPr lang="en-MY" dirty="0">
                <a:effectLst/>
              </a:rPr>
              <a:t>, David W., </a:t>
            </a:r>
            <a:r>
              <a:rPr lang="en-MY" dirty="0" err="1">
                <a:effectLst/>
              </a:rPr>
              <a:t>DuRant</a:t>
            </a:r>
            <a:r>
              <a:rPr lang="en-MY" dirty="0">
                <a:effectLst/>
              </a:rPr>
              <a:t>, Robert H., Harris, </a:t>
            </a:r>
            <a:r>
              <a:rPr lang="en-MY" dirty="0" err="1">
                <a:effectLst/>
              </a:rPr>
              <a:t>Treniece</a:t>
            </a:r>
            <a:r>
              <a:rPr lang="en-MY" dirty="0">
                <a:effectLst/>
              </a:rPr>
              <a:t> L., Daniel, Jessica H., Obeidallah, Dan, Goodman, Elizabeth. 2000. “The Association between Adolescent Spirituality and Voluntary Sexual Activity.” Journal of Adolescent Health 26:295–302. </a:t>
            </a:r>
            <a:br>
              <a:rPr lang="en-MY" dirty="0">
                <a:effectLst/>
              </a:rPr>
            </a:br>
            <a:r>
              <a:rPr lang="en-MY" sz="1200" u="none" strike="noStrike" kern="1200" dirty="0">
                <a:solidFill>
                  <a:schemeClr val="tx1"/>
                </a:solidFill>
                <a:effectLst/>
                <a:latin typeface="+mn-lt"/>
                <a:ea typeface="+mn-ea"/>
                <a:cs typeface="+mn-cs"/>
                <a:hlinkClick r:id="rId125"/>
              </a:rPr>
              <a:t>Google Scholar</a:t>
            </a:r>
            <a:r>
              <a:rPr lang="en-MY" dirty="0">
                <a:effectLst/>
              </a:rPr>
              <a:t> | </a:t>
            </a:r>
            <a:r>
              <a:rPr lang="en-MY" sz="1200" u="none" strike="noStrike" kern="1200" dirty="0">
                <a:solidFill>
                  <a:schemeClr val="tx1"/>
                </a:solidFill>
                <a:effectLst/>
                <a:latin typeface="+mn-lt"/>
                <a:ea typeface="+mn-ea"/>
                <a:cs typeface="+mn-cs"/>
                <a:hlinkClick r:id="rId126"/>
              </a:rPr>
              <a:t>Crossref</a:t>
            </a:r>
            <a:r>
              <a:rPr lang="en-MY" dirty="0">
                <a:effectLst/>
              </a:rPr>
              <a:t> | </a:t>
            </a:r>
            <a:r>
              <a:rPr lang="en-MY" sz="1200" u="none" strike="noStrike" kern="1200" dirty="0">
                <a:solidFill>
                  <a:schemeClr val="tx1"/>
                </a:solidFill>
                <a:effectLst/>
                <a:latin typeface="+mn-lt"/>
                <a:ea typeface="+mn-ea"/>
                <a:cs typeface="+mn-cs"/>
                <a:hlinkClick r:id="rId127"/>
              </a:rPr>
              <a:t>Medline</a:t>
            </a:r>
            <a:r>
              <a:rPr lang="en-MY" dirty="0">
                <a:effectLst/>
              </a:rPr>
              <a:t> | </a:t>
            </a:r>
            <a:r>
              <a:rPr lang="en-MY" sz="1200" u="none" strike="noStrike" kern="1200" dirty="0" err="1">
                <a:solidFill>
                  <a:schemeClr val="tx1"/>
                </a:solidFill>
                <a:effectLst/>
                <a:latin typeface="+mn-lt"/>
                <a:ea typeface="+mn-ea"/>
                <a:cs typeface="+mn-cs"/>
                <a:hlinkClick r:id="rId128"/>
              </a:rPr>
              <a:t>ISI</a:t>
            </a:r>
            <a:r>
              <a:rPr lang="en-MY" dirty="0" err="1">
                <a:effectLst/>
              </a:rPr>
              <a:t>Hsu</a:t>
            </a:r>
            <a:r>
              <a:rPr lang="en-MY" dirty="0">
                <a:effectLst/>
              </a:rPr>
              <a:t>, Becky Y., Reynolds, Amy, Hackett, Conrad, Gibbon, James. 2008. “Estimating the Religious Composition of all Nations: An Empirical Assessment of the World Christian Database.” Journal for the Scientific Study of Religion 47:678–93. </a:t>
            </a:r>
            <a:br>
              <a:rPr lang="en-MY" dirty="0">
                <a:effectLst/>
              </a:rPr>
            </a:br>
            <a:r>
              <a:rPr lang="en-MY" sz="1200" u="none" strike="noStrike" kern="1200" dirty="0">
                <a:solidFill>
                  <a:schemeClr val="tx1"/>
                </a:solidFill>
                <a:effectLst/>
                <a:latin typeface="+mn-lt"/>
                <a:ea typeface="+mn-ea"/>
                <a:cs typeface="+mn-cs"/>
                <a:hlinkClick r:id="rId129"/>
              </a:rPr>
              <a:t>Google Scholar</a:t>
            </a:r>
            <a:r>
              <a:rPr lang="en-MY" dirty="0">
                <a:effectLst/>
              </a:rPr>
              <a:t> | </a:t>
            </a:r>
            <a:r>
              <a:rPr lang="en-MY" sz="1200" u="none" strike="noStrike" kern="1200" dirty="0">
                <a:solidFill>
                  <a:schemeClr val="tx1"/>
                </a:solidFill>
                <a:effectLst/>
                <a:latin typeface="+mn-lt"/>
                <a:ea typeface="+mn-ea"/>
                <a:cs typeface="+mn-cs"/>
                <a:hlinkClick r:id="rId130"/>
              </a:rPr>
              <a:t>Crossref</a:t>
            </a:r>
            <a:r>
              <a:rPr lang="en-MY" dirty="0">
                <a:effectLst/>
              </a:rPr>
              <a:t> | </a:t>
            </a:r>
            <a:r>
              <a:rPr lang="en-MY" sz="1200" u="none" strike="noStrike" kern="1200" dirty="0" err="1">
                <a:solidFill>
                  <a:schemeClr val="tx1"/>
                </a:solidFill>
                <a:effectLst/>
                <a:latin typeface="+mn-lt"/>
                <a:ea typeface="+mn-ea"/>
                <a:cs typeface="+mn-cs"/>
                <a:hlinkClick r:id="rId131"/>
              </a:rPr>
              <a:t>ISI</a:t>
            </a:r>
            <a:r>
              <a:rPr lang="en-MY" dirty="0" err="1">
                <a:effectLst/>
              </a:rPr>
              <a:t>Huber</a:t>
            </a:r>
            <a:r>
              <a:rPr lang="en-MY" dirty="0">
                <a:effectLst/>
              </a:rPr>
              <a:t>, Joan . 1990. “Macro-Micro Links in Gender Stratification: 1989 Presidential Address.” American Sociological Review 55:1–10. </a:t>
            </a:r>
            <a:br>
              <a:rPr lang="en-MY" dirty="0">
                <a:effectLst/>
              </a:rPr>
            </a:br>
            <a:r>
              <a:rPr lang="en-MY" sz="1200" u="none" strike="noStrike" kern="1200" dirty="0">
                <a:solidFill>
                  <a:schemeClr val="tx1"/>
                </a:solidFill>
                <a:effectLst/>
                <a:latin typeface="+mn-lt"/>
                <a:ea typeface="+mn-ea"/>
                <a:cs typeface="+mn-cs"/>
                <a:hlinkClick r:id="rId132"/>
              </a:rPr>
              <a:t>Google Scholar</a:t>
            </a:r>
            <a:r>
              <a:rPr lang="en-MY" dirty="0">
                <a:effectLst/>
              </a:rPr>
              <a:t> | </a:t>
            </a:r>
            <a:r>
              <a:rPr lang="en-MY" sz="1200" u="none" strike="noStrike" kern="1200" dirty="0">
                <a:solidFill>
                  <a:schemeClr val="tx1"/>
                </a:solidFill>
                <a:effectLst/>
                <a:latin typeface="+mn-lt"/>
                <a:ea typeface="+mn-ea"/>
                <a:cs typeface="+mn-cs"/>
                <a:hlinkClick r:id="rId133"/>
              </a:rPr>
              <a:t>Crossref</a:t>
            </a:r>
            <a:r>
              <a:rPr lang="en-MY" dirty="0">
                <a:effectLst/>
              </a:rPr>
              <a:t> | </a:t>
            </a:r>
            <a:r>
              <a:rPr lang="en-MY" sz="1200" u="none" strike="noStrike" kern="1200" dirty="0" err="1">
                <a:solidFill>
                  <a:schemeClr val="tx1"/>
                </a:solidFill>
                <a:effectLst/>
                <a:latin typeface="+mn-lt"/>
                <a:ea typeface="+mn-ea"/>
                <a:cs typeface="+mn-cs"/>
                <a:hlinkClick r:id="rId134"/>
              </a:rPr>
              <a:t>ISI</a:t>
            </a:r>
            <a:r>
              <a:rPr lang="en-MY" dirty="0" err="1">
                <a:effectLst/>
              </a:rPr>
              <a:t>Human</a:t>
            </a:r>
            <a:r>
              <a:rPr lang="en-MY" dirty="0">
                <a:effectLst/>
              </a:rPr>
              <a:t> Development Reports . 2009. “What is the Human Development Index (HDI)?” New York: United Nations Development Programme. Retrieved January 23, 2011 (</a:t>
            </a:r>
            <a:r>
              <a:rPr lang="en-MY" sz="1200" u="none" strike="noStrike" kern="1200" dirty="0">
                <a:solidFill>
                  <a:schemeClr val="tx1"/>
                </a:solidFill>
                <a:effectLst/>
                <a:latin typeface="+mn-lt"/>
                <a:ea typeface="+mn-ea"/>
                <a:cs typeface="+mn-cs"/>
                <a:hlinkClick r:id="rId135"/>
              </a:rPr>
              <a:t>http://hdr.undp.org/en/media/FAQs_2011_HDI.pdf</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136"/>
              </a:rPr>
              <a:t>Google </a:t>
            </a:r>
            <a:r>
              <a:rPr lang="en-MY" sz="1200" u="none" strike="noStrike" kern="1200" dirty="0" err="1">
                <a:solidFill>
                  <a:schemeClr val="tx1"/>
                </a:solidFill>
                <a:effectLst/>
                <a:latin typeface="+mn-lt"/>
                <a:ea typeface="+mn-ea"/>
                <a:cs typeface="+mn-cs"/>
                <a:hlinkClick r:id="rId136"/>
              </a:rPr>
              <a:t>Scholar</a:t>
            </a:r>
            <a:r>
              <a:rPr lang="en-MY" dirty="0" err="1">
                <a:effectLst/>
              </a:rPr>
              <a:t>Huntington</a:t>
            </a:r>
            <a:r>
              <a:rPr lang="en-MY" dirty="0">
                <a:effectLst/>
              </a:rPr>
              <a:t>, Samuel P. 1993. “The Clash of Civilizations?” Foreign Affairs 72:22–49. </a:t>
            </a:r>
            <a:br>
              <a:rPr lang="en-MY" dirty="0">
                <a:effectLst/>
              </a:rPr>
            </a:br>
            <a:r>
              <a:rPr lang="en-MY" sz="1200" u="none" strike="noStrike" kern="1200" dirty="0">
                <a:solidFill>
                  <a:schemeClr val="tx1"/>
                </a:solidFill>
                <a:effectLst/>
                <a:latin typeface="+mn-lt"/>
                <a:ea typeface="+mn-ea"/>
                <a:cs typeface="+mn-cs"/>
                <a:hlinkClick r:id="rId137"/>
              </a:rPr>
              <a:t>Google Scholar</a:t>
            </a:r>
            <a:r>
              <a:rPr lang="en-MY" dirty="0">
                <a:effectLst/>
              </a:rPr>
              <a:t> | </a:t>
            </a:r>
            <a:r>
              <a:rPr lang="en-MY" sz="1200" u="none" strike="noStrike" kern="1200" dirty="0">
                <a:solidFill>
                  <a:schemeClr val="tx1"/>
                </a:solidFill>
                <a:effectLst/>
                <a:latin typeface="+mn-lt"/>
                <a:ea typeface="+mn-ea"/>
                <a:cs typeface="+mn-cs"/>
                <a:hlinkClick r:id="rId138"/>
              </a:rPr>
              <a:t>Crossref</a:t>
            </a:r>
            <a:r>
              <a:rPr lang="en-MY" dirty="0">
                <a:effectLst/>
              </a:rPr>
              <a:t> | </a:t>
            </a:r>
            <a:r>
              <a:rPr lang="en-MY" sz="1200" u="none" strike="noStrike" kern="1200" dirty="0" err="1">
                <a:solidFill>
                  <a:schemeClr val="tx1"/>
                </a:solidFill>
                <a:effectLst/>
                <a:latin typeface="+mn-lt"/>
                <a:ea typeface="+mn-ea"/>
                <a:cs typeface="+mn-cs"/>
                <a:hlinkClick r:id="rId139"/>
              </a:rPr>
              <a:t>ISI</a:t>
            </a:r>
            <a:r>
              <a:rPr lang="en-MY" dirty="0" err="1">
                <a:effectLst/>
              </a:rPr>
              <a:t>Huntington</a:t>
            </a:r>
            <a:r>
              <a:rPr lang="en-MY" dirty="0">
                <a:effectLst/>
              </a:rPr>
              <a:t>, Samuel P. 1996. The Clash of Civilizations? The Debate. New York: Foreign Affairs. </a:t>
            </a:r>
            <a:br>
              <a:rPr lang="en-MY" dirty="0">
                <a:effectLst/>
              </a:rPr>
            </a:br>
            <a:r>
              <a:rPr lang="en-MY" sz="1200" u="none" strike="noStrike" kern="1200" dirty="0">
                <a:solidFill>
                  <a:schemeClr val="tx1"/>
                </a:solidFill>
                <a:effectLst/>
                <a:latin typeface="+mn-lt"/>
                <a:ea typeface="+mn-ea"/>
                <a:cs typeface="+mn-cs"/>
                <a:hlinkClick r:id="rId140"/>
              </a:rPr>
              <a:t>Google </a:t>
            </a:r>
            <a:r>
              <a:rPr lang="en-MY" sz="1200" u="none" strike="noStrike" kern="1200" dirty="0" err="1">
                <a:solidFill>
                  <a:schemeClr val="tx1"/>
                </a:solidFill>
                <a:effectLst/>
                <a:latin typeface="+mn-lt"/>
                <a:ea typeface="+mn-ea"/>
                <a:cs typeface="+mn-cs"/>
                <a:hlinkClick r:id="rId140"/>
              </a:rPr>
              <a:t>Scholar</a:t>
            </a:r>
            <a:r>
              <a:rPr lang="en-MY" dirty="0" err="1">
                <a:effectLst/>
              </a:rPr>
              <a:t>Iannaccone</a:t>
            </a:r>
            <a:r>
              <a:rPr lang="en-MY" dirty="0">
                <a:effectLst/>
              </a:rPr>
              <a:t>, Laurence R. 1991. “The Consequences of Religious Market Structure: Adam Smith and the Economics of Religion.” Rationality and Society 3:156–77. </a:t>
            </a:r>
            <a:br>
              <a:rPr lang="en-MY" dirty="0">
                <a:effectLst/>
              </a:rPr>
            </a:br>
            <a:r>
              <a:rPr lang="en-MY" sz="1200" u="none" strike="noStrike" kern="1200" dirty="0">
                <a:solidFill>
                  <a:schemeClr val="tx1"/>
                </a:solidFill>
                <a:effectLst/>
                <a:latin typeface="+mn-lt"/>
                <a:ea typeface="+mn-ea"/>
                <a:cs typeface="+mn-cs"/>
                <a:hlinkClick r:id="rId141"/>
              </a:rPr>
              <a:t>Google Scholar</a:t>
            </a:r>
            <a:r>
              <a:rPr lang="en-MY" dirty="0">
                <a:effectLst/>
              </a:rPr>
              <a:t> | </a:t>
            </a:r>
            <a:r>
              <a:rPr lang="en-MY" sz="1200" u="none" strike="noStrike" kern="1200" dirty="0">
                <a:solidFill>
                  <a:schemeClr val="tx1"/>
                </a:solidFill>
                <a:effectLst/>
                <a:latin typeface="+mn-lt"/>
                <a:ea typeface="+mn-ea"/>
                <a:cs typeface="+mn-cs"/>
                <a:hlinkClick r:id="rId142"/>
              </a:rPr>
              <a:t>SAGE </a:t>
            </a:r>
            <a:r>
              <a:rPr lang="en-MY" sz="1200" u="none" strike="noStrike" kern="1200" dirty="0" err="1">
                <a:solidFill>
                  <a:schemeClr val="tx1"/>
                </a:solidFill>
                <a:effectLst/>
                <a:latin typeface="+mn-lt"/>
                <a:ea typeface="+mn-ea"/>
                <a:cs typeface="+mn-cs"/>
                <a:hlinkClick r:id="rId142"/>
              </a:rPr>
              <a:t>Journals</a:t>
            </a:r>
            <a:r>
              <a:rPr lang="en-MY" dirty="0" err="1">
                <a:effectLst/>
              </a:rPr>
              <a:t>Iannaccone</a:t>
            </a:r>
            <a:r>
              <a:rPr lang="en-MY" dirty="0">
                <a:effectLst/>
              </a:rPr>
              <a:t>, Laurence R., Finke, Roger, Stark, Rodney. 1997. “Deregulating Religion: The Economics of Church and State.” Economic Inquiry 35:350–65. </a:t>
            </a:r>
            <a:br>
              <a:rPr lang="en-MY" dirty="0">
                <a:effectLst/>
              </a:rPr>
            </a:br>
            <a:r>
              <a:rPr lang="en-MY" sz="1200" u="none" strike="noStrike" kern="1200" dirty="0">
                <a:solidFill>
                  <a:schemeClr val="tx1"/>
                </a:solidFill>
                <a:effectLst/>
                <a:latin typeface="+mn-lt"/>
                <a:ea typeface="+mn-ea"/>
                <a:cs typeface="+mn-cs"/>
                <a:hlinkClick r:id="rId143"/>
              </a:rPr>
              <a:t>Google Scholar</a:t>
            </a:r>
            <a:r>
              <a:rPr lang="en-MY" dirty="0">
                <a:effectLst/>
              </a:rPr>
              <a:t> | </a:t>
            </a:r>
            <a:r>
              <a:rPr lang="en-MY" sz="1200" u="none" strike="noStrike" kern="1200" dirty="0">
                <a:solidFill>
                  <a:schemeClr val="tx1"/>
                </a:solidFill>
                <a:effectLst/>
                <a:latin typeface="+mn-lt"/>
                <a:ea typeface="+mn-ea"/>
                <a:cs typeface="+mn-cs"/>
                <a:hlinkClick r:id="rId144"/>
              </a:rPr>
              <a:t>Crossref</a:t>
            </a:r>
            <a:r>
              <a:rPr lang="en-MY" dirty="0">
                <a:effectLst/>
              </a:rPr>
              <a:t> | </a:t>
            </a:r>
            <a:r>
              <a:rPr lang="en-MY" sz="1200" u="none" strike="noStrike" kern="1200" dirty="0" err="1">
                <a:solidFill>
                  <a:schemeClr val="tx1"/>
                </a:solidFill>
                <a:effectLst/>
                <a:latin typeface="+mn-lt"/>
                <a:ea typeface="+mn-ea"/>
                <a:cs typeface="+mn-cs"/>
                <a:hlinkClick r:id="rId145"/>
              </a:rPr>
              <a:t>ISI</a:t>
            </a:r>
            <a:r>
              <a:rPr lang="en-MY" dirty="0" err="1">
                <a:effectLst/>
              </a:rPr>
              <a:t>Inglehart</a:t>
            </a:r>
            <a:r>
              <a:rPr lang="en-MY" dirty="0">
                <a:effectLst/>
              </a:rPr>
              <a:t>, Ronald F. 2006. “Mapping Global Values.” Comparative Sociology 5:114–36. </a:t>
            </a:r>
            <a:br>
              <a:rPr lang="en-MY" dirty="0">
                <a:effectLst/>
              </a:rPr>
            </a:br>
            <a:r>
              <a:rPr lang="en-MY" sz="1200" u="none" strike="noStrike" kern="1200" dirty="0">
                <a:solidFill>
                  <a:schemeClr val="tx1"/>
                </a:solidFill>
                <a:effectLst/>
                <a:latin typeface="+mn-lt"/>
                <a:ea typeface="+mn-ea"/>
                <a:cs typeface="+mn-cs"/>
                <a:hlinkClick r:id="rId146"/>
              </a:rPr>
              <a:t>Google Scholar</a:t>
            </a:r>
            <a:r>
              <a:rPr lang="en-MY" dirty="0">
                <a:effectLst/>
              </a:rPr>
              <a:t> | </a:t>
            </a:r>
            <a:r>
              <a:rPr lang="en-MY" sz="1200" u="none" strike="noStrike" kern="1200" dirty="0" err="1">
                <a:solidFill>
                  <a:schemeClr val="tx1"/>
                </a:solidFill>
                <a:effectLst/>
                <a:latin typeface="+mn-lt"/>
                <a:ea typeface="+mn-ea"/>
                <a:cs typeface="+mn-cs"/>
                <a:hlinkClick r:id="rId147"/>
              </a:rPr>
              <a:t>Crossref</a:t>
            </a:r>
            <a:r>
              <a:rPr lang="en-MY" dirty="0" err="1">
                <a:effectLst/>
              </a:rPr>
              <a:t>Inglehart</a:t>
            </a:r>
            <a:r>
              <a:rPr lang="en-MY" dirty="0">
                <a:effectLst/>
              </a:rPr>
              <a:t>, Ronald F., Baker, Wayne E. 2000. “Modernization, Cultural Change, and the Persistence of Traditional Values.” American Sociological Review 65:19–51. </a:t>
            </a:r>
            <a:br>
              <a:rPr lang="en-MY" dirty="0">
                <a:effectLst/>
              </a:rPr>
            </a:br>
            <a:r>
              <a:rPr lang="en-MY" sz="1200" u="none" strike="noStrike" kern="1200" dirty="0">
                <a:solidFill>
                  <a:schemeClr val="tx1"/>
                </a:solidFill>
                <a:effectLst/>
                <a:latin typeface="+mn-lt"/>
                <a:ea typeface="+mn-ea"/>
                <a:cs typeface="+mn-cs"/>
                <a:hlinkClick r:id="rId148"/>
              </a:rPr>
              <a:t>Google Scholar</a:t>
            </a:r>
            <a:r>
              <a:rPr lang="en-MY" dirty="0">
                <a:effectLst/>
              </a:rPr>
              <a:t> | </a:t>
            </a:r>
            <a:r>
              <a:rPr lang="en-MY" sz="1200" u="none" strike="noStrike" kern="1200" dirty="0">
                <a:solidFill>
                  <a:schemeClr val="tx1"/>
                </a:solidFill>
                <a:effectLst/>
                <a:latin typeface="+mn-lt"/>
                <a:ea typeface="+mn-ea"/>
                <a:cs typeface="+mn-cs"/>
                <a:hlinkClick r:id="rId149"/>
              </a:rPr>
              <a:t>Crossref</a:t>
            </a:r>
            <a:r>
              <a:rPr lang="en-MY" dirty="0">
                <a:effectLst/>
              </a:rPr>
              <a:t> | </a:t>
            </a:r>
            <a:r>
              <a:rPr lang="en-MY" sz="1200" u="none" strike="noStrike" kern="1200" dirty="0" err="1">
                <a:solidFill>
                  <a:schemeClr val="tx1"/>
                </a:solidFill>
                <a:effectLst/>
                <a:latin typeface="+mn-lt"/>
                <a:ea typeface="+mn-ea"/>
                <a:cs typeface="+mn-cs"/>
                <a:hlinkClick r:id="rId150"/>
              </a:rPr>
              <a:t>ISI</a:t>
            </a:r>
            <a:r>
              <a:rPr lang="en-MY" dirty="0" err="1">
                <a:effectLst/>
              </a:rPr>
              <a:t>Inglehart</a:t>
            </a:r>
            <a:r>
              <a:rPr lang="en-MY" dirty="0">
                <a:effectLst/>
              </a:rPr>
              <a:t>, Ronald F., Norris, Pippa. 2003. Rising Tide: Gender Equality and Cultural Change Around the World. New York: Cambridge University Press. </a:t>
            </a:r>
            <a:br>
              <a:rPr lang="en-MY" dirty="0">
                <a:effectLst/>
              </a:rPr>
            </a:br>
            <a:r>
              <a:rPr lang="en-MY" sz="1200" u="none" strike="noStrike" kern="1200" dirty="0">
                <a:solidFill>
                  <a:schemeClr val="tx1"/>
                </a:solidFill>
                <a:effectLst/>
                <a:latin typeface="+mn-lt"/>
                <a:ea typeface="+mn-ea"/>
                <a:cs typeface="+mn-cs"/>
                <a:hlinkClick r:id="rId151"/>
              </a:rPr>
              <a:t>Google Scholar</a:t>
            </a:r>
            <a:r>
              <a:rPr lang="en-MY" dirty="0">
                <a:effectLst/>
              </a:rPr>
              <a:t> | </a:t>
            </a:r>
            <a:r>
              <a:rPr lang="en-MY" sz="1200" u="none" strike="noStrike" kern="1200" dirty="0" err="1">
                <a:solidFill>
                  <a:schemeClr val="tx1"/>
                </a:solidFill>
                <a:effectLst/>
                <a:latin typeface="+mn-lt"/>
                <a:ea typeface="+mn-ea"/>
                <a:cs typeface="+mn-cs"/>
                <a:hlinkClick r:id="rId152"/>
              </a:rPr>
              <a:t>Crossref</a:t>
            </a:r>
            <a:r>
              <a:rPr lang="en-MY" dirty="0" err="1">
                <a:effectLst/>
              </a:rPr>
              <a:t>Jensen</a:t>
            </a:r>
            <a:r>
              <a:rPr lang="en-MY" dirty="0">
                <a:effectLst/>
              </a:rPr>
              <a:t>, Robert T., Thornton, Rebecca L. 2003. “Early Female Marriage in the Developing World.” Gender and Development 11:9–19. </a:t>
            </a:r>
            <a:br>
              <a:rPr lang="en-MY" dirty="0">
                <a:effectLst/>
              </a:rPr>
            </a:br>
            <a:r>
              <a:rPr lang="en-MY" sz="1200" u="none" strike="noStrike" kern="1200" dirty="0">
                <a:solidFill>
                  <a:schemeClr val="tx1"/>
                </a:solidFill>
                <a:effectLst/>
                <a:latin typeface="+mn-lt"/>
                <a:ea typeface="+mn-ea"/>
                <a:cs typeface="+mn-cs"/>
                <a:hlinkClick r:id="rId153"/>
              </a:rPr>
              <a:t>Google Scholar</a:t>
            </a:r>
            <a:r>
              <a:rPr lang="en-MY" dirty="0">
                <a:effectLst/>
              </a:rPr>
              <a:t> | </a:t>
            </a:r>
            <a:r>
              <a:rPr lang="en-MY" sz="1200" u="none" strike="noStrike" kern="1200" dirty="0" err="1">
                <a:solidFill>
                  <a:schemeClr val="tx1"/>
                </a:solidFill>
                <a:effectLst/>
                <a:latin typeface="+mn-lt"/>
                <a:ea typeface="+mn-ea"/>
                <a:cs typeface="+mn-cs"/>
                <a:hlinkClick r:id="rId154"/>
              </a:rPr>
              <a:t>Crossref</a:t>
            </a:r>
            <a:r>
              <a:rPr lang="en-MY" dirty="0" err="1">
                <a:effectLst/>
              </a:rPr>
              <a:t>Kaiser</a:t>
            </a:r>
            <a:r>
              <a:rPr lang="en-MY" dirty="0">
                <a:effectLst/>
              </a:rPr>
              <a:t>, Florian G., Schultz, Wesley P. 2009. “The Attitude-</a:t>
            </a:r>
            <a:r>
              <a:rPr lang="en-MY" dirty="0" err="1">
                <a:effectLst/>
              </a:rPr>
              <a:t>Behavior</a:t>
            </a:r>
            <a:r>
              <a:rPr lang="en-MY" dirty="0">
                <a:effectLst/>
              </a:rPr>
              <a:t> Relationship: A Test of Three Models of the Moderating Role of </a:t>
            </a:r>
            <a:r>
              <a:rPr lang="en-MY" dirty="0" err="1">
                <a:effectLst/>
              </a:rPr>
              <a:t>Behavioral</a:t>
            </a:r>
            <a:r>
              <a:rPr lang="en-MY" dirty="0">
                <a:effectLst/>
              </a:rPr>
              <a:t> Difficulty.” Journal of Applied Social Psychology 39:186–207. </a:t>
            </a:r>
            <a:br>
              <a:rPr lang="en-MY" dirty="0">
                <a:effectLst/>
              </a:rPr>
            </a:br>
            <a:r>
              <a:rPr lang="en-MY" sz="1200" u="none" strike="noStrike" kern="1200" dirty="0">
                <a:solidFill>
                  <a:schemeClr val="tx1"/>
                </a:solidFill>
                <a:effectLst/>
                <a:latin typeface="+mn-lt"/>
                <a:ea typeface="+mn-ea"/>
                <a:cs typeface="+mn-cs"/>
                <a:hlinkClick r:id="rId155"/>
              </a:rPr>
              <a:t>Google Scholar</a:t>
            </a:r>
            <a:r>
              <a:rPr lang="en-MY" dirty="0">
                <a:effectLst/>
              </a:rPr>
              <a:t> | </a:t>
            </a:r>
            <a:r>
              <a:rPr lang="en-MY" sz="1200" u="none" strike="noStrike" kern="1200" dirty="0">
                <a:solidFill>
                  <a:schemeClr val="tx1"/>
                </a:solidFill>
                <a:effectLst/>
                <a:latin typeface="+mn-lt"/>
                <a:ea typeface="+mn-ea"/>
                <a:cs typeface="+mn-cs"/>
                <a:hlinkClick r:id="rId156"/>
              </a:rPr>
              <a:t>Crossref</a:t>
            </a:r>
            <a:r>
              <a:rPr lang="en-MY" dirty="0">
                <a:effectLst/>
              </a:rPr>
              <a:t> | </a:t>
            </a:r>
            <a:r>
              <a:rPr lang="en-MY" sz="1200" u="none" strike="noStrike" kern="1200" dirty="0" err="1">
                <a:solidFill>
                  <a:schemeClr val="tx1"/>
                </a:solidFill>
                <a:effectLst/>
                <a:latin typeface="+mn-lt"/>
                <a:ea typeface="+mn-ea"/>
                <a:cs typeface="+mn-cs"/>
                <a:hlinkClick r:id="rId157"/>
              </a:rPr>
              <a:t>ISI</a:t>
            </a:r>
            <a:r>
              <a:rPr lang="en-MY" dirty="0" err="1">
                <a:effectLst/>
              </a:rPr>
              <a:t>Kelman</a:t>
            </a:r>
            <a:r>
              <a:rPr lang="en-MY" dirty="0">
                <a:effectLst/>
              </a:rPr>
              <a:t>, Herbert C. 2006. “Interests, Relationships, Identities: Three Central Issues for Individuals and Groups in Negotiating Their Social Environment.” Annual Review of Psychology 57:1–26. </a:t>
            </a:r>
            <a:br>
              <a:rPr lang="en-MY" dirty="0">
                <a:effectLst/>
              </a:rPr>
            </a:br>
            <a:r>
              <a:rPr lang="en-MY" sz="1200" u="none" strike="noStrike" kern="1200" dirty="0">
                <a:solidFill>
                  <a:schemeClr val="tx1"/>
                </a:solidFill>
                <a:effectLst/>
                <a:latin typeface="+mn-lt"/>
                <a:ea typeface="+mn-ea"/>
                <a:cs typeface="+mn-cs"/>
                <a:hlinkClick r:id="rId158"/>
              </a:rPr>
              <a:t>Google Scholar</a:t>
            </a:r>
            <a:r>
              <a:rPr lang="en-MY" dirty="0">
                <a:effectLst/>
              </a:rPr>
              <a:t> | </a:t>
            </a:r>
            <a:r>
              <a:rPr lang="en-MY" sz="1200" u="none" strike="noStrike" kern="1200" dirty="0">
                <a:solidFill>
                  <a:schemeClr val="tx1"/>
                </a:solidFill>
                <a:effectLst/>
                <a:latin typeface="+mn-lt"/>
                <a:ea typeface="+mn-ea"/>
                <a:cs typeface="+mn-cs"/>
                <a:hlinkClick r:id="rId159"/>
              </a:rPr>
              <a:t>Crossref</a:t>
            </a:r>
            <a:r>
              <a:rPr lang="en-MY" dirty="0">
                <a:effectLst/>
              </a:rPr>
              <a:t> | </a:t>
            </a:r>
            <a:r>
              <a:rPr lang="en-MY" sz="1200" u="none" strike="noStrike" kern="1200" dirty="0">
                <a:solidFill>
                  <a:schemeClr val="tx1"/>
                </a:solidFill>
                <a:effectLst/>
                <a:latin typeface="+mn-lt"/>
                <a:ea typeface="+mn-ea"/>
                <a:cs typeface="+mn-cs"/>
                <a:hlinkClick r:id="rId160"/>
              </a:rPr>
              <a:t>Medline</a:t>
            </a:r>
            <a:r>
              <a:rPr lang="en-MY" dirty="0">
                <a:effectLst/>
              </a:rPr>
              <a:t> | </a:t>
            </a:r>
            <a:r>
              <a:rPr lang="en-MY" sz="1200" u="none" strike="noStrike" kern="1200" dirty="0" err="1">
                <a:solidFill>
                  <a:schemeClr val="tx1"/>
                </a:solidFill>
                <a:effectLst/>
                <a:latin typeface="+mn-lt"/>
                <a:ea typeface="+mn-ea"/>
                <a:cs typeface="+mn-cs"/>
                <a:hlinkClick r:id="rId161"/>
              </a:rPr>
              <a:t>ISI</a:t>
            </a:r>
            <a:r>
              <a:rPr lang="en-MY" dirty="0" err="1">
                <a:effectLst/>
              </a:rPr>
              <a:t>Khan</a:t>
            </a:r>
            <a:r>
              <a:rPr lang="en-MY" dirty="0">
                <a:effectLst/>
              </a:rPr>
              <a:t>, Maria M., Brown, </a:t>
            </a:r>
            <a:r>
              <a:rPr lang="en-MY" dirty="0" err="1">
                <a:effectLst/>
              </a:rPr>
              <a:t>Lisanne</a:t>
            </a:r>
            <a:r>
              <a:rPr lang="en-MY" dirty="0">
                <a:effectLst/>
              </a:rPr>
              <a:t> L., </a:t>
            </a:r>
            <a:r>
              <a:rPr lang="en-MY" dirty="0" err="1">
                <a:effectLst/>
              </a:rPr>
              <a:t>Nagot</a:t>
            </a:r>
            <a:r>
              <a:rPr lang="en-MY" dirty="0">
                <a:effectLst/>
              </a:rPr>
              <a:t>, Nicolas N., </a:t>
            </a:r>
            <a:r>
              <a:rPr lang="en-MY" dirty="0" err="1">
                <a:effectLst/>
              </a:rPr>
              <a:t>Salouka</a:t>
            </a:r>
            <a:r>
              <a:rPr lang="en-MY" dirty="0">
                <a:effectLst/>
              </a:rPr>
              <a:t>, Souleymane S., Weir, Sharon S. 2006. “HIV-Related Sexual </a:t>
            </a:r>
            <a:r>
              <a:rPr lang="en-MY" dirty="0" err="1">
                <a:effectLst/>
              </a:rPr>
              <a:t>Behavior</a:t>
            </a:r>
            <a:r>
              <a:rPr lang="en-MY" dirty="0">
                <a:effectLst/>
              </a:rPr>
              <a:t> in Urban, Rural, and Border Areas of Burkina Faso.” AIDS and </a:t>
            </a:r>
            <a:r>
              <a:rPr lang="en-MY" dirty="0" err="1">
                <a:effectLst/>
              </a:rPr>
              <a:t>Behavior</a:t>
            </a:r>
            <a:r>
              <a:rPr lang="en-MY" dirty="0">
                <a:effectLst/>
              </a:rPr>
              <a:t> 10:607–617. </a:t>
            </a:r>
            <a:br>
              <a:rPr lang="en-MY" dirty="0">
                <a:effectLst/>
              </a:rPr>
            </a:br>
            <a:r>
              <a:rPr lang="en-MY" sz="1200" u="none" strike="noStrike" kern="1200" dirty="0">
                <a:solidFill>
                  <a:schemeClr val="tx1"/>
                </a:solidFill>
                <a:effectLst/>
                <a:latin typeface="+mn-lt"/>
                <a:ea typeface="+mn-ea"/>
                <a:cs typeface="+mn-cs"/>
                <a:hlinkClick r:id="rId162"/>
              </a:rPr>
              <a:t>Google Scholar</a:t>
            </a:r>
            <a:r>
              <a:rPr lang="en-MY" dirty="0">
                <a:effectLst/>
              </a:rPr>
              <a:t> | </a:t>
            </a:r>
            <a:r>
              <a:rPr lang="en-MY" sz="1200" u="none" strike="noStrike" kern="1200" dirty="0">
                <a:solidFill>
                  <a:schemeClr val="tx1"/>
                </a:solidFill>
                <a:effectLst/>
                <a:latin typeface="+mn-lt"/>
                <a:ea typeface="+mn-ea"/>
                <a:cs typeface="+mn-cs"/>
                <a:hlinkClick r:id="rId163"/>
              </a:rPr>
              <a:t>Crossref</a:t>
            </a:r>
            <a:r>
              <a:rPr lang="en-MY" dirty="0">
                <a:effectLst/>
              </a:rPr>
              <a:t> | </a:t>
            </a:r>
            <a:r>
              <a:rPr lang="en-MY" sz="1200" u="none" strike="noStrike" kern="1200" dirty="0">
                <a:solidFill>
                  <a:schemeClr val="tx1"/>
                </a:solidFill>
                <a:effectLst/>
                <a:latin typeface="+mn-lt"/>
                <a:ea typeface="+mn-ea"/>
                <a:cs typeface="+mn-cs"/>
                <a:hlinkClick r:id="rId164"/>
              </a:rPr>
              <a:t>Medline</a:t>
            </a:r>
            <a:r>
              <a:rPr lang="en-MY" dirty="0">
                <a:effectLst/>
              </a:rPr>
              <a:t> | </a:t>
            </a:r>
            <a:r>
              <a:rPr lang="en-MY" sz="1200" u="none" strike="noStrike" kern="1200" dirty="0" err="1">
                <a:solidFill>
                  <a:schemeClr val="tx1"/>
                </a:solidFill>
                <a:effectLst/>
                <a:latin typeface="+mn-lt"/>
                <a:ea typeface="+mn-ea"/>
                <a:cs typeface="+mn-cs"/>
                <a:hlinkClick r:id="rId165"/>
              </a:rPr>
              <a:t>ISI</a:t>
            </a:r>
            <a:r>
              <a:rPr lang="en-MY" dirty="0" err="1">
                <a:effectLst/>
              </a:rPr>
              <a:t>Knorr-Cetina</a:t>
            </a:r>
            <a:r>
              <a:rPr lang="en-MY" dirty="0">
                <a:effectLst/>
              </a:rPr>
              <a:t>, Karin, </a:t>
            </a:r>
            <a:r>
              <a:rPr lang="en-MY" dirty="0" err="1">
                <a:effectLst/>
              </a:rPr>
              <a:t>Cicourel</a:t>
            </a:r>
            <a:r>
              <a:rPr lang="en-MY" dirty="0">
                <a:effectLst/>
              </a:rPr>
              <a:t>, Aaron V. 1981. Advances in Social Theory and Methodology: Towards an Integration of Micro and Macro Sociology. London: Routledge and Kegan Paul. </a:t>
            </a:r>
            <a:br>
              <a:rPr lang="en-MY" dirty="0">
                <a:effectLst/>
              </a:rPr>
            </a:br>
            <a:r>
              <a:rPr lang="en-MY" sz="1200" u="none" strike="noStrike" kern="1200" dirty="0">
                <a:solidFill>
                  <a:schemeClr val="tx1"/>
                </a:solidFill>
                <a:effectLst/>
                <a:latin typeface="+mn-lt"/>
                <a:ea typeface="+mn-ea"/>
                <a:cs typeface="+mn-cs"/>
                <a:hlinkClick r:id="rId166"/>
              </a:rPr>
              <a:t>Google </a:t>
            </a:r>
            <a:r>
              <a:rPr lang="en-MY" sz="1200" u="none" strike="noStrike" kern="1200" dirty="0" err="1">
                <a:solidFill>
                  <a:schemeClr val="tx1"/>
                </a:solidFill>
                <a:effectLst/>
                <a:latin typeface="+mn-lt"/>
                <a:ea typeface="+mn-ea"/>
                <a:cs typeface="+mn-cs"/>
                <a:hlinkClick r:id="rId166"/>
              </a:rPr>
              <a:t>Scholar</a:t>
            </a:r>
            <a:r>
              <a:rPr lang="en-MY" dirty="0" err="1">
                <a:effectLst/>
              </a:rPr>
              <a:t>Lee</a:t>
            </a:r>
            <a:r>
              <a:rPr lang="en-MY" dirty="0">
                <a:effectLst/>
              </a:rPr>
              <a:t>, Lai </a:t>
            </a:r>
            <a:r>
              <a:rPr lang="en-MY" dirty="0" err="1">
                <a:effectLst/>
              </a:rPr>
              <a:t>Kah</a:t>
            </a:r>
            <a:r>
              <a:rPr lang="en-MY" dirty="0">
                <a:effectLst/>
              </a:rPr>
              <a:t>, Chen, P. C. Y., Lee, K. K., Kaur, J. 2006. “Premarital Sexual Intercourse among Adolescents in Malaysia: A Cross-Sectional Malaysian School Survey.” Singapore Medical Journal 47:476–81. </a:t>
            </a:r>
            <a:br>
              <a:rPr lang="en-MY" dirty="0">
                <a:effectLst/>
              </a:rPr>
            </a:br>
            <a:r>
              <a:rPr lang="en-MY" sz="1200" u="none" strike="noStrike" kern="1200" dirty="0">
                <a:solidFill>
                  <a:schemeClr val="tx1"/>
                </a:solidFill>
                <a:effectLst/>
                <a:latin typeface="+mn-lt"/>
                <a:ea typeface="+mn-ea"/>
                <a:cs typeface="+mn-cs"/>
                <a:hlinkClick r:id="rId167"/>
              </a:rPr>
              <a:t>Google Scholar</a:t>
            </a:r>
            <a:r>
              <a:rPr lang="en-MY" dirty="0">
                <a:effectLst/>
              </a:rPr>
              <a:t> | </a:t>
            </a:r>
            <a:r>
              <a:rPr lang="en-MY" sz="1200" u="none" strike="noStrike" kern="1200" dirty="0" err="1">
                <a:solidFill>
                  <a:schemeClr val="tx1"/>
                </a:solidFill>
                <a:effectLst/>
                <a:latin typeface="+mn-lt"/>
                <a:ea typeface="+mn-ea"/>
                <a:cs typeface="+mn-cs"/>
                <a:hlinkClick r:id="rId168"/>
              </a:rPr>
              <a:t>Medline</a:t>
            </a:r>
            <a:r>
              <a:rPr lang="en-MY" dirty="0" err="1">
                <a:effectLst/>
              </a:rPr>
              <a:t>Macro</a:t>
            </a:r>
            <a:r>
              <a:rPr lang="en-MY" dirty="0">
                <a:effectLst/>
              </a:rPr>
              <a:t> International Inc . 1996. Sampling Manual. Calverton, MD: Demographic and Health Surveys. </a:t>
            </a:r>
            <a:br>
              <a:rPr lang="en-MY" dirty="0">
                <a:effectLst/>
              </a:rPr>
            </a:br>
            <a:r>
              <a:rPr lang="en-MY" sz="1200" u="none" strike="noStrike" kern="1200" dirty="0">
                <a:solidFill>
                  <a:schemeClr val="tx1"/>
                </a:solidFill>
                <a:effectLst/>
                <a:latin typeface="+mn-lt"/>
                <a:ea typeface="+mn-ea"/>
                <a:cs typeface="+mn-cs"/>
                <a:hlinkClick r:id="rId169"/>
              </a:rPr>
              <a:t>Google </a:t>
            </a:r>
            <a:r>
              <a:rPr lang="en-MY" sz="1200" u="none" strike="noStrike" kern="1200" dirty="0" err="1">
                <a:solidFill>
                  <a:schemeClr val="tx1"/>
                </a:solidFill>
                <a:effectLst/>
                <a:latin typeface="+mn-lt"/>
                <a:ea typeface="+mn-ea"/>
                <a:cs typeface="+mn-cs"/>
                <a:hlinkClick r:id="rId169"/>
              </a:rPr>
              <a:t>Scholar</a:t>
            </a:r>
            <a:r>
              <a:rPr lang="en-MY" dirty="0" err="1">
                <a:effectLst/>
              </a:rPr>
              <a:t>Makinwa-Adebusoye</a:t>
            </a:r>
            <a:r>
              <a:rPr lang="en-MY" dirty="0">
                <a:effectLst/>
              </a:rPr>
              <a:t>, Paulina K. 1992. “Sexual </a:t>
            </a:r>
            <a:r>
              <a:rPr lang="en-MY" dirty="0" err="1">
                <a:effectLst/>
              </a:rPr>
              <a:t>Behavior</a:t>
            </a:r>
            <a:r>
              <a:rPr lang="en-MY" dirty="0">
                <a:effectLst/>
              </a:rPr>
              <a:t>, Reproductive Knowledge and Contraceptive Use among Young Urban Nigerians.” International Family Planning Perspectives 18:66–70. </a:t>
            </a:r>
            <a:br>
              <a:rPr lang="en-MY" dirty="0">
                <a:effectLst/>
              </a:rPr>
            </a:br>
            <a:r>
              <a:rPr lang="en-MY" sz="1200" u="none" strike="noStrike" kern="1200" dirty="0">
                <a:solidFill>
                  <a:schemeClr val="tx1"/>
                </a:solidFill>
                <a:effectLst/>
                <a:latin typeface="+mn-lt"/>
                <a:ea typeface="+mn-ea"/>
                <a:cs typeface="+mn-cs"/>
                <a:hlinkClick r:id="rId170"/>
              </a:rPr>
              <a:t>Google Scholar</a:t>
            </a:r>
            <a:r>
              <a:rPr lang="en-MY" dirty="0">
                <a:effectLst/>
              </a:rPr>
              <a:t> | </a:t>
            </a:r>
            <a:r>
              <a:rPr lang="en-MY" sz="1200" u="none" strike="noStrike" kern="1200" dirty="0" err="1">
                <a:solidFill>
                  <a:schemeClr val="tx1"/>
                </a:solidFill>
                <a:effectLst/>
                <a:latin typeface="+mn-lt"/>
                <a:ea typeface="+mn-ea"/>
                <a:cs typeface="+mn-cs"/>
                <a:hlinkClick r:id="rId171"/>
              </a:rPr>
              <a:t>Crossref</a:t>
            </a:r>
            <a:r>
              <a:rPr lang="en-MY" dirty="0" err="1">
                <a:effectLst/>
              </a:rPr>
              <a:t>Manesh</a:t>
            </a:r>
            <a:r>
              <a:rPr lang="en-MY" dirty="0">
                <a:effectLst/>
              </a:rPr>
              <a:t>, Alireza O., Sheldon, Trevor A., Pickett, Kate E., </a:t>
            </a:r>
            <a:r>
              <a:rPr lang="en-MY" dirty="0" err="1">
                <a:effectLst/>
              </a:rPr>
              <a:t>Carr</a:t>
            </a:r>
            <a:r>
              <a:rPr lang="en-MY" dirty="0">
                <a:effectLst/>
              </a:rPr>
              <a:t>-Hill, Roy. 2007. “Accuracy of Child Morbidity Data in Demographic and Health Surveys.” International Journal of Epidemiology 37:194–200. </a:t>
            </a:r>
            <a:br>
              <a:rPr lang="en-MY" dirty="0">
                <a:effectLst/>
              </a:rPr>
            </a:br>
            <a:r>
              <a:rPr lang="en-MY" sz="1200" u="none" strike="noStrike" kern="1200" dirty="0">
                <a:solidFill>
                  <a:schemeClr val="tx1"/>
                </a:solidFill>
                <a:effectLst/>
                <a:latin typeface="+mn-lt"/>
                <a:ea typeface="+mn-ea"/>
                <a:cs typeface="+mn-cs"/>
                <a:hlinkClick r:id="rId172"/>
              </a:rPr>
              <a:t>Google Scholar</a:t>
            </a:r>
            <a:r>
              <a:rPr lang="en-MY" dirty="0">
                <a:effectLst/>
              </a:rPr>
              <a:t> | </a:t>
            </a:r>
            <a:r>
              <a:rPr lang="en-MY" sz="1200" u="none" strike="noStrike" kern="1200" dirty="0">
                <a:solidFill>
                  <a:schemeClr val="tx1"/>
                </a:solidFill>
                <a:effectLst/>
                <a:latin typeface="+mn-lt"/>
                <a:ea typeface="+mn-ea"/>
                <a:cs typeface="+mn-cs"/>
                <a:hlinkClick r:id="rId173"/>
              </a:rPr>
              <a:t>Crossref</a:t>
            </a:r>
            <a:r>
              <a:rPr lang="en-MY" dirty="0">
                <a:effectLst/>
              </a:rPr>
              <a:t> | </a:t>
            </a:r>
            <a:r>
              <a:rPr lang="en-MY" sz="1200" u="none" strike="noStrike" kern="1200" dirty="0">
                <a:solidFill>
                  <a:schemeClr val="tx1"/>
                </a:solidFill>
                <a:effectLst/>
                <a:latin typeface="+mn-lt"/>
                <a:ea typeface="+mn-ea"/>
                <a:cs typeface="+mn-cs"/>
                <a:hlinkClick r:id="rId174"/>
              </a:rPr>
              <a:t>Medline</a:t>
            </a:r>
            <a:r>
              <a:rPr lang="en-MY" dirty="0">
                <a:effectLst/>
              </a:rPr>
              <a:t> | </a:t>
            </a:r>
            <a:r>
              <a:rPr lang="en-MY" sz="1200" u="none" strike="noStrike" kern="1200" dirty="0" err="1">
                <a:solidFill>
                  <a:schemeClr val="tx1"/>
                </a:solidFill>
                <a:effectLst/>
                <a:latin typeface="+mn-lt"/>
                <a:ea typeface="+mn-ea"/>
                <a:cs typeface="+mn-cs"/>
                <a:hlinkClick r:id="rId175"/>
              </a:rPr>
              <a:t>ISI</a:t>
            </a:r>
            <a:r>
              <a:rPr lang="en-MY" dirty="0" err="1">
                <a:effectLst/>
              </a:rPr>
              <a:t>McIntosh</a:t>
            </a:r>
            <a:r>
              <a:rPr lang="en-MY" dirty="0">
                <a:effectLst/>
              </a:rPr>
              <a:t>, William A., Thomas, John K. 2004. “Economic and Other Societal Determinants of the Prevalence of HIV: A Test of Competing Hypotheses.” Sociological Quarterly 45:303–324. </a:t>
            </a:r>
            <a:br>
              <a:rPr lang="en-MY" dirty="0">
                <a:effectLst/>
              </a:rPr>
            </a:br>
            <a:r>
              <a:rPr lang="en-MY" sz="1200" u="none" strike="noStrike" kern="1200" dirty="0">
                <a:solidFill>
                  <a:schemeClr val="tx1"/>
                </a:solidFill>
                <a:effectLst/>
                <a:latin typeface="+mn-lt"/>
                <a:ea typeface="+mn-ea"/>
                <a:cs typeface="+mn-cs"/>
                <a:hlinkClick r:id="rId176"/>
              </a:rPr>
              <a:t>Google Scholar</a:t>
            </a:r>
            <a:r>
              <a:rPr lang="en-MY" dirty="0">
                <a:effectLst/>
              </a:rPr>
              <a:t> | </a:t>
            </a:r>
            <a:r>
              <a:rPr lang="en-MY" sz="1200" u="none" strike="noStrike" kern="1200" dirty="0">
                <a:solidFill>
                  <a:schemeClr val="tx1"/>
                </a:solidFill>
                <a:effectLst/>
                <a:latin typeface="+mn-lt"/>
                <a:ea typeface="+mn-ea"/>
                <a:cs typeface="+mn-cs"/>
                <a:hlinkClick r:id="rId177"/>
              </a:rPr>
              <a:t>Crossref</a:t>
            </a:r>
            <a:r>
              <a:rPr lang="en-MY" dirty="0">
                <a:effectLst/>
              </a:rPr>
              <a:t> | </a:t>
            </a:r>
            <a:r>
              <a:rPr lang="en-MY" sz="1200" u="none" strike="noStrike" kern="1200" dirty="0" err="1">
                <a:solidFill>
                  <a:schemeClr val="tx1"/>
                </a:solidFill>
                <a:effectLst/>
                <a:latin typeface="+mn-lt"/>
                <a:ea typeface="+mn-ea"/>
                <a:cs typeface="+mn-cs"/>
                <a:hlinkClick r:id="rId178"/>
              </a:rPr>
              <a:t>ISI</a:t>
            </a:r>
            <a:r>
              <a:rPr lang="en-MY" dirty="0" err="1">
                <a:effectLst/>
              </a:rPr>
              <a:t>Measure</a:t>
            </a:r>
            <a:r>
              <a:rPr lang="en-MY" dirty="0">
                <a:effectLst/>
              </a:rPr>
              <a:t> DHS . 2012. “Available Datasets.” Calverton, MD: Measure DHS. Retrieved July 24, 2012 (</a:t>
            </a:r>
            <a:r>
              <a:rPr lang="en-MY" sz="1200" u="none" strike="noStrike" kern="1200" dirty="0">
                <a:solidFill>
                  <a:schemeClr val="tx1"/>
                </a:solidFill>
                <a:effectLst/>
                <a:latin typeface="+mn-lt"/>
                <a:ea typeface="+mn-ea"/>
                <a:cs typeface="+mn-cs"/>
                <a:hlinkClick r:id="rId179"/>
              </a:rPr>
              <a:t>http://www.measuredhs.com/data/available-datasets.cfm</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180"/>
              </a:rPr>
              <a:t>Google </a:t>
            </a:r>
            <a:r>
              <a:rPr lang="en-MY" sz="1200" u="none" strike="noStrike" kern="1200" dirty="0" err="1">
                <a:solidFill>
                  <a:schemeClr val="tx1"/>
                </a:solidFill>
                <a:effectLst/>
                <a:latin typeface="+mn-lt"/>
                <a:ea typeface="+mn-ea"/>
                <a:cs typeface="+mn-cs"/>
                <a:hlinkClick r:id="rId180"/>
              </a:rPr>
              <a:t>Scholar</a:t>
            </a:r>
            <a:r>
              <a:rPr lang="en-MY" dirty="0" err="1">
                <a:effectLst/>
              </a:rPr>
              <a:t>Meier</a:t>
            </a:r>
            <a:r>
              <a:rPr lang="en-MY" dirty="0">
                <a:effectLst/>
              </a:rPr>
              <a:t>, Ann M. 2003. “Adolescents’ Transition to First Intercourse, Religiosity and Attitudes about Sex.” Social Forces 81:1031–52. </a:t>
            </a:r>
            <a:br>
              <a:rPr lang="en-MY" dirty="0">
                <a:effectLst/>
              </a:rPr>
            </a:br>
            <a:r>
              <a:rPr lang="en-MY" sz="1200" u="none" strike="noStrike" kern="1200" dirty="0">
                <a:solidFill>
                  <a:schemeClr val="tx1"/>
                </a:solidFill>
                <a:effectLst/>
                <a:latin typeface="+mn-lt"/>
                <a:ea typeface="+mn-ea"/>
                <a:cs typeface="+mn-cs"/>
                <a:hlinkClick r:id="rId181"/>
              </a:rPr>
              <a:t>Google Scholar</a:t>
            </a:r>
            <a:r>
              <a:rPr lang="en-MY" dirty="0">
                <a:effectLst/>
              </a:rPr>
              <a:t> | </a:t>
            </a:r>
            <a:r>
              <a:rPr lang="en-MY" sz="1200" u="none" strike="noStrike" kern="1200" dirty="0">
                <a:solidFill>
                  <a:schemeClr val="tx1"/>
                </a:solidFill>
                <a:effectLst/>
                <a:latin typeface="+mn-lt"/>
                <a:ea typeface="+mn-ea"/>
                <a:cs typeface="+mn-cs"/>
                <a:hlinkClick r:id="rId182"/>
              </a:rPr>
              <a:t>Crossref</a:t>
            </a:r>
            <a:r>
              <a:rPr lang="en-MY" dirty="0">
                <a:effectLst/>
              </a:rPr>
              <a:t> | </a:t>
            </a:r>
            <a:r>
              <a:rPr lang="en-MY" sz="1200" u="none" strike="noStrike" kern="1200" dirty="0" err="1">
                <a:solidFill>
                  <a:schemeClr val="tx1"/>
                </a:solidFill>
                <a:effectLst/>
                <a:latin typeface="+mn-lt"/>
                <a:ea typeface="+mn-ea"/>
                <a:cs typeface="+mn-cs"/>
                <a:hlinkClick r:id="rId183"/>
              </a:rPr>
              <a:t>ISI</a:t>
            </a:r>
            <a:r>
              <a:rPr lang="en-MY" dirty="0" err="1">
                <a:effectLst/>
              </a:rPr>
              <a:t>Muslim</a:t>
            </a:r>
            <a:r>
              <a:rPr lang="en-MY" dirty="0">
                <a:effectLst/>
              </a:rPr>
              <a:t> Women’s League . 1999. “An Islamic Perspective on Sexuality.” Los Angeles, CA: Muslim Women’s League. Retrieved January 23, 2011 (</a:t>
            </a:r>
            <a:r>
              <a:rPr lang="en-MY" sz="1200" u="none" strike="noStrike" kern="1200" dirty="0">
                <a:solidFill>
                  <a:schemeClr val="tx1"/>
                </a:solidFill>
                <a:effectLst/>
                <a:latin typeface="+mn-lt"/>
                <a:ea typeface="+mn-ea"/>
                <a:cs typeface="+mn-cs"/>
                <a:hlinkClick r:id="rId184"/>
              </a:rPr>
              <a:t>http://www.mwlusa.org/topics/sexuality/sexuality_pos.html</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185"/>
              </a:rPr>
              <a:t>Google </a:t>
            </a:r>
            <a:r>
              <a:rPr lang="en-MY" sz="1200" u="none" strike="noStrike" kern="1200" dirty="0" err="1">
                <a:solidFill>
                  <a:schemeClr val="tx1"/>
                </a:solidFill>
                <a:effectLst/>
                <a:latin typeface="+mn-lt"/>
                <a:ea typeface="+mn-ea"/>
                <a:cs typeface="+mn-cs"/>
                <a:hlinkClick r:id="rId185"/>
              </a:rPr>
              <a:t>Scholar</a:t>
            </a:r>
            <a:r>
              <a:rPr lang="en-MY" dirty="0" err="1">
                <a:effectLst/>
              </a:rPr>
              <a:t>Myers</a:t>
            </a:r>
            <a:r>
              <a:rPr lang="en-MY" dirty="0">
                <a:effectLst/>
              </a:rPr>
              <a:t>, Scott M. 1996. “An Interactive Model of Religious Inheritance: The Importance of Family Context.” American Sociological Review 61:858–66. </a:t>
            </a:r>
            <a:br>
              <a:rPr lang="en-MY" dirty="0">
                <a:effectLst/>
              </a:rPr>
            </a:br>
            <a:r>
              <a:rPr lang="en-MY" sz="1200" u="none" strike="noStrike" kern="1200" dirty="0">
                <a:solidFill>
                  <a:schemeClr val="tx1"/>
                </a:solidFill>
                <a:effectLst/>
                <a:latin typeface="+mn-lt"/>
                <a:ea typeface="+mn-ea"/>
                <a:cs typeface="+mn-cs"/>
                <a:hlinkClick r:id="rId186"/>
              </a:rPr>
              <a:t>Google Scholar</a:t>
            </a:r>
            <a:r>
              <a:rPr lang="en-MY" dirty="0">
                <a:effectLst/>
              </a:rPr>
              <a:t> | </a:t>
            </a:r>
            <a:r>
              <a:rPr lang="en-MY" sz="1200" u="none" strike="noStrike" kern="1200" dirty="0">
                <a:solidFill>
                  <a:schemeClr val="tx1"/>
                </a:solidFill>
                <a:effectLst/>
                <a:latin typeface="+mn-lt"/>
                <a:ea typeface="+mn-ea"/>
                <a:cs typeface="+mn-cs"/>
                <a:hlinkClick r:id="rId187"/>
              </a:rPr>
              <a:t>Crossref</a:t>
            </a:r>
            <a:r>
              <a:rPr lang="en-MY" dirty="0">
                <a:effectLst/>
              </a:rPr>
              <a:t> | </a:t>
            </a:r>
            <a:r>
              <a:rPr lang="en-MY" sz="1200" u="none" strike="noStrike" kern="1200" dirty="0" err="1">
                <a:solidFill>
                  <a:schemeClr val="tx1"/>
                </a:solidFill>
                <a:effectLst/>
                <a:latin typeface="+mn-lt"/>
                <a:ea typeface="+mn-ea"/>
                <a:cs typeface="+mn-cs"/>
                <a:hlinkClick r:id="rId188"/>
              </a:rPr>
              <a:t>ISI</a:t>
            </a:r>
            <a:r>
              <a:rPr lang="en-MY" dirty="0" err="1">
                <a:effectLst/>
              </a:rPr>
              <a:t>Neumayer</a:t>
            </a:r>
            <a:r>
              <a:rPr lang="en-MY" dirty="0">
                <a:effectLst/>
              </a:rPr>
              <a:t>, Eric, </a:t>
            </a:r>
            <a:r>
              <a:rPr lang="en-MY" dirty="0" err="1">
                <a:effectLst/>
              </a:rPr>
              <a:t>Pluemper</a:t>
            </a:r>
            <a:r>
              <a:rPr lang="en-MY" dirty="0">
                <a:effectLst/>
              </a:rPr>
              <a:t>, Thomas. 2009. “International Terrorism and the Clash of Civilizations.” British Journal of Political Science 39:711–34. </a:t>
            </a:r>
            <a:br>
              <a:rPr lang="en-MY" dirty="0">
                <a:effectLst/>
              </a:rPr>
            </a:br>
            <a:r>
              <a:rPr lang="en-MY" sz="1200" u="none" strike="noStrike" kern="1200" dirty="0">
                <a:solidFill>
                  <a:schemeClr val="tx1"/>
                </a:solidFill>
                <a:effectLst/>
                <a:latin typeface="+mn-lt"/>
                <a:ea typeface="+mn-ea"/>
                <a:cs typeface="+mn-cs"/>
                <a:hlinkClick r:id="rId189"/>
              </a:rPr>
              <a:t>Google Scholar</a:t>
            </a:r>
            <a:r>
              <a:rPr lang="en-MY" dirty="0">
                <a:effectLst/>
              </a:rPr>
              <a:t> | </a:t>
            </a:r>
            <a:r>
              <a:rPr lang="en-MY" sz="1200" u="none" strike="noStrike" kern="1200" dirty="0">
                <a:solidFill>
                  <a:schemeClr val="tx1"/>
                </a:solidFill>
                <a:effectLst/>
                <a:latin typeface="+mn-lt"/>
                <a:ea typeface="+mn-ea"/>
                <a:cs typeface="+mn-cs"/>
                <a:hlinkClick r:id="rId190"/>
              </a:rPr>
              <a:t>Crossref</a:t>
            </a:r>
            <a:r>
              <a:rPr lang="en-MY" dirty="0">
                <a:effectLst/>
              </a:rPr>
              <a:t> | </a:t>
            </a:r>
            <a:r>
              <a:rPr lang="en-MY" sz="1200" u="none" strike="noStrike" kern="1200" dirty="0" err="1">
                <a:solidFill>
                  <a:schemeClr val="tx1"/>
                </a:solidFill>
                <a:effectLst/>
                <a:latin typeface="+mn-lt"/>
                <a:ea typeface="+mn-ea"/>
                <a:cs typeface="+mn-cs"/>
                <a:hlinkClick r:id="rId191"/>
              </a:rPr>
              <a:t>ISI</a:t>
            </a:r>
            <a:r>
              <a:rPr lang="en-MY" dirty="0" err="1">
                <a:effectLst/>
              </a:rPr>
              <a:t>Niehof</a:t>
            </a:r>
            <a:r>
              <a:rPr lang="en-MY" dirty="0">
                <a:effectLst/>
              </a:rPr>
              <a:t>, </a:t>
            </a:r>
            <a:r>
              <a:rPr lang="en-MY" dirty="0" err="1">
                <a:effectLst/>
              </a:rPr>
              <a:t>Anke</a:t>
            </a:r>
            <a:r>
              <a:rPr lang="en-MY" dirty="0">
                <a:effectLst/>
              </a:rPr>
              <a:t> . 2005. “Reproduction: Conception, Reproductive Choices and Islam.” Pp. 322–23 in </a:t>
            </a:r>
            <a:r>
              <a:rPr lang="en-MY" dirty="0" err="1">
                <a:effectLst/>
              </a:rPr>
              <a:t>Encyclopedia</a:t>
            </a:r>
            <a:r>
              <a:rPr lang="en-MY" dirty="0">
                <a:effectLst/>
              </a:rPr>
              <a:t> of Women and Islamic Cultures: Family, Body, Sexuality and Health. Vol. 3, edited by Joseph, S. Netherlands: Brill Academic Publishers. </a:t>
            </a:r>
            <a:br>
              <a:rPr lang="en-MY" dirty="0">
                <a:effectLst/>
              </a:rPr>
            </a:br>
            <a:r>
              <a:rPr lang="en-MY" sz="1200" u="none" strike="noStrike" kern="1200" dirty="0">
                <a:solidFill>
                  <a:schemeClr val="tx1"/>
                </a:solidFill>
                <a:effectLst/>
                <a:latin typeface="+mn-lt"/>
                <a:ea typeface="+mn-ea"/>
                <a:cs typeface="+mn-cs"/>
                <a:hlinkClick r:id="rId192"/>
              </a:rPr>
              <a:t>Google </a:t>
            </a:r>
            <a:r>
              <a:rPr lang="en-MY" sz="1200" u="none" strike="noStrike" kern="1200" dirty="0" err="1">
                <a:solidFill>
                  <a:schemeClr val="tx1"/>
                </a:solidFill>
                <a:effectLst/>
                <a:latin typeface="+mn-lt"/>
                <a:ea typeface="+mn-ea"/>
                <a:cs typeface="+mn-cs"/>
                <a:hlinkClick r:id="rId192"/>
              </a:rPr>
              <a:t>Scholar</a:t>
            </a:r>
            <a:r>
              <a:rPr lang="en-MY" dirty="0" err="1">
                <a:effectLst/>
              </a:rPr>
              <a:t>Olson</a:t>
            </a:r>
            <a:r>
              <a:rPr lang="en-MY" dirty="0">
                <a:effectLst/>
              </a:rPr>
              <a:t>, Daniel V. A. 1999. “Religious Pluralism and U.S. Church Membership: A Reassessment.” Sociology of Religion 60:149–73. </a:t>
            </a:r>
            <a:br>
              <a:rPr lang="en-MY" dirty="0">
                <a:effectLst/>
              </a:rPr>
            </a:br>
            <a:r>
              <a:rPr lang="en-MY" sz="1200" u="none" strike="noStrike" kern="1200" dirty="0">
                <a:solidFill>
                  <a:schemeClr val="tx1"/>
                </a:solidFill>
                <a:effectLst/>
                <a:latin typeface="+mn-lt"/>
                <a:ea typeface="+mn-ea"/>
                <a:cs typeface="+mn-cs"/>
                <a:hlinkClick r:id="rId193"/>
              </a:rPr>
              <a:t>Google Scholar</a:t>
            </a:r>
            <a:r>
              <a:rPr lang="en-MY" dirty="0">
                <a:effectLst/>
              </a:rPr>
              <a:t> | </a:t>
            </a:r>
            <a:r>
              <a:rPr lang="en-MY" sz="1200" u="none" strike="noStrike" kern="1200" dirty="0">
                <a:solidFill>
                  <a:schemeClr val="tx1"/>
                </a:solidFill>
                <a:effectLst/>
                <a:latin typeface="+mn-lt"/>
                <a:ea typeface="+mn-ea"/>
                <a:cs typeface="+mn-cs"/>
                <a:hlinkClick r:id="rId194"/>
              </a:rPr>
              <a:t>Crossref</a:t>
            </a:r>
            <a:r>
              <a:rPr lang="en-MY" dirty="0">
                <a:effectLst/>
              </a:rPr>
              <a:t> | </a:t>
            </a:r>
            <a:r>
              <a:rPr lang="en-MY" sz="1200" u="none" strike="noStrike" kern="1200" dirty="0" err="1">
                <a:solidFill>
                  <a:schemeClr val="tx1"/>
                </a:solidFill>
                <a:effectLst/>
                <a:latin typeface="+mn-lt"/>
                <a:ea typeface="+mn-ea"/>
                <a:cs typeface="+mn-cs"/>
                <a:hlinkClick r:id="rId195"/>
              </a:rPr>
              <a:t>ISI</a:t>
            </a:r>
            <a:r>
              <a:rPr lang="en-MY" dirty="0" err="1">
                <a:effectLst/>
              </a:rPr>
              <a:t>Piot</a:t>
            </a:r>
            <a:r>
              <a:rPr lang="en-MY" dirty="0">
                <a:effectLst/>
              </a:rPr>
              <a:t>, Peter, </a:t>
            </a:r>
            <a:r>
              <a:rPr lang="en-MY" dirty="0" err="1">
                <a:effectLst/>
              </a:rPr>
              <a:t>Bartos</a:t>
            </a:r>
            <a:r>
              <a:rPr lang="en-MY" dirty="0">
                <a:effectLst/>
              </a:rPr>
              <a:t>, Michael, </a:t>
            </a:r>
            <a:r>
              <a:rPr lang="en-MY" dirty="0" err="1">
                <a:effectLst/>
              </a:rPr>
              <a:t>Ghys</a:t>
            </a:r>
            <a:r>
              <a:rPr lang="en-MY" dirty="0">
                <a:effectLst/>
              </a:rPr>
              <a:t>, Peter D., Walker, Neff, </a:t>
            </a:r>
            <a:r>
              <a:rPr lang="en-MY" dirty="0" err="1">
                <a:effectLst/>
              </a:rPr>
              <a:t>Schwartlander</a:t>
            </a:r>
            <a:r>
              <a:rPr lang="en-MY" dirty="0">
                <a:effectLst/>
              </a:rPr>
              <a:t>, Bernhard. 2001. “The Global Impact of HIV/AIDS.” Nature 410:968–73. </a:t>
            </a:r>
            <a:br>
              <a:rPr lang="en-MY" dirty="0">
                <a:effectLst/>
              </a:rPr>
            </a:br>
            <a:r>
              <a:rPr lang="en-MY" sz="1200" u="none" strike="noStrike" kern="1200" dirty="0">
                <a:solidFill>
                  <a:schemeClr val="tx1"/>
                </a:solidFill>
                <a:effectLst/>
                <a:latin typeface="+mn-lt"/>
                <a:ea typeface="+mn-ea"/>
                <a:cs typeface="+mn-cs"/>
                <a:hlinkClick r:id="rId196"/>
              </a:rPr>
              <a:t>Google Scholar</a:t>
            </a:r>
            <a:r>
              <a:rPr lang="en-MY" dirty="0">
                <a:effectLst/>
              </a:rPr>
              <a:t> | </a:t>
            </a:r>
            <a:r>
              <a:rPr lang="en-MY" sz="1200" u="none" strike="noStrike" kern="1200" dirty="0">
                <a:solidFill>
                  <a:schemeClr val="tx1"/>
                </a:solidFill>
                <a:effectLst/>
                <a:latin typeface="+mn-lt"/>
                <a:ea typeface="+mn-ea"/>
                <a:cs typeface="+mn-cs"/>
                <a:hlinkClick r:id="rId197"/>
              </a:rPr>
              <a:t>Crossref</a:t>
            </a:r>
            <a:r>
              <a:rPr lang="en-MY" dirty="0">
                <a:effectLst/>
              </a:rPr>
              <a:t> | </a:t>
            </a:r>
            <a:r>
              <a:rPr lang="en-MY" sz="1200" u="none" strike="noStrike" kern="1200" dirty="0">
                <a:solidFill>
                  <a:schemeClr val="tx1"/>
                </a:solidFill>
                <a:effectLst/>
                <a:latin typeface="+mn-lt"/>
                <a:ea typeface="+mn-ea"/>
                <a:cs typeface="+mn-cs"/>
                <a:hlinkClick r:id="rId198"/>
              </a:rPr>
              <a:t>Medline</a:t>
            </a:r>
            <a:r>
              <a:rPr lang="en-MY" dirty="0">
                <a:effectLst/>
              </a:rPr>
              <a:t> | </a:t>
            </a:r>
            <a:r>
              <a:rPr lang="en-MY" sz="1200" u="none" strike="noStrike" kern="1200" dirty="0" err="1">
                <a:solidFill>
                  <a:schemeClr val="tx1"/>
                </a:solidFill>
                <a:effectLst/>
                <a:latin typeface="+mn-lt"/>
                <a:ea typeface="+mn-ea"/>
                <a:cs typeface="+mn-cs"/>
                <a:hlinkClick r:id="rId199"/>
              </a:rPr>
              <a:t>ISI</a:t>
            </a:r>
            <a:r>
              <a:rPr lang="en-MY" dirty="0" err="1">
                <a:effectLst/>
              </a:rPr>
              <a:t>Raudenbush</a:t>
            </a:r>
            <a:r>
              <a:rPr lang="en-MY" dirty="0">
                <a:effectLst/>
              </a:rPr>
              <a:t>, Stephen W., Bryk, Anthony S. 2002. Hierarchical Linear Models: Applications and Data Analysis Methods. Thousand Oaks, CA: Sage Publications. </a:t>
            </a:r>
            <a:br>
              <a:rPr lang="en-MY" dirty="0">
                <a:effectLst/>
              </a:rPr>
            </a:br>
            <a:r>
              <a:rPr lang="en-MY" sz="1200" u="none" strike="noStrike" kern="1200" dirty="0">
                <a:solidFill>
                  <a:schemeClr val="tx1"/>
                </a:solidFill>
                <a:effectLst/>
                <a:latin typeface="+mn-lt"/>
                <a:ea typeface="+mn-ea"/>
                <a:cs typeface="+mn-cs"/>
                <a:hlinkClick r:id="rId200"/>
              </a:rPr>
              <a:t>Google </a:t>
            </a:r>
            <a:r>
              <a:rPr lang="en-MY" sz="1200" u="none" strike="noStrike" kern="1200" dirty="0" err="1">
                <a:solidFill>
                  <a:schemeClr val="tx1"/>
                </a:solidFill>
                <a:effectLst/>
                <a:latin typeface="+mn-lt"/>
                <a:ea typeface="+mn-ea"/>
                <a:cs typeface="+mn-cs"/>
                <a:hlinkClick r:id="rId200"/>
              </a:rPr>
              <a:t>Scholar</a:t>
            </a:r>
            <a:r>
              <a:rPr lang="en-MY" dirty="0" err="1">
                <a:effectLst/>
              </a:rPr>
              <a:t>Regnerus</a:t>
            </a:r>
            <a:r>
              <a:rPr lang="en-MY" dirty="0">
                <a:effectLst/>
              </a:rPr>
              <a:t>, Mark D., </a:t>
            </a:r>
            <a:r>
              <a:rPr lang="en-MY" dirty="0" err="1">
                <a:effectLst/>
              </a:rPr>
              <a:t>Uecker</a:t>
            </a:r>
            <a:r>
              <a:rPr lang="en-MY" dirty="0">
                <a:effectLst/>
              </a:rPr>
              <a:t>, Jeremy E. 2007. “Religious Influences on Sensitive Self-Reported </a:t>
            </a:r>
            <a:r>
              <a:rPr lang="en-MY" dirty="0" err="1">
                <a:effectLst/>
              </a:rPr>
              <a:t>Behaviors</a:t>
            </a:r>
            <a:r>
              <a:rPr lang="en-MY" dirty="0">
                <a:effectLst/>
              </a:rPr>
              <a:t>: The Product of Social Desirability, Deceit, or Embarrassment?” Sociology of Religion 68:145–63. </a:t>
            </a:r>
            <a:br>
              <a:rPr lang="en-MY" dirty="0">
                <a:effectLst/>
              </a:rPr>
            </a:br>
            <a:r>
              <a:rPr lang="en-MY" sz="1200" u="none" strike="noStrike" kern="1200" dirty="0">
                <a:solidFill>
                  <a:schemeClr val="tx1"/>
                </a:solidFill>
                <a:effectLst/>
                <a:latin typeface="+mn-lt"/>
                <a:ea typeface="+mn-ea"/>
                <a:cs typeface="+mn-cs"/>
                <a:hlinkClick r:id="rId201"/>
              </a:rPr>
              <a:t>Google Scholar</a:t>
            </a:r>
            <a:r>
              <a:rPr lang="en-MY" dirty="0">
                <a:effectLst/>
              </a:rPr>
              <a:t> | </a:t>
            </a:r>
            <a:r>
              <a:rPr lang="en-MY" sz="1200" u="none" strike="noStrike" kern="1200" dirty="0">
                <a:solidFill>
                  <a:schemeClr val="tx1"/>
                </a:solidFill>
                <a:effectLst/>
                <a:latin typeface="+mn-lt"/>
                <a:ea typeface="+mn-ea"/>
                <a:cs typeface="+mn-cs"/>
                <a:hlinkClick r:id="rId202"/>
              </a:rPr>
              <a:t>Crossref</a:t>
            </a:r>
            <a:r>
              <a:rPr lang="en-MY" dirty="0">
                <a:effectLst/>
              </a:rPr>
              <a:t> | </a:t>
            </a:r>
            <a:r>
              <a:rPr lang="en-MY" sz="1200" u="none" strike="noStrike" kern="1200" dirty="0" err="1">
                <a:solidFill>
                  <a:schemeClr val="tx1"/>
                </a:solidFill>
                <a:effectLst/>
                <a:latin typeface="+mn-lt"/>
                <a:ea typeface="+mn-ea"/>
                <a:cs typeface="+mn-cs"/>
                <a:hlinkClick r:id="rId203"/>
              </a:rPr>
              <a:t>ISI</a:t>
            </a:r>
            <a:r>
              <a:rPr lang="en-MY" dirty="0" err="1">
                <a:effectLst/>
              </a:rPr>
              <a:t>Ritzer</a:t>
            </a:r>
            <a:r>
              <a:rPr lang="en-MY" dirty="0">
                <a:effectLst/>
              </a:rPr>
              <a:t>, George F. 1990. “Micro-Macro Linkage in Sociological Theory: Applying a Metatheoretical Tool.” Pp. 347–70 in Frontiers of Sociological Theory: The New Syntheses, edited by Ritzer, G. New York: Columbia University Press. </a:t>
            </a:r>
            <a:br>
              <a:rPr lang="en-MY" dirty="0">
                <a:effectLst/>
              </a:rPr>
            </a:br>
            <a:r>
              <a:rPr lang="en-MY" sz="1200" u="none" strike="noStrike" kern="1200" dirty="0">
                <a:solidFill>
                  <a:schemeClr val="tx1"/>
                </a:solidFill>
                <a:effectLst/>
                <a:latin typeface="+mn-lt"/>
                <a:ea typeface="+mn-ea"/>
                <a:cs typeface="+mn-cs"/>
                <a:hlinkClick r:id="rId204"/>
              </a:rPr>
              <a:t>Google </a:t>
            </a:r>
            <a:r>
              <a:rPr lang="en-MY" sz="1200" u="none" strike="noStrike" kern="1200" dirty="0" err="1">
                <a:solidFill>
                  <a:schemeClr val="tx1"/>
                </a:solidFill>
                <a:effectLst/>
                <a:latin typeface="+mn-lt"/>
                <a:ea typeface="+mn-ea"/>
                <a:cs typeface="+mn-cs"/>
                <a:hlinkClick r:id="rId204"/>
              </a:rPr>
              <a:t>Scholar</a:t>
            </a:r>
            <a:r>
              <a:rPr lang="en-MY" dirty="0" err="1">
                <a:effectLst/>
              </a:rPr>
              <a:t>Roeder</a:t>
            </a:r>
            <a:r>
              <a:rPr lang="en-MY" dirty="0">
                <a:effectLst/>
              </a:rPr>
              <a:t>, Philip G. 2003. “Clash of Civilizations and Escalation of Domestic Ethnopolitical Conflicts.” Comparative Political Studies 36:509–540. </a:t>
            </a:r>
            <a:br>
              <a:rPr lang="en-MY" dirty="0">
                <a:effectLst/>
              </a:rPr>
            </a:br>
            <a:r>
              <a:rPr lang="en-MY" sz="1200" u="none" strike="noStrike" kern="1200" dirty="0">
                <a:solidFill>
                  <a:schemeClr val="tx1"/>
                </a:solidFill>
                <a:effectLst/>
                <a:latin typeface="+mn-lt"/>
                <a:ea typeface="+mn-ea"/>
                <a:cs typeface="+mn-cs"/>
                <a:hlinkClick r:id="rId205"/>
              </a:rPr>
              <a:t>Google Scholar</a:t>
            </a:r>
            <a:r>
              <a:rPr lang="en-MY" dirty="0">
                <a:effectLst/>
              </a:rPr>
              <a:t> | </a:t>
            </a:r>
            <a:r>
              <a:rPr lang="en-MY" sz="1200" u="none" strike="noStrike" kern="1200" dirty="0">
                <a:solidFill>
                  <a:schemeClr val="tx1"/>
                </a:solidFill>
                <a:effectLst/>
                <a:latin typeface="+mn-lt"/>
                <a:ea typeface="+mn-ea"/>
                <a:cs typeface="+mn-cs"/>
                <a:hlinkClick r:id="rId206"/>
              </a:rPr>
              <a:t>SAGE Journals</a:t>
            </a:r>
            <a:r>
              <a:rPr lang="en-MY" dirty="0">
                <a:effectLst/>
              </a:rPr>
              <a:t> | </a:t>
            </a:r>
            <a:r>
              <a:rPr lang="en-MY" sz="1200" u="none" strike="noStrike" kern="1200" dirty="0" err="1">
                <a:solidFill>
                  <a:schemeClr val="tx1"/>
                </a:solidFill>
                <a:effectLst/>
                <a:latin typeface="+mn-lt"/>
                <a:ea typeface="+mn-ea"/>
                <a:cs typeface="+mn-cs"/>
                <a:hlinkClick r:id="rId207"/>
              </a:rPr>
              <a:t>ISI</a:t>
            </a:r>
            <a:r>
              <a:rPr lang="en-MY" dirty="0" err="1">
                <a:effectLst/>
              </a:rPr>
              <a:t>Rostosky</a:t>
            </a:r>
            <a:r>
              <a:rPr lang="en-MY" dirty="0">
                <a:effectLst/>
              </a:rPr>
              <a:t>, Sharon S., Wilcox, Brian L., Wright, Margaret L. C., Randall, Brandy A. 2004. “The Impact of Religiosity on Adolescent Sexual </a:t>
            </a:r>
            <a:r>
              <a:rPr lang="en-MY" dirty="0" err="1">
                <a:effectLst/>
              </a:rPr>
              <a:t>Behavior</a:t>
            </a:r>
            <a:r>
              <a:rPr lang="en-MY" dirty="0">
                <a:effectLst/>
              </a:rPr>
              <a:t>: A Review of the Evidence.” Journal of Adolescent Research 19:677–97. </a:t>
            </a:r>
            <a:br>
              <a:rPr lang="en-MY" dirty="0">
                <a:effectLst/>
              </a:rPr>
            </a:br>
            <a:r>
              <a:rPr lang="en-MY" sz="1200" u="none" strike="noStrike" kern="1200" dirty="0">
                <a:solidFill>
                  <a:schemeClr val="tx1"/>
                </a:solidFill>
                <a:effectLst/>
                <a:latin typeface="+mn-lt"/>
                <a:ea typeface="+mn-ea"/>
                <a:cs typeface="+mn-cs"/>
                <a:hlinkClick r:id="rId208"/>
              </a:rPr>
              <a:t>Google Scholar</a:t>
            </a:r>
            <a:r>
              <a:rPr lang="en-MY" dirty="0">
                <a:effectLst/>
              </a:rPr>
              <a:t> | </a:t>
            </a:r>
            <a:r>
              <a:rPr lang="en-MY" sz="1200" u="none" strike="noStrike" kern="1200" dirty="0">
                <a:solidFill>
                  <a:schemeClr val="tx1"/>
                </a:solidFill>
                <a:effectLst/>
                <a:latin typeface="+mn-lt"/>
                <a:ea typeface="+mn-ea"/>
                <a:cs typeface="+mn-cs"/>
                <a:hlinkClick r:id="rId209"/>
              </a:rPr>
              <a:t>SAGE Journals</a:t>
            </a:r>
            <a:r>
              <a:rPr lang="en-MY" dirty="0">
                <a:effectLst/>
              </a:rPr>
              <a:t> | </a:t>
            </a:r>
            <a:r>
              <a:rPr lang="en-MY" sz="1200" u="none" strike="noStrike" kern="1200" dirty="0" err="1">
                <a:solidFill>
                  <a:schemeClr val="tx1"/>
                </a:solidFill>
                <a:effectLst/>
                <a:latin typeface="+mn-lt"/>
                <a:ea typeface="+mn-ea"/>
                <a:cs typeface="+mn-cs"/>
                <a:hlinkClick r:id="rId210"/>
              </a:rPr>
              <a:t>ISI</a:t>
            </a:r>
            <a:r>
              <a:rPr lang="en-MY" dirty="0" err="1">
                <a:effectLst/>
              </a:rPr>
              <a:t>Scheepers</a:t>
            </a:r>
            <a:r>
              <a:rPr lang="en-MY" dirty="0">
                <a:effectLst/>
              </a:rPr>
              <a:t>, Peer, </a:t>
            </a:r>
            <a:r>
              <a:rPr lang="en-MY" dirty="0" err="1">
                <a:effectLst/>
              </a:rPr>
              <a:t>Grotenhuis</a:t>
            </a:r>
            <a:r>
              <a:rPr lang="en-MY" dirty="0">
                <a:effectLst/>
              </a:rPr>
              <a:t>, Manfred </a:t>
            </a:r>
            <a:r>
              <a:rPr lang="en-MY" dirty="0" err="1">
                <a:effectLst/>
              </a:rPr>
              <a:t>Te</a:t>
            </a:r>
            <a:r>
              <a:rPr lang="en-MY" dirty="0">
                <a:effectLst/>
              </a:rPr>
              <a:t>, Van Der </a:t>
            </a:r>
            <a:r>
              <a:rPr lang="en-MY" dirty="0" err="1">
                <a:effectLst/>
              </a:rPr>
              <a:t>Slik</a:t>
            </a:r>
            <a:r>
              <a:rPr lang="en-MY" dirty="0">
                <a:effectLst/>
              </a:rPr>
              <a:t>, Frans. 2002. “Education, Religiosity and Moral Attitudes: Explaining Cross-National Effect Differences.” Sociology of Religion 63:157–76. </a:t>
            </a:r>
            <a:br>
              <a:rPr lang="en-MY" dirty="0">
                <a:effectLst/>
              </a:rPr>
            </a:br>
            <a:r>
              <a:rPr lang="en-MY" sz="1200" u="none" strike="noStrike" kern="1200" dirty="0">
                <a:solidFill>
                  <a:schemeClr val="tx1"/>
                </a:solidFill>
                <a:effectLst/>
                <a:latin typeface="+mn-lt"/>
                <a:ea typeface="+mn-ea"/>
                <a:cs typeface="+mn-cs"/>
                <a:hlinkClick r:id="rId211"/>
              </a:rPr>
              <a:t>Google Scholar</a:t>
            </a:r>
            <a:r>
              <a:rPr lang="en-MY" dirty="0">
                <a:effectLst/>
              </a:rPr>
              <a:t> | </a:t>
            </a:r>
            <a:r>
              <a:rPr lang="en-MY" sz="1200" u="none" strike="noStrike" kern="1200" dirty="0">
                <a:solidFill>
                  <a:schemeClr val="tx1"/>
                </a:solidFill>
                <a:effectLst/>
                <a:latin typeface="+mn-lt"/>
                <a:ea typeface="+mn-ea"/>
                <a:cs typeface="+mn-cs"/>
                <a:hlinkClick r:id="rId212"/>
              </a:rPr>
              <a:t>Crossref</a:t>
            </a:r>
            <a:r>
              <a:rPr lang="en-MY" dirty="0">
                <a:effectLst/>
              </a:rPr>
              <a:t> | </a:t>
            </a:r>
            <a:r>
              <a:rPr lang="en-MY" sz="1200" u="none" strike="noStrike" kern="1200" dirty="0" err="1">
                <a:solidFill>
                  <a:schemeClr val="tx1"/>
                </a:solidFill>
                <a:effectLst/>
                <a:latin typeface="+mn-lt"/>
                <a:ea typeface="+mn-ea"/>
                <a:cs typeface="+mn-cs"/>
                <a:hlinkClick r:id="rId213"/>
              </a:rPr>
              <a:t>ISI</a:t>
            </a:r>
            <a:r>
              <a:rPr lang="en-MY" dirty="0" err="1">
                <a:effectLst/>
              </a:rPr>
              <a:t>Sewell</a:t>
            </a:r>
            <a:r>
              <a:rPr lang="en-MY" dirty="0">
                <a:effectLst/>
              </a:rPr>
              <a:t>, William H. 1992. “A Theory of Structure: Duality, Agency, and Transformation.” American Journal of Sociology 98:1–29. </a:t>
            </a:r>
            <a:br>
              <a:rPr lang="en-MY" dirty="0">
                <a:effectLst/>
              </a:rPr>
            </a:br>
            <a:r>
              <a:rPr lang="en-MY" sz="1200" u="none" strike="noStrike" kern="1200" dirty="0">
                <a:solidFill>
                  <a:schemeClr val="tx1"/>
                </a:solidFill>
                <a:effectLst/>
                <a:latin typeface="+mn-lt"/>
                <a:ea typeface="+mn-ea"/>
                <a:cs typeface="+mn-cs"/>
                <a:hlinkClick r:id="rId214"/>
              </a:rPr>
              <a:t>Google Scholar</a:t>
            </a:r>
            <a:r>
              <a:rPr lang="en-MY" dirty="0">
                <a:effectLst/>
              </a:rPr>
              <a:t> | </a:t>
            </a:r>
            <a:r>
              <a:rPr lang="en-MY" sz="1200" u="none" strike="noStrike" kern="1200" dirty="0">
                <a:solidFill>
                  <a:schemeClr val="tx1"/>
                </a:solidFill>
                <a:effectLst/>
                <a:latin typeface="+mn-lt"/>
                <a:ea typeface="+mn-ea"/>
                <a:cs typeface="+mn-cs"/>
                <a:hlinkClick r:id="rId215"/>
              </a:rPr>
              <a:t>Crossref</a:t>
            </a:r>
            <a:r>
              <a:rPr lang="en-MY" dirty="0">
                <a:effectLst/>
              </a:rPr>
              <a:t> | </a:t>
            </a:r>
            <a:r>
              <a:rPr lang="en-MY" sz="1200" u="none" strike="noStrike" kern="1200" dirty="0" err="1">
                <a:solidFill>
                  <a:schemeClr val="tx1"/>
                </a:solidFill>
                <a:effectLst/>
                <a:latin typeface="+mn-lt"/>
                <a:ea typeface="+mn-ea"/>
                <a:cs typeface="+mn-cs"/>
                <a:hlinkClick r:id="rId216"/>
              </a:rPr>
              <a:t>ISI</a:t>
            </a:r>
            <a:r>
              <a:rPr lang="en-MY" dirty="0" err="1">
                <a:effectLst/>
              </a:rPr>
              <a:t>Sheela</a:t>
            </a:r>
            <a:r>
              <a:rPr lang="en-MY" dirty="0">
                <a:effectLst/>
              </a:rPr>
              <a:t>, J., </a:t>
            </a:r>
            <a:r>
              <a:rPr lang="en-MY" dirty="0" err="1">
                <a:effectLst/>
              </a:rPr>
              <a:t>Audinarayana</a:t>
            </a:r>
            <a:r>
              <a:rPr lang="en-MY" dirty="0">
                <a:effectLst/>
              </a:rPr>
              <a:t>, N. 2003. “Mate Selection and Female Age at Marriage: A Micro Level Investigation in Tamil Nadu, India.” Journal of Comparative Family Studies 34:497–508. </a:t>
            </a:r>
            <a:br>
              <a:rPr lang="en-MY" dirty="0">
                <a:effectLst/>
              </a:rPr>
            </a:br>
            <a:r>
              <a:rPr lang="en-MY" sz="1200" u="none" strike="noStrike" kern="1200" dirty="0">
                <a:solidFill>
                  <a:schemeClr val="tx1"/>
                </a:solidFill>
                <a:effectLst/>
                <a:latin typeface="+mn-lt"/>
                <a:ea typeface="+mn-ea"/>
                <a:cs typeface="+mn-cs"/>
                <a:hlinkClick r:id="rId217"/>
              </a:rPr>
              <a:t>Google Scholar</a:t>
            </a:r>
            <a:r>
              <a:rPr lang="en-MY" dirty="0">
                <a:effectLst/>
              </a:rPr>
              <a:t> | </a:t>
            </a:r>
            <a:r>
              <a:rPr lang="en-MY" sz="1200" u="none" strike="noStrike" kern="1200" dirty="0" err="1">
                <a:solidFill>
                  <a:schemeClr val="tx1"/>
                </a:solidFill>
                <a:effectLst/>
                <a:latin typeface="+mn-lt"/>
                <a:ea typeface="+mn-ea"/>
                <a:cs typeface="+mn-cs"/>
                <a:hlinkClick r:id="rId218"/>
              </a:rPr>
              <a:t>ISI</a:t>
            </a:r>
            <a:r>
              <a:rPr lang="en-MY" dirty="0" err="1">
                <a:effectLst/>
              </a:rPr>
              <a:t>Shirazi</a:t>
            </a:r>
            <a:r>
              <a:rPr lang="en-MY" dirty="0">
                <a:effectLst/>
              </a:rPr>
              <a:t>, </a:t>
            </a:r>
            <a:r>
              <a:rPr lang="en-MY" dirty="0" err="1">
                <a:effectLst/>
              </a:rPr>
              <a:t>Kambiz</a:t>
            </a:r>
            <a:r>
              <a:rPr lang="en-MY" dirty="0">
                <a:effectLst/>
              </a:rPr>
              <a:t> K., </a:t>
            </a:r>
            <a:r>
              <a:rPr lang="en-MY" dirty="0" err="1">
                <a:effectLst/>
              </a:rPr>
              <a:t>Morowatisharifabad</a:t>
            </a:r>
            <a:r>
              <a:rPr lang="en-MY" dirty="0">
                <a:effectLst/>
              </a:rPr>
              <a:t>, Mohammad A. 2009. “Religiosity and Determinants of Safe Sex in Iranian Non-medical Male Students.” Journal of Religion and Health 48:29–36. </a:t>
            </a:r>
            <a:br>
              <a:rPr lang="en-MY" dirty="0">
                <a:effectLst/>
              </a:rPr>
            </a:br>
            <a:r>
              <a:rPr lang="en-MY" sz="1200" u="none" strike="noStrike" kern="1200" dirty="0">
                <a:solidFill>
                  <a:schemeClr val="tx1"/>
                </a:solidFill>
                <a:effectLst/>
                <a:latin typeface="+mn-lt"/>
                <a:ea typeface="+mn-ea"/>
                <a:cs typeface="+mn-cs"/>
                <a:hlinkClick r:id="rId219"/>
              </a:rPr>
              <a:t>Google Scholar</a:t>
            </a:r>
            <a:r>
              <a:rPr lang="en-MY" dirty="0">
                <a:effectLst/>
              </a:rPr>
              <a:t> | </a:t>
            </a:r>
            <a:r>
              <a:rPr lang="en-MY" sz="1200" u="none" strike="noStrike" kern="1200" dirty="0">
                <a:solidFill>
                  <a:schemeClr val="tx1"/>
                </a:solidFill>
                <a:effectLst/>
                <a:latin typeface="+mn-lt"/>
                <a:ea typeface="+mn-ea"/>
                <a:cs typeface="+mn-cs"/>
                <a:hlinkClick r:id="rId220"/>
              </a:rPr>
              <a:t>Crossref</a:t>
            </a:r>
            <a:r>
              <a:rPr lang="en-MY" dirty="0">
                <a:effectLst/>
              </a:rPr>
              <a:t> | </a:t>
            </a:r>
            <a:r>
              <a:rPr lang="en-MY" sz="1200" u="none" strike="noStrike" kern="1200" dirty="0">
                <a:solidFill>
                  <a:schemeClr val="tx1"/>
                </a:solidFill>
                <a:effectLst/>
                <a:latin typeface="+mn-lt"/>
                <a:ea typeface="+mn-ea"/>
                <a:cs typeface="+mn-cs"/>
                <a:hlinkClick r:id="rId221"/>
              </a:rPr>
              <a:t>Medline</a:t>
            </a:r>
            <a:r>
              <a:rPr lang="en-MY" dirty="0">
                <a:effectLst/>
              </a:rPr>
              <a:t> | </a:t>
            </a:r>
            <a:r>
              <a:rPr lang="en-MY" sz="1200" u="none" strike="noStrike" kern="1200" dirty="0" err="1">
                <a:solidFill>
                  <a:schemeClr val="tx1"/>
                </a:solidFill>
                <a:effectLst/>
                <a:latin typeface="+mn-lt"/>
                <a:ea typeface="+mn-ea"/>
                <a:cs typeface="+mn-cs"/>
                <a:hlinkClick r:id="rId222"/>
              </a:rPr>
              <a:t>ISI</a:t>
            </a:r>
            <a:r>
              <a:rPr lang="en-MY" dirty="0" err="1">
                <a:effectLst/>
              </a:rPr>
              <a:t>Social</a:t>
            </a:r>
            <a:r>
              <a:rPr lang="en-MY" dirty="0">
                <a:effectLst/>
              </a:rPr>
              <a:t> Institutions and Gender Index . 2009. “SIGI Ranking 2009.” France: OECD Development Centre. Retrieved January 27, 2011 (</a:t>
            </a:r>
            <a:r>
              <a:rPr lang="en-MY" sz="1200" u="none" strike="noStrike" kern="1200" dirty="0">
                <a:solidFill>
                  <a:schemeClr val="tx1"/>
                </a:solidFill>
                <a:effectLst/>
                <a:latin typeface="+mn-lt"/>
                <a:ea typeface="+mn-ea"/>
                <a:cs typeface="+mn-cs"/>
                <a:hlinkClick r:id="rId223"/>
              </a:rPr>
              <a:t>http://genderindex.org/ranking</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224"/>
              </a:rPr>
              <a:t>Google </a:t>
            </a:r>
            <a:r>
              <a:rPr lang="en-MY" sz="1200" u="none" strike="noStrike" kern="1200" dirty="0" err="1">
                <a:solidFill>
                  <a:schemeClr val="tx1"/>
                </a:solidFill>
                <a:effectLst/>
                <a:latin typeface="+mn-lt"/>
                <a:ea typeface="+mn-ea"/>
                <a:cs typeface="+mn-cs"/>
                <a:hlinkClick r:id="rId224"/>
              </a:rPr>
              <a:t>Scholar</a:t>
            </a:r>
            <a:r>
              <a:rPr lang="en-MY" dirty="0" err="1">
                <a:effectLst/>
              </a:rPr>
              <a:t>Stark</a:t>
            </a:r>
            <a:r>
              <a:rPr lang="en-MY" dirty="0">
                <a:effectLst/>
              </a:rPr>
              <a:t>, Rodney . 1996. “Religion as Context: Hellfire and Delinquency One More Time.” Sociology of Religion 57:163–73. </a:t>
            </a:r>
            <a:br>
              <a:rPr lang="en-MY" dirty="0">
                <a:effectLst/>
              </a:rPr>
            </a:br>
            <a:r>
              <a:rPr lang="en-MY" sz="1200" u="none" strike="noStrike" kern="1200" dirty="0">
                <a:solidFill>
                  <a:schemeClr val="tx1"/>
                </a:solidFill>
                <a:effectLst/>
                <a:latin typeface="+mn-lt"/>
                <a:ea typeface="+mn-ea"/>
                <a:cs typeface="+mn-cs"/>
                <a:hlinkClick r:id="rId225"/>
              </a:rPr>
              <a:t>Google Scholar</a:t>
            </a:r>
            <a:r>
              <a:rPr lang="en-MY" dirty="0">
                <a:effectLst/>
              </a:rPr>
              <a:t> | </a:t>
            </a:r>
            <a:r>
              <a:rPr lang="en-MY" sz="1200" u="none" strike="noStrike" kern="1200" dirty="0">
                <a:solidFill>
                  <a:schemeClr val="tx1"/>
                </a:solidFill>
                <a:effectLst/>
                <a:latin typeface="+mn-lt"/>
                <a:ea typeface="+mn-ea"/>
                <a:cs typeface="+mn-cs"/>
                <a:hlinkClick r:id="rId226"/>
              </a:rPr>
              <a:t>Crossref</a:t>
            </a:r>
            <a:r>
              <a:rPr lang="en-MY" dirty="0">
                <a:effectLst/>
              </a:rPr>
              <a:t> | </a:t>
            </a:r>
            <a:r>
              <a:rPr lang="en-MY" sz="1200" u="none" strike="noStrike" kern="1200" dirty="0" err="1">
                <a:solidFill>
                  <a:schemeClr val="tx1"/>
                </a:solidFill>
                <a:effectLst/>
                <a:latin typeface="+mn-lt"/>
                <a:ea typeface="+mn-ea"/>
                <a:cs typeface="+mn-cs"/>
                <a:hlinkClick r:id="rId227"/>
              </a:rPr>
              <a:t>ISI</a:t>
            </a:r>
            <a:r>
              <a:rPr lang="en-MY" dirty="0" err="1">
                <a:effectLst/>
              </a:rPr>
              <a:t>Stark</a:t>
            </a:r>
            <a:r>
              <a:rPr lang="en-MY" dirty="0">
                <a:effectLst/>
              </a:rPr>
              <a:t>, Rodney, Doyle, Daniel P., Kent, Lori. 1980. “Rediscovering Moral Communities: Church Membership and Crime.” Pp. 43–52 in Understanding Crime: Current Theory and Research, edited by Hirschi, T., Gottfredson, M. R. Beverly Hills, CA: Sage. </a:t>
            </a:r>
            <a:br>
              <a:rPr lang="en-MY" dirty="0">
                <a:effectLst/>
              </a:rPr>
            </a:br>
            <a:r>
              <a:rPr lang="en-MY" sz="1200" u="none" strike="noStrike" kern="1200" dirty="0">
                <a:solidFill>
                  <a:schemeClr val="tx1"/>
                </a:solidFill>
                <a:effectLst/>
                <a:latin typeface="+mn-lt"/>
                <a:ea typeface="+mn-ea"/>
                <a:cs typeface="+mn-cs"/>
                <a:hlinkClick r:id="rId228"/>
              </a:rPr>
              <a:t>Google </a:t>
            </a:r>
            <a:r>
              <a:rPr lang="en-MY" sz="1200" u="none" strike="noStrike" kern="1200" dirty="0" err="1">
                <a:solidFill>
                  <a:schemeClr val="tx1"/>
                </a:solidFill>
                <a:effectLst/>
                <a:latin typeface="+mn-lt"/>
                <a:ea typeface="+mn-ea"/>
                <a:cs typeface="+mn-cs"/>
                <a:hlinkClick r:id="rId228"/>
              </a:rPr>
              <a:t>Scholar</a:t>
            </a:r>
            <a:r>
              <a:rPr lang="en-MY" dirty="0" err="1">
                <a:effectLst/>
              </a:rPr>
              <a:t>Stark</a:t>
            </a:r>
            <a:r>
              <a:rPr lang="en-MY" dirty="0">
                <a:effectLst/>
              </a:rPr>
              <a:t>, Rodney, Finke, Roger. 2000. Acts of Faith: Explaining the Human Side of Religion. Berkeley: University of California Press. </a:t>
            </a:r>
            <a:br>
              <a:rPr lang="en-MY" dirty="0">
                <a:effectLst/>
              </a:rPr>
            </a:br>
            <a:r>
              <a:rPr lang="en-MY" sz="1200" u="none" strike="noStrike" kern="1200" dirty="0">
                <a:solidFill>
                  <a:schemeClr val="tx1"/>
                </a:solidFill>
                <a:effectLst/>
                <a:latin typeface="+mn-lt"/>
                <a:ea typeface="+mn-ea"/>
                <a:cs typeface="+mn-cs"/>
                <a:hlinkClick r:id="rId229"/>
              </a:rPr>
              <a:t>Google </a:t>
            </a:r>
            <a:r>
              <a:rPr lang="en-MY" sz="1200" u="none" strike="noStrike" kern="1200" dirty="0" err="1">
                <a:solidFill>
                  <a:schemeClr val="tx1"/>
                </a:solidFill>
                <a:effectLst/>
                <a:latin typeface="+mn-lt"/>
                <a:ea typeface="+mn-ea"/>
                <a:cs typeface="+mn-cs"/>
                <a:hlinkClick r:id="rId229"/>
              </a:rPr>
              <a:t>Scholar</a:t>
            </a:r>
            <a:r>
              <a:rPr lang="en-MY" dirty="0" err="1">
                <a:effectLst/>
              </a:rPr>
              <a:t>Stark</a:t>
            </a:r>
            <a:r>
              <a:rPr lang="en-MY" dirty="0">
                <a:effectLst/>
              </a:rPr>
              <a:t>, Rodney, Kent, Lori, Doyle, Daniel P. 1982. “Religion and Delinquency: The Ecology of a ‘Lost’ Relationship.” Journal of Research in Crime and Delinquency 19:4–24. </a:t>
            </a:r>
            <a:br>
              <a:rPr lang="en-MY" dirty="0">
                <a:effectLst/>
              </a:rPr>
            </a:br>
            <a:r>
              <a:rPr lang="en-MY" sz="1200" u="none" strike="noStrike" kern="1200" dirty="0">
                <a:solidFill>
                  <a:schemeClr val="tx1"/>
                </a:solidFill>
                <a:effectLst/>
                <a:latin typeface="+mn-lt"/>
                <a:ea typeface="+mn-ea"/>
                <a:cs typeface="+mn-cs"/>
                <a:hlinkClick r:id="rId230"/>
              </a:rPr>
              <a:t>Google Scholar</a:t>
            </a:r>
            <a:r>
              <a:rPr lang="en-MY" dirty="0">
                <a:effectLst/>
              </a:rPr>
              <a:t> | </a:t>
            </a:r>
            <a:r>
              <a:rPr lang="en-MY" sz="1200" u="none" strike="noStrike" kern="1200" dirty="0">
                <a:solidFill>
                  <a:schemeClr val="tx1"/>
                </a:solidFill>
                <a:effectLst/>
                <a:latin typeface="+mn-lt"/>
                <a:ea typeface="+mn-ea"/>
                <a:cs typeface="+mn-cs"/>
                <a:hlinkClick r:id="rId231"/>
              </a:rPr>
              <a:t>SAGE Journals</a:t>
            </a:r>
            <a:r>
              <a:rPr lang="en-MY" dirty="0">
                <a:effectLst/>
              </a:rPr>
              <a:t> | </a:t>
            </a:r>
            <a:r>
              <a:rPr lang="en-MY" sz="1200" u="none" strike="noStrike" kern="1200" dirty="0" err="1">
                <a:solidFill>
                  <a:schemeClr val="tx1"/>
                </a:solidFill>
                <a:effectLst/>
                <a:latin typeface="+mn-lt"/>
                <a:ea typeface="+mn-ea"/>
                <a:cs typeface="+mn-cs"/>
                <a:hlinkClick r:id="rId232"/>
              </a:rPr>
              <a:t>ISI</a:t>
            </a:r>
            <a:r>
              <a:rPr lang="en-MY" dirty="0" err="1">
                <a:effectLst/>
              </a:rPr>
              <a:t>Van</a:t>
            </a:r>
            <a:r>
              <a:rPr lang="en-MY" dirty="0">
                <a:effectLst/>
              </a:rPr>
              <a:t> der, Meer, Manfred </a:t>
            </a:r>
            <a:r>
              <a:rPr lang="en-MY" dirty="0" err="1">
                <a:effectLst/>
              </a:rPr>
              <a:t>Te</a:t>
            </a:r>
            <a:r>
              <a:rPr lang="en-MY" dirty="0">
                <a:effectLst/>
              </a:rPr>
              <a:t> </a:t>
            </a:r>
            <a:r>
              <a:rPr lang="en-MY" dirty="0" err="1">
                <a:effectLst/>
              </a:rPr>
              <a:t>Grotenhuis</a:t>
            </a:r>
            <a:r>
              <a:rPr lang="en-MY" dirty="0">
                <a:effectLst/>
              </a:rPr>
              <a:t>, Tom, Pelzer, Ben. 2010. “Influential Cases in Multilevel </a:t>
            </a:r>
            <a:r>
              <a:rPr lang="en-MY" dirty="0" err="1">
                <a:effectLst/>
              </a:rPr>
              <a:t>Modeling</a:t>
            </a:r>
            <a:r>
              <a:rPr lang="en-MY" dirty="0">
                <a:effectLst/>
              </a:rPr>
              <a:t>.” American Sociological Review 75:173–78. </a:t>
            </a:r>
            <a:br>
              <a:rPr lang="en-MY" dirty="0">
                <a:effectLst/>
              </a:rPr>
            </a:br>
            <a:r>
              <a:rPr lang="en-MY" sz="1200" u="none" strike="noStrike" kern="1200" dirty="0">
                <a:solidFill>
                  <a:schemeClr val="tx1"/>
                </a:solidFill>
                <a:effectLst/>
                <a:latin typeface="+mn-lt"/>
                <a:ea typeface="+mn-ea"/>
                <a:cs typeface="+mn-cs"/>
                <a:hlinkClick r:id="rId233"/>
              </a:rPr>
              <a:t>Google Scholar</a:t>
            </a:r>
            <a:r>
              <a:rPr lang="en-MY" dirty="0">
                <a:effectLst/>
              </a:rPr>
              <a:t> | </a:t>
            </a:r>
            <a:r>
              <a:rPr lang="en-MY" sz="1200" u="none" strike="noStrike" kern="1200" dirty="0">
                <a:solidFill>
                  <a:schemeClr val="tx1"/>
                </a:solidFill>
                <a:effectLst/>
                <a:latin typeface="+mn-lt"/>
                <a:ea typeface="+mn-ea"/>
                <a:cs typeface="+mn-cs"/>
                <a:hlinkClick r:id="rId234"/>
              </a:rPr>
              <a:t>SAGE Journals</a:t>
            </a:r>
            <a:r>
              <a:rPr lang="en-MY" dirty="0">
                <a:effectLst/>
              </a:rPr>
              <a:t> | </a:t>
            </a:r>
            <a:r>
              <a:rPr lang="en-MY" sz="1200" u="none" strike="noStrike" kern="1200" dirty="0" err="1">
                <a:solidFill>
                  <a:schemeClr val="tx1"/>
                </a:solidFill>
                <a:effectLst/>
                <a:latin typeface="+mn-lt"/>
                <a:ea typeface="+mn-ea"/>
                <a:cs typeface="+mn-cs"/>
                <a:hlinkClick r:id="rId235"/>
              </a:rPr>
              <a:t>ISI</a:t>
            </a:r>
            <a:r>
              <a:rPr lang="en-MY" dirty="0" err="1">
                <a:effectLst/>
              </a:rPr>
              <a:t>Velayati</a:t>
            </a:r>
            <a:r>
              <a:rPr lang="en-MY" dirty="0">
                <a:effectLst/>
              </a:rPr>
              <a:t>, Ali A., </a:t>
            </a:r>
            <a:r>
              <a:rPr lang="en-MY" dirty="0" err="1">
                <a:effectLst/>
              </a:rPr>
              <a:t>Bakayev</a:t>
            </a:r>
            <a:r>
              <a:rPr lang="en-MY" dirty="0">
                <a:effectLst/>
              </a:rPr>
              <a:t>, </a:t>
            </a:r>
            <a:r>
              <a:rPr lang="en-MY" dirty="0" err="1">
                <a:effectLst/>
              </a:rPr>
              <a:t>Valerii</a:t>
            </a:r>
            <a:r>
              <a:rPr lang="en-MY" dirty="0">
                <a:effectLst/>
              </a:rPr>
              <a:t> V., </a:t>
            </a:r>
            <a:r>
              <a:rPr lang="en-MY" dirty="0" err="1">
                <a:effectLst/>
              </a:rPr>
              <a:t>Bahadori</a:t>
            </a:r>
            <a:r>
              <a:rPr lang="en-MY" dirty="0">
                <a:effectLst/>
              </a:rPr>
              <a:t>, Moslem, </a:t>
            </a:r>
            <a:r>
              <a:rPr lang="en-MY" dirty="0" err="1">
                <a:effectLst/>
              </a:rPr>
              <a:t>Tabatabaei</a:t>
            </a:r>
            <a:r>
              <a:rPr lang="en-MY" dirty="0">
                <a:effectLst/>
              </a:rPr>
              <a:t>, </a:t>
            </a:r>
            <a:r>
              <a:rPr lang="en-MY" dirty="0" err="1">
                <a:effectLst/>
              </a:rPr>
              <a:t>Seyed-Javad</a:t>
            </a:r>
            <a:r>
              <a:rPr lang="en-MY" dirty="0">
                <a:effectLst/>
              </a:rPr>
              <a:t>, </a:t>
            </a:r>
            <a:r>
              <a:rPr lang="en-MY" dirty="0" err="1">
                <a:effectLst/>
              </a:rPr>
              <a:t>Alaei</a:t>
            </a:r>
            <a:r>
              <a:rPr lang="en-MY" dirty="0">
                <a:effectLst/>
              </a:rPr>
              <a:t>, </a:t>
            </a:r>
            <a:r>
              <a:rPr lang="en-MY" dirty="0" err="1">
                <a:effectLst/>
              </a:rPr>
              <a:t>Arash</a:t>
            </a:r>
            <a:r>
              <a:rPr lang="en-MY" dirty="0">
                <a:effectLst/>
              </a:rPr>
              <a:t>, </a:t>
            </a:r>
            <a:r>
              <a:rPr lang="en-MY" dirty="0" err="1">
                <a:effectLst/>
              </a:rPr>
              <a:t>Farahbood</a:t>
            </a:r>
            <a:r>
              <a:rPr lang="en-MY" dirty="0">
                <a:effectLst/>
              </a:rPr>
              <a:t>, Amir, </a:t>
            </a:r>
            <a:r>
              <a:rPr lang="en-MY" dirty="0" err="1">
                <a:effectLst/>
              </a:rPr>
              <a:t>Masjedi</a:t>
            </a:r>
            <a:r>
              <a:rPr lang="en-MY" dirty="0">
                <a:effectLst/>
              </a:rPr>
              <a:t>, Mohammad R. 2007. “Religious and Cultural Traits in HIV/AIDS Epidemics in Sub-Saharan Africa.” Archives of Iranian Medicine 10:486–97. </a:t>
            </a:r>
            <a:br>
              <a:rPr lang="en-MY" dirty="0">
                <a:effectLst/>
              </a:rPr>
            </a:br>
            <a:r>
              <a:rPr lang="en-MY" sz="1200" u="none" strike="noStrike" kern="1200" dirty="0">
                <a:solidFill>
                  <a:schemeClr val="tx1"/>
                </a:solidFill>
                <a:effectLst/>
                <a:latin typeface="+mn-lt"/>
                <a:ea typeface="+mn-ea"/>
                <a:cs typeface="+mn-cs"/>
                <a:hlinkClick r:id="rId236"/>
              </a:rPr>
              <a:t>Google Scholar</a:t>
            </a:r>
            <a:r>
              <a:rPr lang="en-MY" dirty="0">
                <a:effectLst/>
              </a:rPr>
              <a:t> | </a:t>
            </a:r>
            <a:r>
              <a:rPr lang="en-MY" sz="1200" u="none" strike="noStrike" kern="1200" dirty="0">
                <a:solidFill>
                  <a:schemeClr val="tx1"/>
                </a:solidFill>
                <a:effectLst/>
                <a:latin typeface="+mn-lt"/>
                <a:ea typeface="+mn-ea"/>
                <a:cs typeface="+mn-cs"/>
                <a:hlinkClick r:id="rId237"/>
              </a:rPr>
              <a:t>Medline</a:t>
            </a:r>
            <a:r>
              <a:rPr lang="en-MY" dirty="0">
                <a:effectLst/>
              </a:rPr>
              <a:t> | </a:t>
            </a:r>
            <a:r>
              <a:rPr lang="en-MY" sz="1200" u="none" strike="noStrike" kern="1200" dirty="0" err="1">
                <a:solidFill>
                  <a:schemeClr val="tx1"/>
                </a:solidFill>
                <a:effectLst/>
                <a:latin typeface="+mn-lt"/>
                <a:ea typeface="+mn-ea"/>
                <a:cs typeface="+mn-cs"/>
                <a:hlinkClick r:id="rId238"/>
              </a:rPr>
              <a:t>ISI</a:t>
            </a:r>
            <a:r>
              <a:rPr lang="en-MY" dirty="0" err="1">
                <a:effectLst/>
              </a:rPr>
              <a:t>Warf</a:t>
            </a:r>
            <a:r>
              <a:rPr lang="en-MY" dirty="0">
                <a:effectLst/>
              </a:rPr>
              <a:t>, Barney, Vincent, Peter. 2007. “Religious Diversity across the Globe: A Geographic Exploration.” Social &amp; Cultural Geography 8:597–613. </a:t>
            </a:r>
            <a:br>
              <a:rPr lang="en-MY" dirty="0">
                <a:effectLst/>
              </a:rPr>
            </a:br>
            <a:r>
              <a:rPr lang="en-MY" sz="1200" u="none" strike="noStrike" kern="1200" dirty="0">
                <a:solidFill>
                  <a:schemeClr val="tx1"/>
                </a:solidFill>
                <a:effectLst/>
                <a:latin typeface="+mn-lt"/>
                <a:ea typeface="+mn-ea"/>
                <a:cs typeface="+mn-cs"/>
                <a:hlinkClick r:id="rId239"/>
              </a:rPr>
              <a:t>Google Scholar</a:t>
            </a:r>
            <a:r>
              <a:rPr lang="en-MY" dirty="0">
                <a:effectLst/>
              </a:rPr>
              <a:t> | </a:t>
            </a:r>
            <a:r>
              <a:rPr lang="en-MY" sz="1200" u="none" strike="noStrike" kern="1200" dirty="0">
                <a:solidFill>
                  <a:schemeClr val="tx1"/>
                </a:solidFill>
                <a:effectLst/>
                <a:latin typeface="+mn-lt"/>
                <a:ea typeface="+mn-ea"/>
                <a:cs typeface="+mn-cs"/>
                <a:hlinkClick r:id="rId240"/>
              </a:rPr>
              <a:t>Crossref</a:t>
            </a:r>
            <a:r>
              <a:rPr lang="en-MY" dirty="0">
                <a:effectLst/>
              </a:rPr>
              <a:t> | </a:t>
            </a:r>
            <a:r>
              <a:rPr lang="en-MY" sz="1200" u="none" strike="noStrike" kern="1200" dirty="0" err="1">
                <a:solidFill>
                  <a:schemeClr val="tx1"/>
                </a:solidFill>
                <a:effectLst/>
                <a:latin typeface="+mn-lt"/>
                <a:ea typeface="+mn-ea"/>
                <a:cs typeface="+mn-cs"/>
                <a:hlinkClick r:id="rId241"/>
              </a:rPr>
              <a:t>ISI</a:t>
            </a:r>
            <a:r>
              <a:rPr lang="en-MY" dirty="0" err="1">
                <a:effectLst/>
              </a:rPr>
              <a:t>Wicker</a:t>
            </a:r>
            <a:r>
              <a:rPr lang="en-MY" dirty="0">
                <a:effectLst/>
              </a:rPr>
              <a:t>, Allan W. 1969. “Attitude versus Action: The Relationship of Verbal and Overt </a:t>
            </a:r>
            <a:r>
              <a:rPr lang="en-MY" dirty="0" err="1">
                <a:effectLst/>
              </a:rPr>
              <a:t>Behavioral</a:t>
            </a:r>
            <a:r>
              <a:rPr lang="en-MY" dirty="0">
                <a:effectLst/>
              </a:rPr>
              <a:t> Responses to Attitude Objects.” Journal of Social Issues 25:41–78. </a:t>
            </a:r>
            <a:br>
              <a:rPr lang="en-MY" dirty="0">
                <a:effectLst/>
              </a:rPr>
            </a:br>
            <a:r>
              <a:rPr lang="en-MY" sz="1200" u="none" strike="noStrike" kern="1200" dirty="0">
                <a:solidFill>
                  <a:schemeClr val="tx1"/>
                </a:solidFill>
                <a:effectLst/>
                <a:latin typeface="+mn-lt"/>
                <a:ea typeface="+mn-ea"/>
                <a:cs typeface="+mn-cs"/>
                <a:hlinkClick r:id="rId242"/>
              </a:rPr>
              <a:t>Google Scholar</a:t>
            </a:r>
            <a:r>
              <a:rPr lang="en-MY" dirty="0">
                <a:effectLst/>
              </a:rPr>
              <a:t> | </a:t>
            </a:r>
            <a:r>
              <a:rPr lang="en-MY" sz="1200" u="none" strike="noStrike" kern="1200" dirty="0">
                <a:solidFill>
                  <a:schemeClr val="tx1"/>
                </a:solidFill>
                <a:effectLst/>
                <a:latin typeface="+mn-lt"/>
                <a:ea typeface="+mn-ea"/>
                <a:cs typeface="+mn-cs"/>
                <a:hlinkClick r:id="rId243"/>
              </a:rPr>
              <a:t>Crossref</a:t>
            </a:r>
            <a:r>
              <a:rPr lang="en-MY" dirty="0">
                <a:effectLst/>
              </a:rPr>
              <a:t> | </a:t>
            </a:r>
            <a:r>
              <a:rPr lang="en-MY" sz="1200" u="none" strike="noStrike" kern="1200" dirty="0" err="1">
                <a:solidFill>
                  <a:schemeClr val="tx1"/>
                </a:solidFill>
                <a:effectLst/>
                <a:latin typeface="+mn-lt"/>
                <a:ea typeface="+mn-ea"/>
                <a:cs typeface="+mn-cs"/>
                <a:hlinkClick r:id="rId244"/>
              </a:rPr>
              <a:t>ISI</a:t>
            </a:r>
            <a:r>
              <a:rPr lang="en-MY" dirty="0" err="1">
                <a:effectLst/>
              </a:rPr>
              <a:t>World</a:t>
            </a:r>
            <a:r>
              <a:rPr lang="en-MY" dirty="0">
                <a:effectLst/>
              </a:rPr>
              <a:t> Christian Database (WCD) . 2005. “World Christian Database.” Boston, MA: Brill. Retrieved March 1, 2012 (</a:t>
            </a:r>
            <a:r>
              <a:rPr lang="en-MY" sz="1200" u="none" strike="noStrike" kern="1200" dirty="0">
                <a:solidFill>
                  <a:schemeClr val="tx1"/>
                </a:solidFill>
                <a:effectLst/>
                <a:latin typeface="+mn-lt"/>
                <a:ea typeface="+mn-ea"/>
                <a:cs typeface="+mn-cs"/>
                <a:hlinkClick r:id="rId245"/>
              </a:rPr>
              <a:t>http://worldchristiandatabase.org</a:t>
            </a:r>
            <a:r>
              <a:rPr lang="en-MY" dirty="0">
                <a:effectLst/>
              </a:rPr>
              <a:t>). </a:t>
            </a:r>
            <a:br>
              <a:rPr lang="en-MY" dirty="0">
                <a:effectLst/>
              </a:rPr>
            </a:br>
            <a:r>
              <a:rPr lang="en-MY" sz="1200" u="none" strike="noStrike" kern="1200" dirty="0">
                <a:solidFill>
                  <a:schemeClr val="tx1"/>
                </a:solidFill>
                <a:effectLst/>
                <a:latin typeface="+mn-lt"/>
                <a:ea typeface="+mn-ea"/>
                <a:cs typeface="+mn-cs"/>
                <a:hlinkClick r:id="rId246"/>
              </a:rPr>
              <a:t>Google </a:t>
            </a:r>
            <a:r>
              <a:rPr lang="en-MY" sz="1200" u="none" strike="noStrike" kern="1200" dirty="0" err="1">
                <a:solidFill>
                  <a:schemeClr val="tx1"/>
                </a:solidFill>
                <a:effectLst/>
                <a:latin typeface="+mn-lt"/>
                <a:ea typeface="+mn-ea"/>
                <a:cs typeface="+mn-cs"/>
                <a:hlinkClick r:id="rId246"/>
              </a:rPr>
              <a:t>Scholar</a:t>
            </a:r>
            <a:r>
              <a:rPr lang="en-MY" dirty="0" err="1">
                <a:effectLst/>
              </a:rPr>
              <a:t>Yuchtman-Yaar</a:t>
            </a:r>
            <a:r>
              <a:rPr lang="en-MY" dirty="0">
                <a:effectLst/>
              </a:rPr>
              <a:t>, Ephraim, </a:t>
            </a:r>
            <a:r>
              <a:rPr lang="en-MY" dirty="0" err="1">
                <a:effectLst/>
              </a:rPr>
              <a:t>Alkalay</a:t>
            </a:r>
            <a:r>
              <a:rPr lang="en-MY" dirty="0">
                <a:effectLst/>
              </a:rPr>
              <a:t>, Yasmin. 2007. “Religious Zones, Economic Development and Modern Value Orientations: Individual versus Contextual Effects.” Social Science Research 36:789–807. </a:t>
            </a:r>
            <a:br>
              <a:rPr lang="en-MY" dirty="0">
                <a:effectLst/>
              </a:rPr>
            </a:br>
            <a:r>
              <a:rPr lang="en-MY" sz="1200" u="none" strike="noStrike" kern="1200" dirty="0">
                <a:solidFill>
                  <a:schemeClr val="tx1"/>
                </a:solidFill>
                <a:effectLst/>
                <a:latin typeface="+mn-lt"/>
                <a:ea typeface="+mn-ea"/>
                <a:cs typeface="+mn-cs"/>
                <a:hlinkClick r:id="rId247"/>
              </a:rPr>
              <a:t>Google Scholar</a:t>
            </a:r>
            <a:r>
              <a:rPr lang="en-MY" dirty="0">
                <a:effectLst/>
              </a:rPr>
              <a:t> | </a:t>
            </a:r>
            <a:r>
              <a:rPr lang="en-MY" sz="1200" u="none" strike="noStrike" kern="1200" dirty="0">
                <a:solidFill>
                  <a:schemeClr val="tx1"/>
                </a:solidFill>
                <a:effectLst/>
                <a:latin typeface="+mn-lt"/>
                <a:ea typeface="+mn-ea"/>
                <a:cs typeface="+mn-cs"/>
                <a:hlinkClick r:id="rId248"/>
              </a:rPr>
              <a:t>Crossref</a:t>
            </a:r>
            <a:r>
              <a:rPr lang="en-MY" dirty="0">
                <a:effectLst/>
              </a:rPr>
              <a:t> | </a:t>
            </a:r>
            <a:r>
              <a:rPr lang="en-MY" sz="1200" u="none" strike="noStrike" kern="1200" dirty="0" err="1">
                <a:solidFill>
                  <a:schemeClr val="tx1"/>
                </a:solidFill>
                <a:effectLst/>
                <a:latin typeface="+mn-lt"/>
                <a:ea typeface="+mn-ea"/>
                <a:cs typeface="+mn-cs"/>
                <a:hlinkClick r:id="rId249"/>
              </a:rPr>
              <a:t>ISI</a:t>
            </a:r>
            <a:r>
              <a:rPr lang="en-MY" dirty="0" err="1">
                <a:effectLst/>
              </a:rPr>
              <a:t>Zaleski</a:t>
            </a:r>
            <a:r>
              <a:rPr lang="en-MY" dirty="0">
                <a:effectLst/>
              </a:rPr>
              <a:t>, Ellen H., </a:t>
            </a:r>
            <a:r>
              <a:rPr lang="en-MY" dirty="0" err="1">
                <a:effectLst/>
              </a:rPr>
              <a:t>Schiaffino</a:t>
            </a:r>
            <a:r>
              <a:rPr lang="en-MY" dirty="0">
                <a:effectLst/>
              </a:rPr>
              <a:t>, Kathleen M. 2000. “Religiosity and Sexual Risk-Taking </a:t>
            </a:r>
            <a:r>
              <a:rPr lang="en-MY" dirty="0" err="1">
                <a:effectLst/>
              </a:rPr>
              <a:t>Behavior</a:t>
            </a:r>
            <a:r>
              <a:rPr lang="en-MY" dirty="0">
                <a:effectLst/>
              </a:rPr>
              <a:t> during the Transition to College.” Journal of Adolescence 23:223–27. </a:t>
            </a:r>
            <a:br>
              <a:rPr lang="en-MY" dirty="0">
                <a:effectLst/>
              </a:rPr>
            </a:br>
            <a:r>
              <a:rPr lang="en-MY" sz="1200" u="none" strike="noStrike" kern="1200" dirty="0">
                <a:solidFill>
                  <a:schemeClr val="tx1"/>
                </a:solidFill>
                <a:effectLst/>
                <a:latin typeface="+mn-lt"/>
                <a:ea typeface="+mn-ea"/>
                <a:cs typeface="+mn-cs"/>
                <a:hlinkClick r:id="rId250"/>
              </a:rPr>
              <a:t>Google Scholar</a:t>
            </a:r>
            <a:r>
              <a:rPr lang="en-MY" dirty="0">
                <a:effectLst/>
              </a:rPr>
              <a:t> | </a:t>
            </a:r>
            <a:r>
              <a:rPr lang="en-MY" sz="1200" u="none" strike="noStrike" kern="1200" dirty="0">
                <a:solidFill>
                  <a:schemeClr val="tx1"/>
                </a:solidFill>
                <a:effectLst/>
                <a:latin typeface="+mn-lt"/>
                <a:ea typeface="+mn-ea"/>
                <a:cs typeface="+mn-cs"/>
                <a:hlinkClick r:id="rId251"/>
              </a:rPr>
              <a:t>Crossref</a:t>
            </a:r>
            <a:r>
              <a:rPr lang="en-MY" dirty="0">
                <a:effectLst/>
              </a:rPr>
              <a:t> | </a:t>
            </a:r>
            <a:r>
              <a:rPr lang="en-MY" sz="1200" u="none" strike="noStrike" kern="1200" dirty="0">
                <a:solidFill>
                  <a:schemeClr val="tx1"/>
                </a:solidFill>
                <a:effectLst/>
                <a:latin typeface="+mn-lt"/>
                <a:ea typeface="+mn-ea"/>
                <a:cs typeface="+mn-cs"/>
                <a:hlinkClick r:id="rId252"/>
              </a:rPr>
              <a:t>Medline</a:t>
            </a:r>
            <a:r>
              <a:rPr lang="en-MY" dirty="0">
                <a:effectLst/>
              </a:rPr>
              <a:t> | </a:t>
            </a:r>
            <a:r>
              <a:rPr lang="en-MY" sz="1200" u="none" strike="noStrike" kern="1200" dirty="0">
                <a:solidFill>
                  <a:schemeClr val="tx1"/>
                </a:solidFill>
                <a:effectLst/>
                <a:latin typeface="+mn-lt"/>
                <a:ea typeface="+mn-ea"/>
                <a:cs typeface="+mn-cs"/>
                <a:hlinkClick r:id="rId253"/>
              </a:rPr>
              <a:t>ISI</a:t>
            </a:r>
            <a:endParaRPr lang="en-MY" dirty="0">
              <a:effectLst/>
            </a:endParaRPr>
          </a:p>
          <a:p>
            <a:r>
              <a:rPr lang="en-MY" sz="1200" b="1" kern="1200" dirty="0">
                <a:solidFill>
                  <a:schemeClr val="tx1"/>
                </a:solidFill>
                <a:effectLst/>
                <a:latin typeface="+mn-lt"/>
                <a:ea typeface="+mn-ea"/>
                <a:cs typeface="+mn-cs"/>
              </a:rPr>
              <a:t>Amy Adamczyk</a:t>
            </a:r>
            <a:r>
              <a:rPr lang="en-MY" sz="1200" b="0" kern="1200" dirty="0">
                <a:solidFill>
                  <a:schemeClr val="tx1"/>
                </a:solidFill>
                <a:effectLst/>
                <a:latin typeface="+mn-lt"/>
                <a:ea typeface="+mn-ea"/>
                <a:cs typeface="+mn-cs"/>
              </a:rPr>
              <a:t> is an Associate Professor of Sociology at John Jay College of Criminal Justice and the Programs of Doctoral Studies in Sociology and Criminal Justice, The Graduate </a:t>
            </a:r>
            <a:r>
              <a:rPr lang="en-MY" sz="1200" b="0" kern="1200" dirty="0" err="1">
                <a:solidFill>
                  <a:schemeClr val="tx1"/>
                </a:solidFill>
                <a:effectLst/>
                <a:latin typeface="+mn-lt"/>
                <a:ea typeface="+mn-ea"/>
                <a:cs typeface="+mn-cs"/>
              </a:rPr>
              <a:t>Center</a:t>
            </a:r>
            <a:r>
              <a:rPr lang="en-MY" sz="1200" b="0" kern="1200" dirty="0">
                <a:solidFill>
                  <a:schemeClr val="tx1"/>
                </a:solidFill>
                <a:effectLst/>
                <a:latin typeface="+mn-lt"/>
                <a:ea typeface="+mn-ea"/>
                <a:cs typeface="+mn-cs"/>
              </a:rPr>
              <a:t>, City University of New York. Her research focuses on how friends, families, and geographical contexts and personal religious beliefs shape people’s deviant, criminal, and health-related attitudes and </a:t>
            </a:r>
            <a:r>
              <a:rPr lang="en-MY" sz="1200" b="0" kern="1200" dirty="0" err="1">
                <a:solidFill>
                  <a:schemeClr val="tx1"/>
                </a:solidFill>
                <a:effectLst/>
                <a:latin typeface="+mn-lt"/>
                <a:ea typeface="+mn-ea"/>
                <a:cs typeface="+mn-cs"/>
              </a:rPr>
              <a:t>behaviors</a:t>
            </a:r>
            <a:r>
              <a:rPr lang="en-MY" sz="1200" b="0" kern="1200" dirty="0">
                <a:solidFill>
                  <a:schemeClr val="tx1"/>
                </a:solidFill>
                <a:effectLst/>
                <a:latin typeface="+mn-lt"/>
                <a:ea typeface="+mn-ea"/>
                <a:cs typeface="+mn-cs"/>
              </a:rPr>
              <a:t>.</a:t>
            </a:r>
          </a:p>
          <a:p>
            <a:r>
              <a:rPr lang="en-MY" sz="1200" b="1" kern="1200" dirty="0">
                <a:solidFill>
                  <a:schemeClr val="tx1"/>
                </a:solidFill>
                <a:effectLst/>
                <a:latin typeface="+mn-lt"/>
                <a:ea typeface="+mn-ea"/>
                <a:cs typeface="+mn-cs"/>
              </a:rPr>
              <a:t>Brittany E. Hayes</a:t>
            </a:r>
            <a:r>
              <a:rPr lang="en-MY" sz="1200" b="0" kern="1200" dirty="0">
                <a:solidFill>
                  <a:schemeClr val="tx1"/>
                </a:solidFill>
                <a:effectLst/>
                <a:latin typeface="+mn-lt"/>
                <a:ea typeface="+mn-ea"/>
                <a:cs typeface="+mn-cs"/>
              </a:rPr>
              <a:t> is a PhD student in the Criminal Justice Program at John Jay College of Criminal Justice at the Graduate </a:t>
            </a:r>
            <a:r>
              <a:rPr lang="en-MY" sz="1200" b="0" kern="1200" dirty="0" err="1">
                <a:solidFill>
                  <a:schemeClr val="tx1"/>
                </a:solidFill>
                <a:effectLst/>
                <a:latin typeface="+mn-lt"/>
                <a:ea typeface="+mn-ea"/>
                <a:cs typeface="+mn-cs"/>
              </a:rPr>
              <a:t>Center</a:t>
            </a:r>
            <a:r>
              <a:rPr lang="en-MY" sz="1200" b="0" kern="1200" dirty="0">
                <a:solidFill>
                  <a:schemeClr val="tx1"/>
                </a:solidFill>
                <a:effectLst/>
                <a:latin typeface="+mn-lt"/>
                <a:ea typeface="+mn-ea"/>
                <a:cs typeface="+mn-cs"/>
              </a:rPr>
              <a:t>, City University of New York. Her research focuses on domestic violence, specifically controlling </a:t>
            </a:r>
            <a:r>
              <a:rPr lang="en-MY" sz="1200" b="0" kern="1200" dirty="0" err="1">
                <a:solidFill>
                  <a:schemeClr val="tx1"/>
                </a:solidFill>
                <a:effectLst/>
                <a:latin typeface="+mn-lt"/>
                <a:ea typeface="+mn-ea"/>
                <a:cs typeface="+mn-cs"/>
              </a:rPr>
              <a:t>behavior</a:t>
            </a:r>
            <a:r>
              <a:rPr lang="en-MY" sz="1200" b="0" kern="1200" dirty="0">
                <a:solidFill>
                  <a:schemeClr val="tx1"/>
                </a:solidFill>
                <a:effectLst/>
                <a:latin typeface="+mn-lt"/>
                <a:ea typeface="+mn-ea"/>
                <a:cs typeface="+mn-cs"/>
              </a:rPr>
              <a:t> during the process of separation. She is currently working on a project focusing on how contextual factors influence victim–offender relationships in ideologically and non-ideologically motivated homicides.</a:t>
            </a:r>
          </a:p>
          <a:p>
            <a:r>
              <a:rPr lang="en-MY" sz="1200" u="none" strike="noStrike" kern="1200" dirty="0">
                <a:solidFill>
                  <a:schemeClr val="tx1"/>
                </a:solidFill>
                <a:effectLst/>
                <a:latin typeface="+mn-lt"/>
                <a:ea typeface="+mn-ea"/>
                <a:cs typeface="+mn-cs"/>
                <a:hlinkClick r:id="rId254"/>
              </a:rPr>
              <a:t>View Abstract</a:t>
            </a:r>
            <a:endParaRPr lang="en-MY" dirty="0">
              <a:effectLst/>
            </a:endParaRPr>
          </a:p>
          <a:p>
            <a:br>
              <a:rPr lang="en-MY" dirty="0">
                <a:effectLst/>
              </a:rPr>
            </a:br>
            <a:endParaRPr lang="en-MY"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endParaRPr lang="en-US" altLang="en-US" dirty="0"/>
          </a:p>
        </p:txBody>
      </p:sp>
    </p:spTree>
    <p:extLst>
      <p:ext uri="{BB962C8B-B14F-4D97-AF65-F5344CB8AC3E}">
        <p14:creationId xmlns:p14="http://schemas.microsoft.com/office/powerpoint/2010/main" val="144639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Patent child relationship you are so invested and you give and you give and you never get back very much</a:t>
            </a:r>
          </a:p>
          <a:p>
            <a:r>
              <a:rPr lang="en-GB" dirty="0" err="1"/>
              <a:t>Commited</a:t>
            </a:r>
            <a:r>
              <a:rPr lang="en-GB" dirty="0"/>
              <a:t> despite feeling deeper feeling grow</a:t>
            </a:r>
          </a:p>
          <a:p>
            <a:r>
              <a:rPr lang="en-GB" dirty="0"/>
              <a:t>If you rate not meeting my needs I am out of here</a:t>
            </a:r>
          </a:p>
          <a:p>
            <a:r>
              <a:rPr lang="en-GB" dirty="0"/>
              <a:t>Puppetry on a string for your </a:t>
            </a:r>
            <a:r>
              <a:rPr lang="en-GB" dirty="0" err="1"/>
              <a:t>feleings</a:t>
            </a:r>
            <a:endParaRPr lang="en-GB" dirty="0"/>
          </a:p>
          <a:p>
            <a:r>
              <a:rPr lang="en-GB" dirty="0"/>
              <a:t>You are out of here if I fall out of love</a:t>
            </a:r>
          </a:p>
          <a:p>
            <a:r>
              <a:rPr lang="en-GB" dirty="0"/>
              <a:t>Feelings</a:t>
            </a:r>
          </a:p>
          <a:p>
            <a:r>
              <a:rPr lang="en-GB" dirty="0"/>
              <a:t>From past</a:t>
            </a:r>
          </a:p>
          <a:p>
            <a:r>
              <a:rPr lang="en-GB" dirty="0"/>
              <a:t>Physiology</a:t>
            </a:r>
          </a:p>
          <a:p>
            <a:r>
              <a:rPr lang="en-GB" dirty="0"/>
              <a:t>Circumstances </a:t>
            </a:r>
          </a:p>
          <a:p>
            <a:endParaRPr lang="en-GB" dirty="0"/>
          </a:p>
          <a:p>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9</a:t>
            </a:fld>
            <a:endParaRPr lang="en-US"/>
          </a:p>
        </p:txBody>
      </p:sp>
    </p:spTree>
    <p:extLst>
      <p:ext uri="{BB962C8B-B14F-4D97-AF65-F5344CB8AC3E}">
        <p14:creationId xmlns:p14="http://schemas.microsoft.com/office/powerpoint/2010/main" val="362479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have sex inside of a covenant then the sex becomes a covenant renewal ceremony,  It becomes a commitment apparatus..giving yourself all over again..deepening and solidifying and nurturing</a:t>
            </a:r>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11</a:t>
            </a:fld>
            <a:endParaRPr lang="en-US"/>
          </a:p>
        </p:txBody>
      </p:sp>
    </p:spTree>
    <p:extLst>
      <p:ext uri="{BB962C8B-B14F-4D97-AF65-F5344CB8AC3E}">
        <p14:creationId xmlns:p14="http://schemas.microsoft.com/office/powerpoint/2010/main" val="148339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have sex inside of a covenant then the sex becomes a covenant renewal ceremony,  It becomes a commitment apparatus..giving yourself all over again..deepening and solidifying and nurturing</a:t>
            </a:r>
          </a:p>
          <a:p>
            <a:r>
              <a:rPr lang="en-GB" dirty="0"/>
              <a:t>I belong completely and exclusively to you and I am acting it out</a:t>
            </a:r>
          </a:p>
          <a:p>
            <a:r>
              <a:rPr lang="en-GB" dirty="0"/>
              <a:t>I am giving you my body as a token of how I have given you my life</a:t>
            </a:r>
          </a:p>
          <a:p>
            <a:r>
              <a:rPr lang="en-GB" dirty="0"/>
              <a:t>I am open to you physically as a token of how I have opened myself to you in every other way then it becomes deepening n nurturing</a:t>
            </a:r>
          </a:p>
          <a:p>
            <a:endParaRPr lang="en-GB" dirty="0"/>
          </a:p>
          <a:p>
            <a:r>
              <a:rPr lang="en-GB" dirty="0"/>
              <a:t>In consumer sex</a:t>
            </a:r>
          </a:p>
          <a:p>
            <a:r>
              <a:rPr lang="en-GB" dirty="0"/>
              <a:t>I am holding on to myself </a:t>
            </a:r>
          </a:p>
          <a:p>
            <a:r>
              <a:rPr lang="en-GB" dirty="0"/>
              <a:t>I am taking not giving</a:t>
            </a:r>
          </a:p>
          <a:p>
            <a:r>
              <a:rPr lang="en-GB" dirty="0"/>
              <a:t>Receiving and not </a:t>
            </a:r>
            <a:r>
              <a:rPr lang="en-GB" dirty="0" err="1"/>
              <a:t>givigng</a:t>
            </a:r>
            <a:endParaRPr lang="en-GB" dirty="0"/>
          </a:p>
          <a:p>
            <a:r>
              <a:rPr lang="en-GB" dirty="0"/>
              <a:t>You damage its ability to be a commitment apparatus</a:t>
            </a:r>
          </a:p>
          <a:p>
            <a:endParaRPr lang="en-GB" dirty="0"/>
          </a:p>
          <a:p>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12</a:t>
            </a:fld>
            <a:endParaRPr lang="en-US"/>
          </a:p>
        </p:txBody>
      </p:sp>
    </p:spTree>
    <p:extLst>
      <p:ext uri="{BB962C8B-B14F-4D97-AF65-F5344CB8AC3E}">
        <p14:creationId xmlns:p14="http://schemas.microsoft.com/office/powerpoint/2010/main" val="251314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21</a:t>
            </a:fld>
            <a:endParaRPr lang="en-US"/>
          </a:p>
        </p:txBody>
      </p:sp>
    </p:spTree>
    <p:extLst>
      <p:ext uri="{BB962C8B-B14F-4D97-AF65-F5344CB8AC3E}">
        <p14:creationId xmlns:p14="http://schemas.microsoft.com/office/powerpoint/2010/main" val="1444766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21212"/>
                </a:solidFill>
                <a:latin typeface="GHGuardianHeadline-Medium"/>
              </a:rPr>
              <a:t>Wilde's sex life exposed in explicit court files</a:t>
            </a:r>
            <a:r>
              <a:rPr lang="en-US" sz="1800" b="1" dirty="0">
                <a:solidFill>
                  <a:srgbClr val="121212"/>
                </a:solidFill>
                <a:latin typeface="GHGuardianHeadline-Bold"/>
              </a:rPr>
              <a:t>Under the hammer: unpublished witness statements tell of 'rough' teenage boys and soiled sheets</a:t>
            </a:r>
            <a:r>
              <a:rPr lang="en-US" sz="1800" b="1" dirty="0">
                <a:solidFill>
                  <a:srgbClr val="C70000"/>
                </a:solidFill>
                <a:latin typeface="GHGuardianHeadline-Bold"/>
                <a:hlinkClick r:id="rId3"/>
              </a:rPr>
              <a:t>Vanessa Thorpe</a:t>
            </a:r>
            <a:r>
              <a:rPr lang="en-US" sz="1800" b="0" i="1" dirty="0">
                <a:solidFill>
                  <a:srgbClr val="C70000"/>
                </a:solidFill>
                <a:latin typeface="GHGuardianHeadline-MediumItalic"/>
                <a:hlinkClick r:id="rId3"/>
              </a:rPr>
              <a:t> and Simon de Burton</a:t>
            </a:r>
            <a:r>
              <a:rPr lang="en-US" sz="1800" b="0" i="0" dirty="0">
                <a:solidFill>
                  <a:srgbClr val="767676"/>
                </a:solidFill>
                <a:latin typeface="GuardianTextSans-Regular"/>
                <a:hlinkClick r:id="rId3"/>
              </a:rPr>
              <a:t>Sun 6 May 2001 11.42 AESTFirst published on Sun 6 May 2001 11.42 AEST</a:t>
            </a:r>
            <a:r>
              <a:rPr lang="en-US" sz="1800" b="0" i="0" dirty="0">
                <a:solidFill>
                  <a:srgbClr val="767676"/>
                </a:solidFill>
                <a:latin typeface="GuardianTextEgyptian-Reg"/>
                <a:hlinkClick r:id="rId3"/>
              </a:rPr>
              <a:t>Shares</a:t>
            </a:r>
            <a:r>
              <a:rPr lang="en-US" sz="1800" b="1" i="0" dirty="0">
                <a:solidFill>
                  <a:srgbClr val="767676"/>
                </a:solidFill>
                <a:latin typeface="GuardianTextSans-Bold"/>
                <a:hlinkClick r:id="rId3"/>
              </a:rPr>
              <a:t>25</a:t>
            </a:r>
            <a:r>
              <a:rPr lang="en-US" sz="1800" b="0" i="0" dirty="0">
                <a:solidFill>
                  <a:srgbClr val="121212"/>
                </a:solidFill>
                <a:latin typeface="GuardianTextEgyptian-Reg"/>
                <a:hlinkClick r:id="rId3"/>
              </a:rPr>
              <a:t>Explicit documents prepared for the Oscar Wilde libel case have come to light, offering a revealing new glimpse of the double life led by the celebrated Irish writer.The shocking witness statements, previously unseen, were drawn up by employees at Day Russell of the Strand, solicitors for the </a:t>
            </a:r>
            <a:r>
              <a:rPr lang="en-US" sz="1800" b="0" i="0" dirty="0" err="1">
                <a:solidFill>
                  <a:srgbClr val="121212"/>
                </a:solidFill>
                <a:latin typeface="GuardianTextEgyptian-Reg"/>
                <a:hlinkClick r:id="rId3"/>
              </a:rPr>
              <a:t>defence</a:t>
            </a:r>
            <a:r>
              <a:rPr lang="en-US" sz="1800" b="0" i="0" dirty="0">
                <a:solidFill>
                  <a:srgbClr val="121212"/>
                </a:solidFill>
                <a:latin typeface="GuardianTextEgyptian-Reg"/>
                <a:hlinkClick r:id="rId3"/>
              </a:rPr>
              <a:t> in Wilde's disastrous 1895 legal action against the Marquis of Queensberry. Most of the papers were filed away and never used in court.While Wilde is remembered today as the dandy-about-town, sporting bespoke suits and habitually wearing a green carnation in his buttonhole, these statements - from chamber-maids, valets, bell-boys and even a lamp-wick seller portray his private life in lurid detail.Seedy descriptions of Wilde's bedroom are included in the damaging file, which was instrumental in Wilde's downfall and formed the background for one of the most famous cases in British legal history.</a:t>
            </a:r>
            <a:r>
              <a:rPr lang="en-US" sz="1800" b="0" i="0" dirty="0">
                <a:solidFill>
                  <a:srgbClr val="767676"/>
                </a:solidFill>
                <a:latin typeface="GuardianTextSans-Regular"/>
                <a:hlinkClick r:id="rId3"/>
              </a:rPr>
              <a:t>Advertisement</a:t>
            </a:r>
            <a:r>
              <a:rPr lang="en-US" sz="1800" b="0" i="0" dirty="0">
                <a:solidFill>
                  <a:srgbClr val="000000"/>
                </a:solidFill>
                <a:latin typeface="ArialMT"/>
                <a:hlinkClick r:id="rId3"/>
              </a:rPr>
              <a:t>Ad closed by</a:t>
            </a:r>
            <a:r>
              <a:rPr lang="en-US" sz="1800" b="0" i="0" dirty="0">
                <a:solidFill>
                  <a:srgbClr val="FFFFFF"/>
                </a:solidFill>
                <a:latin typeface="ArialMT"/>
                <a:hlinkClick r:id="rId3"/>
              </a:rPr>
              <a:t>Report this ad</a:t>
            </a:r>
            <a:r>
              <a:rPr lang="en-US" sz="1800" b="0" i="0" dirty="0">
                <a:solidFill>
                  <a:srgbClr val="9E9EA6"/>
                </a:solidFill>
                <a:latin typeface="ArialMT"/>
                <a:hlinkClick r:id="rId4"/>
              </a:rPr>
              <a:t>Why this ad? </a:t>
            </a:r>
            <a:r>
              <a:rPr lang="en-US" sz="1800" b="0" i="0" dirty="0">
                <a:solidFill>
                  <a:srgbClr val="000000"/>
                </a:solidFill>
                <a:latin typeface="ArialMT"/>
                <a:hlinkClick r:id="rId4"/>
              </a:rPr>
              <a:t>Ad closed by</a:t>
            </a:r>
            <a:r>
              <a:rPr lang="en-US" sz="1800" b="0" i="0" dirty="0">
                <a:solidFill>
                  <a:srgbClr val="FFFFFF"/>
                </a:solidFill>
                <a:latin typeface="ArialMT"/>
                <a:hlinkClick r:id="rId4"/>
              </a:rPr>
              <a:t>Report this ad</a:t>
            </a:r>
            <a:r>
              <a:rPr lang="en-US" sz="1800" b="0" i="0" dirty="0">
                <a:solidFill>
                  <a:srgbClr val="9E9EA6"/>
                </a:solidFill>
                <a:latin typeface="ArialMT"/>
                <a:hlinkClick r:id="rId4"/>
              </a:rPr>
              <a:t>Why this ad? </a:t>
            </a:r>
            <a:r>
              <a:rPr lang="en-US" sz="1800" b="0" i="0" dirty="0">
                <a:solidFill>
                  <a:srgbClr val="4285F4"/>
                </a:solidFill>
                <a:latin typeface="ArialMT"/>
                <a:hlinkClick r:id="rId4"/>
              </a:rPr>
              <a:t>Ad was inappropriateSeen this ad multiple timesAd covered contentNot interested in this ad</a:t>
            </a:r>
            <a:r>
              <a:rPr lang="en-US" sz="1800" b="1" i="0" dirty="0">
                <a:solidFill>
                  <a:prstClr val="black"/>
                </a:solidFill>
                <a:latin typeface="Arial-BoldMT"/>
                <a:hlinkClick r:id="rId4"/>
              </a:rPr>
              <a:t>Thanks. Feedback improves Google adsThanks. Feedback improves Google ads</a:t>
            </a:r>
            <a:r>
              <a:rPr lang="en-US" sz="1800" b="0" i="0" dirty="0">
                <a:solidFill>
                  <a:srgbClr val="000000"/>
                </a:solidFill>
                <a:latin typeface="ArialMT"/>
                <a:hlinkClick r:id="rId4"/>
              </a:rPr>
              <a:t>Ad closed byAd closed by</a:t>
            </a:r>
            <a:r>
              <a:rPr lang="en-US" sz="1800" b="0" i="0" dirty="0">
                <a:solidFill>
                  <a:prstClr val="black"/>
                </a:solidFill>
                <a:latin typeface="ArialMT"/>
                <a:hlinkClick r:id="rId4"/>
              </a:rPr>
              <a:t>	</a:t>
            </a:r>
          </a:p>
          <a:p>
            <a:r>
              <a:rPr lang="en-US" sz="1800" b="0" i="0" dirty="0">
                <a:solidFill>
                  <a:srgbClr val="121212"/>
                </a:solidFill>
                <a:latin typeface="GuardianTextEgyptian-Reg"/>
              </a:rPr>
              <a:t>Wilde took legal action against the Marquis, father of his lover, Lord Alfred Douglas, after he found a visiting card left by Queensberry at the </a:t>
            </a:r>
            <a:r>
              <a:rPr lang="en-US" sz="1800" b="0" i="0" dirty="0" err="1">
                <a:solidFill>
                  <a:srgbClr val="121212"/>
                </a:solidFill>
                <a:latin typeface="GuardianTextEgyptian-Reg"/>
              </a:rPr>
              <a:t>Albermarle</a:t>
            </a:r>
            <a:r>
              <a:rPr lang="en-US" sz="1800" b="0" i="0" dirty="0">
                <a:solidFill>
                  <a:srgbClr val="121212"/>
                </a:solidFill>
                <a:latin typeface="GuardianTextEgyptian-Reg"/>
              </a:rPr>
              <a:t> club. It was inscribed with the words: 'For Oscar Wilde posing </a:t>
            </a:r>
            <a:r>
              <a:rPr lang="en-US" sz="1800" b="0" i="0" dirty="0" err="1">
                <a:solidFill>
                  <a:srgbClr val="121212"/>
                </a:solidFill>
                <a:latin typeface="GuardianTextEgyptian-Reg"/>
              </a:rPr>
              <a:t>Somdomite</a:t>
            </a:r>
            <a:r>
              <a:rPr lang="en-US" sz="1800" b="0" i="0" dirty="0">
                <a:solidFill>
                  <a:srgbClr val="121212"/>
                </a:solidFill>
                <a:latin typeface="GuardianTextEgyptian-Reg"/>
              </a:rPr>
              <a:t> [ sic ]'.The 52 pages of statements from 32 witnesses have never been published and are hand-written on heavy sheets of paper. They were picked up in a London junk shop for a pittance during the Fifties by a private collector whose widow is now selling them at Christie's on 6 June. The historic bundle, wrapped in pink string, is expected to fetch £12,000.Among the more sordid details are those revealed by Margaret Cotta, a chambermaid at the Savoy Hotel, a </a:t>
            </a:r>
            <a:r>
              <a:rPr lang="en-US" sz="1800" b="0" i="0" dirty="0" err="1">
                <a:solidFill>
                  <a:srgbClr val="121212"/>
                </a:solidFill>
                <a:latin typeface="GuardianTextEgyptian-Reg"/>
              </a:rPr>
              <a:t>favourite</a:t>
            </a:r>
            <a:r>
              <a:rPr lang="en-US" sz="1800" b="0" i="0" dirty="0">
                <a:solidFill>
                  <a:srgbClr val="121212"/>
                </a:solidFill>
                <a:latin typeface="GuardianTextEgyptian-Reg"/>
              </a:rPr>
              <a:t> rendezvous for Wilde and his series of young male 'renters'. Describing a prolonged visit to the hotel by Wilde and Alfred Douglas, who was affectionately known as </a:t>
            </a:r>
            <a:r>
              <a:rPr lang="en-US" sz="1800" b="0" i="0" dirty="0" err="1">
                <a:solidFill>
                  <a:srgbClr val="121212"/>
                </a:solidFill>
                <a:latin typeface="GuardianTextEgyptian-Reg"/>
              </a:rPr>
              <a:t>Bosie</a:t>
            </a:r>
            <a:r>
              <a:rPr lang="en-US" sz="1800" b="0" i="0" dirty="0">
                <a:solidFill>
                  <a:srgbClr val="121212"/>
                </a:solidFill>
                <a:latin typeface="GuardianTextEgyptian-Reg"/>
              </a:rPr>
              <a:t>, Miss Cotta said she found a 'common boy, rough looking, about 14 years of age' in Wilde's bed, the sheets of which 'were always in a most disgusting state... [with] traces of vaseline, soil and semen'.</a:t>
            </a:r>
            <a:r>
              <a:rPr lang="en-US" sz="1800" b="0" i="0" dirty="0">
                <a:solidFill>
                  <a:srgbClr val="121212"/>
                </a:solidFill>
                <a:latin typeface="GHGuardianHeadline-Medium"/>
              </a:rPr>
              <a:t>Guardian Today: the headlines, the analysis, the debate - sent direct to you</a:t>
            </a:r>
            <a:r>
              <a:rPr lang="en-US" sz="1800" b="0" i="0" dirty="0">
                <a:solidFill>
                  <a:srgbClr val="C70000"/>
                </a:solidFill>
                <a:latin typeface="GHGuardianHeadline-Medium"/>
              </a:rPr>
              <a:t>Read more</a:t>
            </a:r>
            <a:r>
              <a:rPr lang="en-US" sz="1800" b="0" i="0" dirty="0">
                <a:solidFill>
                  <a:srgbClr val="121212"/>
                </a:solidFill>
                <a:latin typeface="GuardianTextEgyptian-Reg"/>
              </a:rPr>
              <a:t>Instructions were given that the linen should be kept apart and washed separately. Miss Cotta added that a stream of page boys delivering letters were usually kissed by Wilde, who then tipped them two shillings and sixpence for their trouble.Thomas </a:t>
            </a:r>
            <a:r>
              <a:rPr lang="en-US" sz="1800" b="0" i="0" dirty="0" err="1">
                <a:solidFill>
                  <a:srgbClr val="121212"/>
                </a:solidFill>
                <a:latin typeface="GuardianTextEgyptian-Reg"/>
              </a:rPr>
              <a:t>Venning</a:t>
            </a:r>
            <a:r>
              <a:rPr lang="en-US" sz="1800" b="0" i="0" dirty="0">
                <a:solidFill>
                  <a:srgbClr val="121212"/>
                </a:solidFill>
                <a:latin typeface="GuardianTextEgyptian-Reg"/>
              </a:rPr>
              <a:t>, a manuscripts specialist at Christie's, said the documents provided a new account of Wilde's undoing and had 'very detailed sexual content which was only mentioned in the trial euphemistically'.The statements also show Wilde's carefree attitude to discovery. Wallis Grainger, an apprentice electrician from Oxford, told how Wilde took him to a cottage in nearby Goring-on-Thames which he had rented and where he wrote An Ideal Husband.On the second or third night, said Grainger, Wilde 'came into my bedroom and woke me up and told me to come into his bedroom which was next door... he worked me up with his hand and made me spend in his mouth'. The former butler of the Marquis of Queensberry was in the next room.On another occasion, during the Goring regatta, Gertrude Simmons, governess to Wilde's two sons, reported seeing him 'holding the arm of a boat boy called George Hughes and patting him very familiarly'. During the same visit she came across a carelessly discarded letter to Wilde from </a:t>
            </a:r>
            <a:r>
              <a:rPr lang="en-US" sz="1800" b="0" i="0" dirty="0" err="1">
                <a:solidFill>
                  <a:srgbClr val="121212"/>
                </a:solidFill>
                <a:latin typeface="GuardianTextEgyptian-Reg"/>
              </a:rPr>
              <a:t>Bosie</a:t>
            </a:r>
            <a:r>
              <a:rPr lang="en-US" sz="1800" b="0" i="0" dirty="0">
                <a:solidFill>
                  <a:srgbClr val="121212"/>
                </a:solidFill>
                <a:latin typeface="GuardianTextEgyptian-Reg"/>
              </a:rPr>
              <a:t> which was signed 'your own loving darling boy to do what you like with'.Another statement came from a 20-year-old called Fred Atkins, who Wilde had met at the Café Royale. Atkins said Wilde 'took me to the hairdresser and had my hair curled'. Wilde later took him off to Paris as his secretary, Atkins said. The job involved 'writing out only half a page of a manuscript which took about 10 minutes' after which Wilde 'made improper proposals'.Queensberry had used detectives to track down a circle of male prostitutes, and some of their statements are among those being sold. Wilde's action against Queensberry opened on 3 April 1895 at the Old Bailey but collapsed with a not guilty verdict. At noon on 5 April, the evidence gathered by solicitor Charles Russell was immediately forwarded to the Director of Public Prosecutions and Wilde was arrested on a charge of gross indecency.On 24 May, after two further trials, he was sentenced to two years' imprisonment with hard labour, which broke his health. After his release he lived abroad as a bankrupt under the pseudonym Sebastian </a:t>
            </a:r>
            <a:r>
              <a:rPr lang="en-US" sz="1800" b="0" i="0" dirty="0" err="1">
                <a:solidFill>
                  <a:srgbClr val="121212"/>
                </a:solidFill>
                <a:latin typeface="GuardianTextEgyptian-Reg"/>
              </a:rPr>
              <a:t>Melmoth</a:t>
            </a:r>
            <a:r>
              <a:rPr lang="en-US" sz="1800" b="0" i="0" dirty="0">
                <a:solidFill>
                  <a:srgbClr val="121212"/>
                </a:solidFill>
                <a:latin typeface="GuardianTextEgyptian-Reg"/>
              </a:rPr>
              <a:t>. He died in Paris on 30 November 1900.</a:t>
            </a:r>
            <a:endParaRPr lang="en-GB" sz="1800" b="0" i="0" dirty="0">
              <a:solidFill>
                <a:srgbClr val="121212"/>
              </a:solidFill>
              <a:latin typeface="GuardianTextEgyptian-Reg"/>
            </a:endParaRPr>
          </a:p>
          <a:p>
            <a:endParaRPr lang="en-GB" sz="1800" b="0" i="0" dirty="0">
              <a:solidFill>
                <a:srgbClr val="121212"/>
              </a:solidFill>
              <a:latin typeface="GuardianTextEgyptian-Reg"/>
            </a:endParaRPr>
          </a:p>
          <a:p>
            <a:r>
              <a:rPr lang="en-US" dirty="0"/>
              <a:t>https://</a:t>
            </a:r>
            <a:r>
              <a:rPr lang="en-US" dirty="0" err="1"/>
              <a:t>www.theguardian.com</a:t>
            </a:r>
            <a:r>
              <a:rPr lang="en-US" dirty="0"/>
              <a:t>/uk/2001/may/06/</a:t>
            </a:r>
            <a:r>
              <a:rPr lang="en-US"/>
              <a:t>books.booksnews</a:t>
            </a:r>
          </a:p>
        </p:txBody>
      </p:sp>
      <p:sp>
        <p:nvSpPr>
          <p:cNvPr id="4" name="Slide Number Placeholder 3"/>
          <p:cNvSpPr>
            <a:spLocks noGrp="1"/>
          </p:cNvSpPr>
          <p:nvPr>
            <p:ph type="sldNum" sz="quarter" idx="5"/>
          </p:nvPr>
        </p:nvSpPr>
        <p:spPr/>
        <p:txBody>
          <a:bodyPr/>
          <a:lstStyle/>
          <a:p>
            <a:fld id="{D18ED2AD-CDD6-6049-9578-846E0468FD25}" type="slidenum">
              <a:rPr lang="en-US" smtClean="0"/>
              <a:t>39</a:t>
            </a:fld>
            <a:endParaRPr lang="en-US"/>
          </a:p>
        </p:txBody>
      </p:sp>
    </p:spTree>
    <p:extLst>
      <p:ext uri="{BB962C8B-B14F-4D97-AF65-F5344CB8AC3E}">
        <p14:creationId xmlns:p14="http://schemas.microsoft.com/office/powerpoint/2010/main" val="239027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41</a:t>
            </a:fld>
            <a:endParaRPr lang="en-US"/>
          </a:p>
        </p:txBody>
      </p:sp>
    </p:spTree>
    <p:extLst>
      <p:ext uri="{BB962C8B-B14F-4D97-AF65-F5344CB8AC3E}">
        <p14:creationId xmlns:p14="http://schemas.microsoft.com/office/powerpoint/2010/main" val="335442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Dim for taste of what it is to be united with Christ</a:t>
            </a:r>
          </a:p>
          <a:p>
            <a:r>
              <a:rPr lang="en-GB" dirty="0"/>
              <a:t>John 4 never thirst again</a:t>
            </a:r>
          </a:p>
          <a:p>
            <a:r>
              <a:rPr lang="en-GB" dirty="0"/>
              <a:t>I can satisfy your deepest needs..</a:t>
            </a:r>
          </a:p>
          <a:p>
            <a:r>
              <a:rPr lang="en-GB" dirty="0"/>
              <a:t>Sir give me this water’</a:t>
            </a:r>
          </a:p>
          <a:p>
            <a:r>
              <a:rPr lang="en-GB" dirty="0"/>
              <a:t>Bring your husband ….why talk about her messed up sex life</a:t>
            </a:r>
          </a:p>
          <a:p>
            <a:r>
              <a:rPr lang="en-GB" dirty="0"/>
              <a:t>How to have my longings satisfied</a:t>
            </a:r>
          </a:p>
          <a:p>
            <a:r>
              <a:rPr lang="en-GB" dirty="0"/>
              <a:t>You have been trying to find this need satisfied by men and Dim for taste of what it is to be united with Christ</a:t>
            </a:r>
          </a:p>
          <a:p>
            <a:r>
              <a:rPr lang="en-GB" dirty="0"/>
              <a:t>John 4 never thirst again</a:t>
            </a:r>
          </a:p>
          <a:p>
            <a:r>
              <a:rPr lang="en-GB" dirty="0"/>
              <a:t>I can satisfy your deepest needs..</a:t>
            </a:r>
          </a:p>
          <a:p>
            <a:r>
              <a:rPr lang="en-GB" dirty="0"/>
              <a:t>Sir give me this water’</a:t>
            </a:r>
          </a:p>
          <a:p>
            <a:r>
              <a:rPr lang="en-GB" dirty="0"/>
              <a:t>Bring your husband ….why talk about her messed up sex life</a:t>
            </a:r>
          </a:p>
          <a:p>
            <a:r>
              <a:rPr lang="en-GB" dirty="0"/>
              <a:t>How to have my longings satisfied</a:t>
            </a:r>
          </a:p>
          <a:p>
            <a:r>
              <a:rPr lang="en-GB" dirty="0"/>
              <a:t>You have been trying to find this need satisfied by men and </a:t>
            </a:r>
            <a:endParaRPr lang="en-US" dirty="0"/>
          </a:p>
        </p:txBody>
      </p:sp>
      <p:sp>
        <p:nvSpPr>
          <p:cNvPr id="4" name="Slide Number Placeholder 3"/>
          <p:cNvSpPr>
            <a:spLocks noGrp="1"/>
          </p:cNvSpPr>
          <p:nvPr>
            <p:ph type="sldNum" sz="quarter" idx="5"/>
          </p:nvPr>
        </p:nvSpPr>
        <p:spPr/>
        <p:txBody>
          <a:bodyPr/>
          <a:lstStyle/>
          <a:p>
            <a:fld id="{D18ED2AD-CDD6-6049-9578-846E0468FD25}" type="slidenum">
              <a:rPr lang="en-US" smtClean="0"/>
              <a:t>47</a:t>
            </a:fld>
            <a:endParaRPr lang="en-US"/>
          </a:p>
        </p:txBody>
      </p:sp>
    </p:spTree>
    <p:extLst>
      <p:ext uri="{BB962C8B-B14F-4D97-AF65-F5344CB8AC3E}">
        <p14:creationId xmlns:p14="http://schemas.microsoft.com/office/powerpoint/2010/main" val="176427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44F5-493A-A24B-9612-718263CA4926}"/>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91504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5/26/20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5/26/20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customXml" Target="../ink/ink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customXml" Target="../ink/ink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sagepub.com/journals-permissions" TargetMode="External"/><Relationship Id="rId5" Type="http://schemas.openxmlformats.org/officeDocument/2006/relationships/hyperlink" Target="https://doi.org/10.1177/0003122412458672"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C9AE-44C4-EC40-A860-0319CA89F979}"/>
              </a:ext>
            </a:extLst>
          </p:cNvPr>
          <p:cNvSpPr>
            <a:spLocks noGrp="1"/>
          </p:cNvSpPr>
          <p:nvPr>
            <p:ph type="ctrTitle"/>
          </p:nvPr>
        </p:nvSpPr>
        <p:spPr/>
        <p:txBody>
          <a:bodyPr/>
          <a:lstStyle/>
          <a:p>
            <a:r>
              <a:rPr lang="en-GB" dirty="0"/>
              <a:t>Sexual ethic</a:t>
            </a:r>
            <a:endParaRPr lang="en-US" dirty="0"/>
          </a:p>
        </p:txBody>
      </p:sp>
      <p:sp>
        <p:nvSpPr>
          <p:cNvPr id="3" name="Subtitle 2">
            <a:extLst>
              <a:ext uri="{FF2B5EF4-FFF2-40B4-BE49-F238E27FC236}">
                <a16:creationId xmlns:a16="http://schemas.microsoft.com/office/drawing/2014/main" id="{46235BB5-5A51-3A46-9457-317E4724054A}"/>
              </a:ext>
            </a:extLst>
          </p:cNvPr>
          <p:cNvSpPr>
            <a:spLocks noGrp="1"/>
          </p:cNvSpPr>
          <p:nvPr>
            <p:ph type="subTitle" idx="1"/>
          </p:nvPr>
        </p:nvSpPr>
        <p:spPr/>
        <p:txBody>
          <a:bodyPr/>
          <a:lstStyle/>
          <a:p>
            <a:r>
              <a:rPr lang="en-GB"/>
              <a:t>Matthew 5 :27-31</a:t>
            </a:r>
          </a:p>
          <a:p>
            <a:endParaRPr lang="en-US"/>
          </a:p>
        </p:txBody>
      </p:sp>
    </p:spTree>
    <p:extLst>
      <p:ext uri="{BB962C8B-B14F-4D97-AF65-F5344CB8AC3E}">
        <p14:creationId xmlns:p14="http://schemas.microsoft.com/office/powerpoint/2010/main" val="146100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9" name="Rectangle 1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03C1E4C-80AB-4D42-9BA9-457889BF60D8}"/>
              </a:ext>
            </a:extLst>
          </p:cNvPr>
          <p:cNvSpPr>
            <a:spLocks noGrp="1"/>
          </p:cNvSpPr>
          <p:nvPr>
            <p:ph type="title"/>
          </p:nvPr>
        </p:nvSpPr>
        <p:spPr>
          <a:xfrm>
            <a:off x="1130271" y="1193800"/>
            <a:ext cx="3193050" cy="4699000"/>
          </a:xfrm>
        </p:spPr>
        <p:txBody>
          <a:bodyPr anchor="ctr">
            <a:normAutofit/>
          </a:bodyPr>
          <a:lstStyle/>
          <a:p>
            <a:r>
              <a:rPr lang="en-GB" dirty="0"/>
              <a:t>The place of sex</a:t>
            </a:r>
            <a:endParaRPr lang="en-US" dirty="0"/>
          </a:p>
        </p:txBody>
      </p:sp>
      <p:cxnSp>
        <p:nvCxnSpPr>
          <p:cNvPr id="21" name="Straight Connector 2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CF93B3-7DED-A747-A876-E8AB28CDCD16}"/>
              </a:ext>
            </a:extLst>
          </p:cNvPr>
          <p:cNvSpPr>
            <a:spLocks noGrp="1"/>
          </p:cNvSpPr>
          <p:nvPr>
            <p:ph idx="1"/>
          </p:nvPr>
        </p:nvSpPr>
        <p:spPr>
          <a:xfrm>
            <a:off x="4976636" y="1193800"/>
            <a:ext cx="6085091" cy="4699000"/>
          </a:xfrm>
        </p:spPr>
        <p:txBody>
          <a:bodyPr anchor="ctr">
            <a:normAutofit/>
          </a:bodyPr>
          <a:lstStyle/>
          <a:p>
            <a:r>
              <a:rPr lang="en-GB"/>
              <a:t>Sex as a consumer good</a:t>
            </a:r>
          </a:p>
          <a:p>
            <a:r>
              <a:rPr lang="en-GB"/>
              <a:t>Makes me feel good about my self ..intrinsically selfish I am taking not giving </a:t>
            </a:r>
          </a:p>
          <a:p>
            <a:r>
              <a:rPr lang="en-GB"/>
              <a:t>1 Cor 6:13 Food is meant for the stomach and the stomach for food”</a:t>
            </a:r>
            <a:endParaRPr lang="en-US"/>
          </a:p>
        </p:txBody>
      </p:sp>
      <p:sp>
        <p:nvSpPr>
          <p:cNvPr id="2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26846463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C448-1DD3-EF46-BC98-89FE5D6B256A}"/>
              </a:ext>
            </a:extLst>
          </p:cNvPr>
          <p:cNvSpPr>
            <a:spLocks noGrp="1"/>
          </p:cNvSpPr>
          <p:nvPr>
            <p:ph type="title"/>
          </p:nvPr>
        </p:nvSpPr>
        <p:spPr>
          <a:xfrm>
            <a:off x="5873750" y="804519"/>
            <a:ext cx="5181104" cy="1049235"/>
          </a:xfrm>
        </p:spPr>
        <p:txBody>
          <a:bodyPr/>
          <a:lstStyle/>
          <a:p>
            <a:r>
              <a:rPr lang="en-GB" dirty="0"/>
              <a:t>Sexual integrity</a:t>
            </a:r>
            <a:endParaRPr lang="en-US" dirty="0"/>
          </a:p>
        </p:txBody>
      </p:sp>
      <p:sp>
        <p:nvSpPr>
          <p:cNvPr id="9" name="Content Placeholder 2">
            <a:extLst>
              <a:ext uri="{FF2B5EF4-FFF2-40B4-BE49-F238E27FC236}">
                <a16:creationId xmlns:a16="http://schemas.microsoft.com/office/drawing/2014/main" id="{CBB8C23A-9989-104E-A124-9311FFFEFFFE}"/>
              </a:ext>
            </a:extLst>
          </p:cNvPr>
          <p:cNvSpPr txBox="1">
            <a:spLocks/>
          </p:cNvSpPr>
          <p:nvPr/>
        </p:nvSpPr>
        <p:spPr>
          <a:xfrm>
            <a:off x="5873749" y="2446121"/>
            <a:ext cx="5527055" cy="315850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dirty="0"/>
              <a:t>The monstrosity of sexual intercourse outside of marriage is that those who indulge in it are trying to isolate one kind of union..the sexual union from all kinds of other union which were intended to go a long with it to make up the total union. To have physical union without having whole life union is a lack of integrity </a:t>
            </a:r>
          </a:p>
          <a:p>
            <a:pPr marL="0" indent="0">
              <a:buNone/>
            </a:pPr>
            <a:r>
              <a:rPr lang="en-GB" dirty="0"/>
              <a:t>CS LEWIS</a:t>
            </a:r>
          </a:p>
          <a:p>
            <a:pPr marL="0" indent="0">
              <a:buNone/>
            </a:pPr>
            <a:endParaRPr lang="en-GB" dirty="0"/>
          </a:p>
        </p:txBody>
      </p:sp>
    </p:spTree>
    <p:extLst>
      <p:ext uri="{BB962C8B-B14F-4D97-AF65-F5344CB8AC3E}">
        <p14:creationId xmlns:p14="http://schemas.microsoft.com/office/powerpoint/2010/main" val="219116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1E4C-80AB-4D42-9BA9-457889BF60D8}"/>
              </a:ext>
            </a:extLst>
          </p:cNvPr>
          <p:cNvSpPr>
            <a:spLocks noGrp="1"/>
          </p:cNvSpPr>
          <p:nvPr>
            <p:ph type="title"/>
          </p:nvPr>
        </p:nvSpPr>
        <p:spPr/>
        <p:txBody>
          <a:bodyPr/>
          <a:lstStyle/>
          <a:p>
            <a:r>
              <a:rPr lang="en-GB" dirty="0"/>
              <a:t>The place of sex</a:t>
            </a:r>
            <a:endParaRPr lang="en-US" dirty="0"/>
          </a:p>
        </p:txBody>
      </p:sp>
      <p:sp>
        <p:nvSpPr>
          <p:cNvPr id="3" name="Content Placeholder 2">
            <a:extLst>
              <a:ext uri="{FF2B5EF4-FFF2-40B4-BE49-F238E27FC236}">
                <a16:creationId xmlns:a16="http://schemas.microsoft.com/office/drawing/2014/main" id="{5BCF93B3-7DED-A747-A876-E8AB28CDCD16}"/>
              </a:ext>
            </a:extLst>
          </p:cNvPr>
          <p:cNvSpPr>
            <a:spLocks noGrp="1"/>
          </p:cNvSpPr>
          <p:nvPr>
            <p:ph idx="1"/>
          </p:nvPr>
        </p:nvSpPr>
        <p:spPr>
          <a:xfrm>
            <a:off x="2434735" y="2336396"/>
            <a:ext cx="2723364" cy="3450613"/>
          </a:xfrm>
        </p:spPr>
        <p:txBody>
          <a:bodyPr/>
          <a:lstStyle/>
          <a:p>
            <a:r>
              <a:rPr lang="en-GB" dirty="0"/>
              <a:t>Covenant renewal ceremony </a:t>
            </a:r>
          </a:p>
          <a:p>
            <a:r>
              <a:rPr lang="en-GB" dirty="0"/>
              <a:t>Commitment apparatus </a:t>
            </a:r>
            <a:endParaRPr lang="en-US" dirty="0"/>
          </a:p>
        </p:txBody>
      </p:sp>
    </p:spTree>
    <p:extLst>
      <p:ext uri="{BB962C8B-B14F-4D97-AF65-F5344CB8AC3E}">
        <p14:creationId xmlns:p14="http://schemas.microsoft.com/office/powerpoint/2010/main" val="188737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9766-FBC4-AE4A-B4FE-E0DC8E6580DB}"/>
              </a:ext>
            </a:extLst>
          </p:cNvPr>
          <p:cNvSpPr>
            <a:spLocks noGrp="1"/>
          </p:cNvSpPr>
          <p:nvPr>
            <p:ph type="title"/>
          </p:nvPr>
        </p:nvSpPr>
        <p:spPr/>
        <p:txBody>
          <a:bodyPr/>
          <a:lstStyle/>
          <a:p>
            <a:r>
              <a:rPr lang="en-GB" dirty="0"/>
              <a:t>John white</a:t>
            </a:r>
            <a:endParaRPr lang="en-US" dirty="0"/>
          </a:p>
        </p:txBody>
      </p:sp>
      <p:sp>
        <p:nvSpPr>
          <p:cNvPr id="3" name="Content Placeholder 2">
            <a:extLst>
              <a:ext uri="{FF2B5EF4-FFF2-40B4-BE49-F238E27FC236}">
                <a16:creationId xmlns:a16="http://schemas.microsoft.com/office/drawing/2014/main" id="{7EBF3862-3D99-954E-B6FD-2F69B8F31EAB}"/>
              </a:ext>
            </a:extLst>
          </p:cNvPr>
          <p:cNvSpPr>
            <a:spLocks noGrp="1"/>
          </p:cNvSpPr>
          <p:nvPr>
            <p:ph idx="1"/>
          </p:nvPr>
        </p:nvSpPr>
        <p:spPr/>
        <p:txBody>
          <a:bodyPr>
            <a:normAutofit/>
          </a:bodyPr>
          <a:lstStyle/>
          <a:p>
            <a:pPr marL="0" indent="0">
              <a:buNone/>
            </a:pPr>
            <a:r>
              <a:rPr lang="en-GB" sz="2400" i="1" dirty="0"/>
              <a:t>The bodily exposure that arouse and accompanies sex can be profoundly symbolic and powerfully healing if it is the concrete sign of what is happening in the whole relationship so it only makes sense that the sexual relationship be confined to marriage for mutual disclosure and tender acceptance is not the activity of the moment but the fabric of a life time’s weaving. Each time sex is physical disclosure without being complete personal disclosure and commitment some of its life giving and healing nature is destroyed.</a:t>
            </a:r>
            <a:endParaRPr lang="en-US" sz="2400" i="1" dirty="0"/>
          </a:p>
        </p:txBody>
      </p:sp>
    </p:spTree>
    <p:extLst>
      <p:ext uri="{BB962C8B-B14F-4D97-AF65-F5344CB8AC3E}">
        <p14:creationId xmlns:p14="http://schemas.microsoft.com/office/powerpoint/2010/main" val="236166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355E-CF03-464B-873E-D77BBC8865A3}"/>
              </a:ext>
            </a:extLst>
          </p:cNvPr>
          <p:cNvSpPr>
            <a:spLocks noGrp="1"/>
          </p:cNvSpPr>
          <p:nvPr>
            <p:ph type="title"/>
          </p:nvPr>
        </p:nvSpPr>
        <p:spPr/>
        <p:txBody>
          <a:bodyPr>
            <a:normAutofit fontScale="90000"/>
          </a:bodyPr>
          <a:lstStyle/>
          <a:p>
            <a:r>
              <a:rPr lang="en-US" dirty="0"/>
              <a:t>Cohabiting prior to marriage or making clear plans for marriage is associated with less happiness and more negativity in marriage.</a:t>
            </a:r>
          </a:p>
        </p:txBody>
      </p:sp>
      <p:sp>
        <p:nvSpPr>
          <p:cNvPr id="3" name="Content Placeholder 2">
            <a:extLst>
              <a:ext uri="{FF2B5EF4-FFF2-40B4-BE49-F238E27FC236}">
                <a16:creationId xmlns:a16="http://schemas.microsoft.com/office/drawing/2014/main" id="{F1D832F1-A750-AA4E-B74C-2A23B3912C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47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ADC0-802E-6B44-9008-C23E59730FC9}"/>
              </a:ext>
            </a:extLst>
          </p:cNvPr>
          <p:cNvSpPr>
            <a:spLocks noGrp="1"/>
          </p:cNvSpPr>
          <p:nvPr>
            <p:ph type="title"/>
          </p:nvPr>
        </p:nvSpPr>
        <p:spPr/>
        <p:txBody>
          <a:bodyPr/>
          <a:lstStyle/>
          <a:p>
            <a:r>
              <a:rPr lang="en-GB" dirty="0"/>
              <a:t>Inertia illustrated</a:t>
            </a:r>
            <a:endParaRPr lang="en-US" dirty="0"/>
          </a:p>
        </p:txBody>
      </p:sp>
      <p:sp>
        <p:nvSpPr>
          <p:cNvPr id="3" name="Content Placeholder 2">
            <a:extLst>
              <a:ext uri="{FF2B5EF4-FFF2-40B4-BE49-F238E27FC236}">
                <a16:creationId xmlns:a16="http://schemas.microsoft.com/office/drawing/2014/main" id="{A4B7C176-91D5-2943-BF1B-EB9544AD28A4}"/>
              </a:ext>
            </a:extLst>
          </p:cNvPr>
          <p:cNvSpPr>
            <a:spLocks noGrp="1"/>
          </p:cNvSpPr>
          <p:nvPr>
            <p:ph idx="1"/>
          </p:nvPr>
        </p:nvSpPr>
        <p:spPr>
          <a:xfrm>
            <a:off x="5706474" y="2116512"/>
            <a:ext cx="6485526" cy="3450613"/>
          </a:xfrm>
        </p:spPr>
        <p:txBody>
          <a:bodyPr>
            <a:normAutofit lnSpcReduction="10000"/>
          </a:bodyPr>
          <a:lstStyle/>
          <a:p>
            <a:pPr marL="0" indent="0">
              <a:buNone/>
            </a:pPr>
            <a:r>
              <a:rPr lang="en-US" sz="1800" i="1" dirty="0">
                <a:solidFill>
                  <a:srgbClr val="2C2D30"/>
                </a:solidFill>
                <a:latin typeface="font0000000023e24ee9"/>
              </a:rPr>
              <a:t>But sadly now I’m feeling a bit stuck with Apple. I’d like to check out other smartphone platforms, but doing so is going to require some work on my part. Like many who have been sucked into Apple’s clutches, it was innocent in the beginning. . . . Initially, I didn’t realize the commitment I was making. I didn’t think about the fact that I was locking myself into a platform for the rest of my life. But with each new product I bought from Apple, the deeper I fell into the Borg. And now I feel like it would be painful to break up with Apple. Not because I love the products or company so much, but because it would be a huge pain in the butt to transfer all my stuff to a new platform. </a:t>
            </a:r>
            <a:endParaRPr lang="en-US" i="1" dirty="0"/>
          </a:p>
        </p:txBody>
      </p:sp>
      <p:sp>
        <p:nvSpPr>
          <p:cNvPr id="6" name="TextBox 5">
            <a:extLst>
              <a:ext uri="{FF2B5EF4-FFF2-40B4-BE49-F238E27FC236}">
                <a16:creationId xmlns:a16="http://schemas.microsoft.com/office/drawing/2014/main" id="{4531C668-5D78-B548-8D58-178C151B3452}"/>
              </a:ext>
            </a:extLst>
          </p:cNvPr>
          <p:cNvSpPr txBox="1"/>
          <p:nvPr/>
        </p:nvSpPr>
        <p:spPr>
          <a:xfrm>
            <a:off x="387715" y="5130152"/>
            <a:ext cx="5013434" cy="646331"/>
          </a:xfrm>
          <a:prstGeom prst="rect">
            <a:avLst/>
          </a:prstGeom>
          <a:noFill/>
        </p:spPr>
        <p:txBody>
          <a:bodyPr wrap="square" rtlCol="0">
            <a:spAutoFit/>
          </a:bodyPr>
          <a:lstStyle/>
          <a:p>
            <a:pPr algn="l"/>
            <a:r>
              <a:rPr lang="en-US" sz="1200" dirty="0">
                <a:solidFill>
                  <a:srgbClr val="2C2D30"/>
                </a:solidFill>
                <a:latin typeface="font0000000023e24ee9"/>
              </a:rPr>
              <a:t>Marguerite Reardon</a:t>
            </a:r>
            <a:r>
              <a:rPr lang="en-GB" sz="1200" dirty="0">
                <a:solidFill>
                  <a:srgbClr val="2C2D30"/>
                </a:solidFill>
                <a:latin typeface="font0000000023e24ee9"/>
              </a:rPr>
              <a:t> “ Should I break up with my Iphone for Nokia’s Lumina 900? …modified by Scott M Stanley in Psychology T </a:t>
            </a:r>
            <a:r>
              <a:rPr lang="en-GB" sz="1200" dirty="0" err="1">
                <a:solidFill>
                  <a:srgbClr val="2C2D30"/>
                </a:solidFill>
                <a:latin typeface="font0000000023e24ee9"/>
              </a:rPr>
              <a:t>oday</a:t>
            </a:r>
            <a:r>
              <a:rPr lang="en-GB" sz="1200" dirty="0">
                <a:solidFill>
                  <a:srgbClr val="2C2D30"/>
                </a:solidFill>
                <a:latin typeface="font0000000023e24ee9"/>
              </a:rPr>
              <a:t> in the Hidden risks of cohabitation May 29 2014 </a:t>
            </a:r>
            <a:endParaRPr lang="en-US" sz="1200" dirty="0"/>
          </a:p>
        </p:txBody>
      </p:sp>
    </p:spTree>
    <p:extLst>
      <p:ext uri="{BB962C8B-B14F-4D97-AF65-F5344CB8AC3E}">
        <p14:creationId xmlns:p14="http://schemas.microsoft.com/office/powerpoint/2010/main" val="336843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6A2E-02FF-574C-9639-7388A76082E3}"/>
              </a:ext>
            </a:extLst>
          </p:cNvPr>
          <p:cNvSpPr>
            <a:spLocks noGrp="1"/>
          </p:cNvSpPr>
          <p:nvPr>
            <p:ph type="title"/>
          </p:nvPr>
        </p:nvSpPr>
        <p:spPr/>
        <p:txBody>
          <a:bodyPr/>
          <a:lstStyle/>
          <a:p>
            <a:r>
              <a:rPr lang="en-GB" dirty="0"/>
              <a:t>Jennifer</a:t>
            </a:r>
            <a:endParaRPr lang="en-US" dirty="0"/>
          </a:p>
        </p:txBody>
      </p:sp>
      <p:sp>
        <p:nvSpPr>
          <p:cNvPr id="3" name="Content Placeholder 2">
            <a:extLst>
              <a:ext uri="{FF2B5EF4-FFF2-40B4-BE49-F238E27FC236}">
                <a16:creationId xmlns:a16="http://schemas.microsoft.com/office/drawing/2014/main" id="{0FF612E0-9191-5B45-84F3-71F23D15A418}"/>
              </a:ext>
            </a:extLst>
          </p:cNvPr>
          <p:cNvSpPr>
            <a:spLocks noGrp="1"/>
          </p:cNvSpPr>
          <p:nvPr>
            <p:ph idx="1"/>
          </p:nvPr>
        </p:nvSpPr>
        <p:spPr>
          <a:xfrm>
            <a:off x="1451579" y="2205502"/>
            <a:ext cx="4153938" cy="3450613"/>
          </a:xfrm>
        </p:spPr>
        <p:txBody>
          <a:bodyPr/>
          <a:lstStyle/>
          <a:p>
            <a:r>
              <a:rPr lang="en-US" dirty="0"/>
              <a:t> “I felt like I was on this multiyear, never-ending audition to be his wife,” she said. “We had all this furniture. We had our dogs and all the same friends. It just made it really, really difficult to break up. Then it was like we got married because we were living together once we got into our 30s.”</a:t>
            </a:r>
          </a:p>
        </p:txBody>
      </p:sp>
      <p:sp>
        <p:nvSpPr>
          <p:cNvPr id="6" name="TextBox 5">
            <a:extLst>
              <a:ext uri="{FF2B5EF4-FFF2-40B4-BE49-F238E27FC236}">
                <a16:creationId xmlns:a16="http://schemas.microsoft.com/office/drawing/2014/main" id="{315D1FF3-2B2E-CD4C-884D-239065EC1E82}"/>
              </a:ext>
            </a:extLst>
          </p:cNvPr>
          <p:cNvSpPr txBox="1"/>
          <p:nvPr/>
        </p:nvSpPr>
        <p:spPr>
          <a:xfrm>
            <a:off x="6586485" y="5191131"/>
            <a:ext cx="4668929" cy="646331"/>
          </a:xfrm>
          <a:prstGeom prst="rect">
            <a:avLst/>
          </a:prstGeom>
          <a:noFill/>
        </p:spPr>
        <p:txBody>
          <a:bodyPr wrap="square" rtlCol="0">
            <a:spAutoFit/>
          </a:bodyPr>
          <a:lstStyle/>
          <a:p>
            <a:pPr algn="l"/>
            <a:r>
              <a:rPr lang="en-US" dirty="0"/>
              <a:t>The Downside of Cohabiting Before Marriage</a:t>
            </a:r>
            <a:endParaRPr lang="en-GB" dirty="0"/>
          </a:p>
          <a:p>
            <a:pPr algn="l"/>
            <a:r>
              <a:rPr lang="en-US" dirty="0"/>
              <a:t>By MEG JAY</a:t>
            </a:r>
            <a:r>
              <a:rPr lang="en-GB" dirty="0"/>
              <a:t> </a:t>
            </a:r>
            <a:r>
              <a:rPr lang="en-US" dirty="0"/>
              <a:t>April 14, 2012New York Times</a:t>
            </a:r>
          </a:p>
        </p:txBody>
      </p:sp>
      <p:sp>
        <p:nvSpPr>
          <p:cNvPr id="7" name="TextBox 6">
            <a:extLst>
              <a:ext uri="{FF2B5EF4-FFF2-40B4-BE49-F238E27FC236}">
                <a16:creationId xmlns:a16="http://schemas.microsoft.com/office/drawing/2014/main" id="{505C0A07-CE6D-444C-B288-BA7810E0293A}"/>
              </a:ext>
            </a:extLst>
          </p:cNvPr>
          <p:cNvSpPr txBox="1"/>
          <p:nvPr/>
        </p:nvSpPr>
        <p:spPr>
          <a:xfrm>
            <a:off x="4574922" y="853455"/>
            <a:ext cx="6680492" cy="646331"/>
          </a:xfrm>
          <a:prstGeom prst="rect">
            <a:avLst/>
          </a:prstGeom>
          <a:noFill/>
        </p:spPr>
        <p:txBody>
          <a:bodyPr wrap="square" rtlCol="0">
            <a:spAutoFit/>
          </a:bodyPr>
          <a:lstStyle/>
          <a:p>
            <a:pPr algn="l"/>
            <a:r>
              <a:rPr lang="en-GB" dirty="0"/>
              <a:t>Breaking up is easier if you are just dating </a:t>
            </a:r>
          </a:p>
          <a:p>
            <a:pPr algn="l"/>
            <a:endParaRPr lang="en-US" dirty="0"/>
          </a:p>
        </p:txBody>
      </p:sp>
      <p:sp>
        <p:nvSpPr>
          <p:cNvPr id="9" name="TextBox 8">
            <a:extLst>
              <a:ext uri="{FF2B5EF4-FFF2-40B4-BE49-F238E27FC236}">
                <a16:creationId xmlns:a16="http://schemas.microsoft.com/office/drawing/2014/main" id="{51E087CC-CAD3-F14B-A809-08D190267DC3}"/>
              </a:ext>
            </a:extLst>
          </p:cNvPr>
          <p:cNvSpPr txBox="1"/>
          <p:nvPr/>
        </p:nvSpPr>
        <p:spPr>
          <a:xfrm>
            <a:off x="4574922" y="1256359"/>
            <a:ext cx="6680492" cy="646331"/>
          </a:xfrm>
          <a:prstGeom prst="rect">
            <a:avLst/>
          </a:prstGeom>
          <a:noFill/>
        </p:spPr>
        <p:txBody>
          <a:bodyPr wrap="square" rtlCol="0">
            <a:spAutoFit/>
          </a:bodyPr>
          <a:lstStyle/>
          <a:p>
            <a:pPr algn="l"/>
            <a:r>
              <a:rPr lang="en-GB" dirty="0"/>
              <a:t>Consumer relationship</a:t>
            </a:r>
          </a:p>
          <a:p>
            <a:pPr algn="l"/>
            <a:endParaRPr lang="en-US" dirty="0"/>
          </a:p>
        </p:txBody>
      </p:sp>
    </p:spTree>
    <p:extLst>
      <p:ext uri="{BB962C8B-B14F-4D97-AF65-F5344CB8AC3E}">
        <p14:creationId xmlns:p14="http://schemas.microsoft.com/office/powerpoint/2010/main" val="47154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1594-0F6E-CC47-A2A8-4354E1F17A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516C1F-B3CE-E244-8176-BA78E9DF3FA2}"/>
              </a:ext>
            </a:extLst>
          </p:cNvPr>
          <p:cNvSpPr>
            <a:spLocks noGrp="1"/>
          </p:cNvSpPr>
          <p:nvPr>
            <p:ph idx="1"/>
          </p:nvPr>
        </p:nvSpPr>
        <p:spPr>
          <a:xfrm>
            <a:off x="1677275" y="2355128"/>
            <a:ext cx="8493307" cy="3450613"/>
          </a:xfrm>
        </p:spPr>
        <p:txBody>
          <a:bodyPr/>
          <a:lstStyle/>
          <a:p>
            <a:pPr marL="0" indent="0">
              <a:buNone/>
            </a:pPr>
            <a:r>
              <a:rPr lang="en-GB" dirty="0"/>
              <a:t>Treats the other party like a commodity</a:t>
            </a:r>
          </a:p>
          <a:p>
            <a:pPr marL="0" indent="0">
              <a:buNone/>
            </a:pPr>
            <a:r>
              <a:rPr lang="en-GB" dirty="0"/>
              <a:t>The standard for a co-habit or is lower than for a spouse</a:t>
            </a:r>
          </a:p>
          <a:p>
            <a:pPr marL="0" indent="0">
              <a:buNone/>
            </a:pPr>
            <a:r>
              <a:rPr lang="en-GB" dirty="0"/>
              <a:t>Inertia tends to box a person into a poor relationship ..greater divorce</a:t>
            </a:r>
          </a:p>
          <a:p>
            <a:pPr marL="0" indent="0">
              <a:buNone/>
            </a:pPr>
            <a:r>
              <a:rPr lang="en-GB" dirty="0"/>
              <a:t>Opportunity cost..wasted years as longer to break up than dating</a:t>
            </a:r>
            <a:endParaRPr lang="en-US" dirty="0"/>
          </a:p>
        </p:txBody>
      </p:sp>
    </p:spTree>
    <p:extLst>
      <p:ext uri="{BB962C8B-B14F-4D97-AF65-F5344CB8AC3E}">
        <p14:creationId xmlns:p14="http://schemas.microsoft.com/office/powerpoint/2010/main" val="1876870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8160-AA8B-A245-B0CC-DA5A0857BCF9}"/>
              </a:ext>
            </a:extLst>
          </p:cNvPr>
          <p:cNvSpPr>
            <a:spLocks noGrp="1"/>
          </p:cNvSpPr>
          <p:nvPr>
            <p:ph type="title"/>
          </p:nvPr>
        </p:nvSpPr>
        <p:spPr>
          <a:xfrm>
            <a:off x="1533808" y="519755"/>
            <a:ext cx="9603275" cy="1049235"/>
          </a:xfrm>
        </p:spPr>
        <p:txBody>
          <a:bodyPr/>
          <a:lstStyle/>
          <a:p>
            <a:r>
              <a:rPr lang="en-GB" dirty="0"/>
              <a:t>In cohabitation : Sex is marketing </a:t>
            </a:r>
            <a:endParaRPr lang="en-US" dirty="0"/>
          </a:p>
        </p:txBody>
      </p:sp>
      <p:sp>
        <p:nvSpPr>
          <p:cNvPr id="9" name="TextBox 8">
            <a:extLst>
              <a:ext uri="{FF2B5EF4-FFF2-40B4-BE49-F238E27FC236}">
                <a16:creationId xmlns:a16="http://schemas.microsoft.com/office/drawing/2014/main" id="{132BD16A-F9BE-9C44-AD11-0F47ACD99A7E}"/>
              </a:ext>
            </a:extLst>
          </p:cNvPr>
          <p:cNvSpPr txBox="1"/>
          <p:nvPr/>
        </p:nvSpPr>
        <p:spPr>
          <a:xfrm>
            <a:off x="1063625" y="3702497"/>
            <a:ext cx="2591860" cy="954107"/>
          </a:xfrm>
          <a:prstGeom prst="rect">
            <a:avLst/>
          </a:prstGeom>
          <a:noFill/>
        </p:spPr>
        <p:txBody>
          <a:bodyPr wrap="square" rtlCol="0">
            <a:spAutoFit/>
          </a:bodyPr>
          <a:lstStyle/>
          <a:p>
            <a:pPr algn="l"/>
            <a:r>
              <a:rPr lang="en-GB" sz="2800" b="1" dirty="0"/>
              <a:t>Consumer</a:t>
            </a:r>
          </a:p>
          <a:p>
            <a:pPr algn="l"/>
            <a:endParaRPr lang="en-US" sz="2800" b="1" dirty="0"/>
          </a:p>
        </p:txBody>
      </p:sp>
      <p:sp>
        <p:nvSpPr>
          <p:cNvPr id="5" name="Content Placeholder 4">
            <a:extLst>
              <a:ext uri="{FF2B5EF4-FFF2-40B4-BE49-F238E27FC236}">
                <a16:creationId xmlns:a16="http://schemas.microsoft.com/office/drawing/2014/main" id="{CDAE6500-648F-7446-A5E5-872E0FCEC1A7}"/>
              </a:ext>
            </a:extLst>
          </p:cNvPr>
          <p:cNvSpPr>
            <a:spLocks noGrp="1"/>
          </p:cNvSpPr>
          <p:nvPr>
            <p:ph idx="1"/>
          </p:nvPr>
        </p:nvSpPr>
        <p:spPr>
          <a:xfrm>
            <a:off x="7631376" y="2781094"/>
            <a:ext cx="4154520" cy="3450613"/>
          </a:xfrm>
        </p:spPr>
        <p:txBody>
          <a:bodyPr/>
          <a:lstStyle/>
          <a:p>
            <a:pPr marL="0" indent="0">
              <a:buNone/>
            </a:pPr>
            <a:r>
              <a:rPr lang="en-GB" dirty="0"/>
              <a:t>Sex outside a covenant in no way prepares you for sex within a covenant</a:t>
            </a:r>
          </a:p>
          <a:p>
            <a:pPr marL="0" indent="0">
              <a:buNone/>
            </a:pPr>
            <a:r>
              <a:rPr lang="en-GB" dirty="0"/>
              <a:t>Learning to live together as consumers not real partners </a:t>
            </a:r>
            <a:endParaRPr lang="en-US" dirty="0"/>
          </a:p>
        </p:txBody>
      </p:sp>
      <p:sp>
        <p:nvSpPr>
          <p:cNvPr id="11" name="TextBox 10">
            <a:extLst>
              <a:ext uri="{FF2B5EF4-FFF2-40B4-BE49-F238E27FC236}">
                <a16:creationId xmlns:a16="http://schemas.microsoft.com/office/drawing/2014/main" id="{E7DBCF35-9149-9D4C-A4EC-6DF6063A76A7}"/>
              </a:ext>
            </a:extLst>
          </p:cNvPr>
          <p:cNvSpPr txBox="1"/>
          <p:nvPr/>
        </p:nvSpPr>
        <p:spPr>
          <a:xfrm>
            <a:off x="5039516" y="3890870"/>
            <a:ext cx="2591860" cy="954107"/>
          </a:xfrm>
          <a:prstGeom prst="rect">
            <a:avLst/>
          </a:prstGeom>
          <a:noFill/>
        </p:spPr>
        <p:txBody>
          <a:bodyPr wrap="square" rtlCol="0">
            <a:spAutoFit/>
          </a:bodyPr>
          <a:lstStyle/>
          <a:p>
            <a:pPr algn="l"/>
            <a:r>
              <a:rPr lang="en-GB" sz="2800" b="1" dirty="0"/>
              <a:t>Consumer</a:t>
            </a:r>
          </a:p>
          <a:p>
            <a:pPr algn="l"/>
            <a:endParaRPr lang="en-US" sz="2800" b="1" dirty="0"/>
          </a:p>
        </p:txBody>
      </p:sp>
    </p:spTree>
    <p:extLst>
      <p:ext uri="{BB962C8B-B14F-4D97-AF65-F5344CB8AC3E}">
        <p14:creationId xmlns:p14="http://schemas.microsoft.com/office/powerpoint/2010/main" val="3684543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4592-40B0-CC4B-B8A4-C99EDD3B20E9}"/>
              </a:ext>
            </a:extLst>
          </p:cNvPr>
          <p:cNvSpPr>
            <a:spLocks noGrp="1"/>
          </p:cNvSpPr>
          <p:nvPr>
            <p:ph type="title"/>
          </p:nvPr>
        </p:nvSpPr>
        <p:spPr/>
        <p:txBody>
          <a:bodyPr/>
          <a:lstStyle/>
          <a:p>
            <a:r>
              <a:rPr lang="en-GB" dirty="0"/>
              <a:t>The challenge of lust</a:t>
            </a:r>
            <a:endParaRPr lang="en-US" dirty="0"/>
          </a:p>
        </p:txBody>
      </p:sp>
      <p:sp>
        <p:nvSpPr>
          <p:cNvPr id="3" name="Content Placeholder 2">
            <a:extLst>
              <a:ext uri="{FF2B5EF4-FFF2-40B4-BE49-F238E27FC236}">
                <a16:creationId xmlns:a16="http://schemas.microsoft.com/office/drawing/2014/main" id="{A9CDF616-185C-B142-B12E-5DF55DFC3D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627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BC23-CBF2-2E49-9349-56374ECF58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2933A1-C5C6-AD44-AF37-F1B898ECF177}"/>
              </a:ext>
            </a:extLst>
          </p:cNvPr>
          <p:cNvSpPr>
            <a:spLocks noGrp="1"/>
          </p:cNvSpPr>
          <p:nvPr>
            <p:ph idx="1"/>
          </p:nvPr>
        </p:nvSpPr>
        <p:spPr>
          <a:xfrm>
            <a:off x="1353964" y="804519"/>
            <a:ext cx="9798504" cy="3450613"/>
          </a:xfrm>
        </p:spPr>
        <p:txBody>
          <a:bodyPr>
            <a:noAutofit/>
          </a:bodyPr>
          <a:lstStyle/>
          <a:p>
            <a:pPr marL="0" indent="0">
              <a:buNone/>
            </a:pPr>
            <a:r>
              <a:rPr lang="en-GB" sz="2400" dirty="0"/>
              <a:t>Matthew 5:27 </a:t>
            </a:r>
            <a:r>
              <a:rPr lang="en-US" sz="2400" dirty="0"/>
              <a:t>You have heard that it was said, You shall not commit adultery.’ 28 But I say to you that everyone who looks at a woman with lustful intent has already committed adultery with her in his heart. 29 If your right eye causes you to sin, tear it out and throw it away. For it is better that you lose one of your members than that your whole body be thrown into hell. 30 And if your right hand causes you to sin, cut it off and throw it away. For it is better that you lose one of your members than that your whole body go into hell.</a:t>
            </a:r>
          </a:p>
        </p:txBody>
      </p:sp>
    </p:spTree>
    <p:extLst>
      <p:ext uri="{BB962C8B-B14F-4D97-AF65-F5344CB8AC3E}">
        <p14:creationId xmlns:p14="http://schemas.microsoft.com/office/powerpoint/2010/main" val="352119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F914-7C50-3442-97E7-31C8FECC522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FDFCC8-D84E-E343-ACF7-3393EDDC4FD6}"/>
              </a:ext>
            </a:extLst>
          </p:cNvPr>
          <p:cNvPicPr>
            <a:picLocks noChangeAspect="1"/>
          </p:cNvPicPr>
          <p:nvPr/>
        </p:nvPicPr>
        <p:blipFill>
          <a:blip r:embed="rId2"/>
          <a:stretch>
            <a:fillRect/>
          </a:stretch>
        </p:blipFill>
        <p:spPr>
          <a:xfrm>
            <a:off x="-106680" y="-548301"/>
            <a:ext cx="12298680" cy="8024205"/>
          </a:xfrm>
          <a:prstGeom prst="rect">
            <a:avLst/>
          </a:prstGeom>
        </p:spPr>
      </p:pic>
      <p:sp>
        <p:nvSpPr>
          <p:cNvPr id="4" name="TextBox 3">
            <a:extLst>
              <a:ext uri="{FF2B5EF4-FFF2-40B4-BE49-F238E27FC236}">
                <a16:creationId xmlns:a16="http://schemas.microsoft.com/office/drawing/2014/main" id="{516144C4-E008-5249-8BB3-447429F10DEB}"/>
              </a:ext>
            </a:extLst>
          </p:cNvPr>
          <p:cNvSpPr txBox="1"/>
          <p:nvPr/>
        </p:nvSpPr>
        <p:spPr>
          <a:xfrm>
            <a:off x="8016240" y="2407920"/>
            <a:ext cx="1130438" cy="769441"/>
          </a:xfrm>
          <a:prstGeom prst="rect">
            <a:avLst/>
          </a:prstGeom>
          <a:noFill/>
        </p:spPr>
        <p:txBody>
          <a:bodyPr wrap="none" rtlCol="0">
            <a:spAutoFit/>
          </a:bodyPr>
          <a:lstStyle/>
          <a:p>
            <a:r>
              <a:rPr lang="en-US" sz="4400" dirty="0"/>
              <a:t>70%</a:t>
            </a:r>
          </a:p>
        </p:txBody>
      </p:sp>
      <p:sp>
        <p:nvSpPr>
          <p:cNvPr id="5" name="TextBox 4">
            <a:extLst>
              <a:ext uri="{FF2B5EF4-FFF2-40B4-BE49-F238E27FC236}">
                <a16:creationId xmlns:a16="http://schemas.microsoft.com/office/drawing/2014/main" id="{69165C49-7F62-B940-9B27-4D212BB9603F}"/>
              </a:ext>
            </a:extLst>
          </p:cNvPr>
          <p:cNvSpPr txBox="1"/>
          <p:nvPr/>
        </p:nvSpPr>
        <p:spPr>
          <a:xfrm>
            <a:off x="3154680" y="2407919"/>
            <a:ext cx="1130438" cy="769441"/>
          </a:xfrm>
          <a:prstGeom prst="rect">
            <a:avLst/>
          </a:prstGeom>
          <a:noFill/>
        </p:spPr>
        <p:txBody>
          <a:bodyPr wrap="none" rtlCol="0">
            <a:spAutoFit/>
          </a:bodyPr>
          <a:lstStyle/>
          <a:p>
            <a:r>
              <a:rPr lang="en-US" sz="4400" dirty="0"/>
              <a:t>30%</a:t>
            </a:r>
          </a:p>
        </p:txBody>
      </p:sp>
      <p:sp>
        <p:nvSpPr>
          <p:cNvPr id="6" name="TextBox 5">
            <a:extLst>
              <a:ext uri="{FF2B5EF4-FFF2-40B4-BE49-F238E27FC236}">
                <a16:creationId xmlns:a16="http://schemas.microsoft.com/office/drawing/2014/main" id="{22117580-4D44-E144-8C70-8409631929F4}"/>
              </a:ext>
            </a:extLst>
          </p:cNvPr>
          <p:cNvSpPr txBox="1"/>
          <p:nvPr/>
        </p:nvSpPr>
        <p:spPr>
          <a:xfrm>
            <a:off x="3154680" y="167640"/>
            <a:ext cx="6572633" cy="707886"/>
          </a:xfrm>
          <a:prstGeom prst="rect">
            <a:avLst/>
          </a:prstGeom>
          <a:noFill/>
        </p:spPr>
        <p:txBody>
          <a:bodyPr wrap="none" rtlCol="0">
            <a:spAutoFit/>
          </a:bodyPr>
          <a:lstStyle/>
          <a:p>
            <a:r>
              <a:rPr lang="en-US" sz="4000" dirty="0"/>
              <a:t>Consumer of porn on internet</a:t>
            </a:r>
          </a:p>
        </p:txBody>
      </p:sp>
      <p:sp>
        <p:nvSpPr>
          <p:cNvPr id="7" name="TextBox 6">
            <a:extLst>
              <a:ext uri="{FF2B5EF4-FFF2-40B4-BE49-F238E27FC236}">
                <a16:creationId xmlns:a16="http://schemas.microsoft.com/office/drawing/2014/main" id="{23EBB9A3-C0CC-B64A-97BD-E2843F39B526}"/>
              </a:ext>
            </a:extLst>
          </p:cNvPr>
          <p:cNvSpPr txBox="1"/>
          <p:nvPr/>
        </p:nvSpPr>
        <p:spPr>
          <a:xfrm>
            <a:off x="3154680" y="729109"/>
            <a:ext cx="6254469" cy="369332"/>
          </a:xfrm>
          <a:prstGeom prst="rect">
            <a:avLst/>
          </a:prstGeom>
          <a:noFill/>
        </p:spPr>
        <p:txBody>
          <a:bodyPr wrap="none" rtlCol="0">
            <a:spAutoFit/>
          </a:bodyPr>
          <a:lstStyle/>
          <a:p>
            <a:r>
              <a:rPr lang="en-US" dirty="0"/>
              <a:t>Porn hub the worlds largest porn site has 33 billion visits in 2018</a:t>
            </a:r>
          </a:p>
        </p:txBody>
      </p:sp>
    </p:spTree>
    <p:extLst>
      <p:ext uri="{BB962C8B-B14F-4D97-AF65-F5344CB8AC3E}">
        <p14:creationId xmlns:p14="http://schemas.microsoft.com/office/powerpoint/2010/main" val="1162711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346F16E-7BEB-1847-B8B8-B54738B5982E}"/>
              </a:ext>
            </a:extLst>
          </p:cNvPr>
          <p:cNvSpPr>
            <a:spLocks noGrp="1"/>
          </p:cNvSpPr>
          <p:nvPr>
            <p:ph type="title"/>
          </p:nvPr>
        </p:nvSpPr>
        <p:spPr>
          <a:xfrm>
            <a:off x="1130271" y="1193800"/>
            <a:ext cx="3193050" cy="4699000"/>
          </a:xfrm>
        </p:spPr>
        <p:txBody>
          <a:bodyPr anchor="ctr">
            <a:normAutofit/>
          </a:bodyPr>
          <a:lstStyle/>
          <a:p>
            <a:r>
              <a:rPr lang="en-US" dirty="0"/>
              <a:t>The size of the porn</a:t>
            </a:r>
            <a:br>
              <a:rPr lang="en-US" dirty="0"/>
            </a:br>
            <a:r>
              <a:rPr lang="en-US" dirty="0"/>
              <a:t>problem</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F89B36-A473-3643-96BD-D73F8945E6EE}"/>
              </a:ext>
            </a:extLst>
          </p:cNvPr>
          <p:cNvSpPr>
            <a:spLocks noGrp="1"/>
          </p:cNvSpPr>
          <p:nvPr>
            <p:ph idx="1"/>
          </p:nvPr>
        </p:nvSpPr>
        <p:spPr>
          <a:xfrm>
            <a:off x="4976636" y="1193800"/>
            <a:ext cx="6085091" cy="4699000"/>
          </a:xfrm>
        </p:spPr>
        <p:txBody>
          <a:bodyPr anchor="ctr">
            <a:normAutofit/>
          </a:bodyPr>
          <a:lstStyle/>
          <a:p>
            <a:r>
              <a:rPr lang="en-US" sz="2800" dirty="0">
                <a:latin typeface="PTSans-Regular"/>
              </a:rPr>
              <a:t>68 percent of Christian men</a:t>
            </a:r>
          </a:p>
          <a:p>
            <a:r>
              <a:rPr lang="en-US" sz="2800" dirty="0">
                <a:latin typeface="PTSans-Regular"/>
              </a:rPr>
              <a:t>50 percent of pastors view pornography regularly.</a:t>
            </a:r>
          </a:p>
          <a:p>
            <a:r>
              <a:rPr lang="en-US" sz="2800" dirty="0">
                <a:latin typeface="PTSans-Regular"/>
              </a:rPr>
              <a:t>11-17 year-old boys reported being its greatest users.</a:t>
            </a:r>
            <a:endParaRPr lang="en-US" sz="2800" dirty="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18377265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2" name="Rectangle 21">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4" name="Group 23">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25" name="Rectangle 24">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D72014FB-05AE-0A43-A7F5-795C59ABD553}"/>
              </a:ext>
            </a:extLst>
          </p:cNvPr>
          <p:cNvSpPr txBox="1">
            <a:spLocks/>
          </p:cNvSpPr>
          <p:nvPr/>
        </p:nvSpPr>
        <p:spPr>
          <a:xfrm>
            <a:off x="7218029" y="2015732"/>
            <a:ext cx="3520368"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lnSpc>
                <a:spcPct val="110000"/>
              </a:lnSpc>
              <a:buFont typeface="+mj-lt"/>
              <a:buAutoNum type="arabicParenR"/>
            </a:pPr>
            <a:r>
              <a:rPr lang="en-US" sz="1700"/>
              <a:t>No personal accountability.</a:t>
            </a:r>
          </a:p>
          <a:p>
            <a:pPr marL="342900" indent="-342900">
              <a:lnSpc>
                <a:spcPct val="110000"/>
              </a:lnSpc>
              <a:buFont typeface="+mj-lt"/>
              <a:buAutoNum type="arabicParenR"/>
            </a:pPr>
            <a:r>
              <a:rPr lang="en-US" sz="1700"/>
              <a:t>No daily time of personal prayer, Bible reading, and worship.</a:t>
            </a:r>
          </a:p>
          <a:p>
            <a:pPr marL="342900" indent="-342900">
              <a:lnSpc>
                <a:spcPct val="110000"/>
              </a:lnSpc>
              <a:buFont typeface="+mj-lt"/>
              <a:buAutoNum type="arabicParenR"/>
            </a:pPr>
            <a:r>
              <a:rPr lang="en-US" sz="1700"/>
              <a:t>More than 80 percent of the men spent significant time with the woman esp in counselling </a:t>
            </a:r>
          </a:p>
          <a:p>
            <a:pPr marL="342900" indent="-342900">
              <a:lnSpc>
                <a:spcPct val="110000"/>
              </a:lnSpc>
              <a:buFont typeface="+mj-lt"/>
              <a:buAutoNum type="arabicParenR"/>
            </a:pPr>
            <a:r>
              <a:rPr lang="en-US" sz="1700"/>
              <a:t>All had been convinced that sort of fall “would never happen to me.”</a:t>
            </a:r>
          </a:p>
        </p:txBody>
      </p:sp>
      <p:pic>
        <p:nvPicPr>
          <p:cNvPr id="28" name="Picture 27">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C2EF67-E5E0-4F4A-BD0F-887D8E6884D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237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6" name="Rectangle 2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8" name="Straight Connector 2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E6347FA0-6DCA-49C3-8B1E-152CCEF15084}"/>
              </a:ext>
            </a:extLst>
          </p:cNvPr>
          <p:cNvSpPr>
            <a:spLocks noGrp="1"/>
          </p:cNvSpPr>
          <p:nvPr>
            <p:ph idx="1"/>
          </p:nvPr>
        </p:nvSpPr>
        <p:spPr>
          <a:xfrm>
            <a:off x="4976636" y="1193800"/>
            <a:ext cx="6651484" cy="4699000"/>
          </a:xfrm>
        </p:spPr>
        <p:txBody>
          <a:bodyPr anchor="ctr">
            <a:normAutofit/>
          </a:bodyPr>
          <a:lstStyle/>
          <a:p>
            <a:r>
              <a:rPr lang="en-US" dirty="0"/>
              <a:t>Shrinks the striatum –reward center</a:t>
            </a:r>
          </a:p>
          <a:p>
            <a:r>
              <a:rPr lang="en-US" dirty="0"/>
              <a:t>Erodes prefrontal cortex…impulsivity and poor control</a:t>
            </a:r>
          </a:p>
          <a:p>
            <a:r>
              <a:rPr lang="en-US" dirty="0"/>
              <a:t>Stimulates unusually high levels of Dopamine</a:t>
            </a:r>
          </a:p>
          <a:p>
            <a:r>
              <a:rPr lang="en-US" dirty="0"/>
              <a:t>Desensitizes the drain</a:t>
            </a:r>
          </a:p>
          <a:p>
            <a:r>
              <a:rPr lang="en-US" dirty="0"/>
              <a:t>Higher levels of depressive illness, lower quality of life and poor mental health</a:t>
            </a:r>
          </a:p>
        </p:txBody>
      </p:sp>
      <p:sp>
        <p:nvSpPr>
          <p:cNvPr id="3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 name="TextBox 1">
            <a:extLst>
              <a:ext uri="{FF2B5EF4-FFF2-40B4-BE49-F238E27FC236}">
                <a16:creationId xmlns:a16="http://schemas.microsoft.com/office/drawing/2014/main" id="{044798EA-E8EF-4946-8CAA-148D716C3CD3}"/>
              </a:ext>
            </a:extLst>
          </p:cNvPr>
          <p:cNvSpPr txBox="1"/>
          <p:nvPr/>
        </p:nvSpPr>
        <p:spPr>
          <a:xfrm>
            <a:off x="1130273" y="2551832"/>
            <a:ext cx="3060726" cy="1754326"/>
          </a:xfrm>
          <a:prstGeom prst="rect">
            <a:avLst/>
          </a:prstGeom>
          <a:noFill/>
        </p:spPr>
        <p:txBody>
          <a:bodyPr wrap="square" rtlCol="0">
            <a:spAutoFit/>
          </a:bodyPr>
          <a:lstStyle/>
          <a:p>
            <a:r>
              <a:rPr lang="en-US" sz="3600" dirty="0"/>
              <a:t>Pornography affects the Brain</a:t>
            </a:r>
          </a:p>
        </p:txBody>
      </p:sp>
    </p:spTree>
    <p:extLst>
      <p:ext uri="{BB962C8B-B14F-4D97-AF65-F5344CB8AC3E}">
        <p14:creationId xmlns:p14="http://schemas.microsoft.com/office/powerpoint/2010/main" val="300884623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BC23-CBF2-2E49-9349-56374ECF58D3}"/>
              </a:ext>
            </a:extLst>
          </p:cNvPr>
          <p:cNvSpPr>
            <a:spLocks noGrp="1"/>
          </p:cNvSpPr>
          <p:nvPr>
            <p:ph type="title"/>
          </p:nvPr>
        </p:nvSpPr>
        <p:spPr>
          <a:xfrm>
            <a:off x="1451580" y="804519"/>
            <a:ext cx="2527754" cy="1049235"/>
          </a:xfrm>
        </p:spPr>
        <p:txBody>
          <a:bodyPr/>
          <a:lstStyle/>
          <a:p>
            <a:r>
              <a:rPr lang="en-GB" dirty="0" err="1"/>
              <a:t>Epithumias</a:t>
            </a:r>
            <a:endParaRPr lang="en-US" dirty="0"/>
          </a:p>
        </p:txBody>
      </p:sp>
      <p:sp>
        <p:nvSpPr>
          <p:cNvPr id="3" name="Content Placeholder 2">
            <a:extLst>
              <a:ext uri="{FF2B5EF4-FFF2-40B4-BE49-F238E27FC236}">
                <a16:creationId xmlns:a16="http://schemas.microsoft.com/office/drawing/2014/main" id="{4D2933A1-C5C6-AD44-AF37-F1B898ECF177}"/>
              </a:ext>
            </a:extLst>
          </p:cNvPr>
          <p:cNvSpPr>
            <a:spLocks noGrp="1"/>
          </p:cNvSpPr>
          <p:nvPr>
            <p:ph idx="1"/>
          </p:nvPr>
        </p:nvSpPr>
        <p:spPr>
          <a:xfrm>
            <a:off x="1451578" y="2072665"/>
            <a:ext cx="9603275" cy="3450613"/>
          </a:xfrm>
        </p:spPr>
        <p:txBody>
          <a:bodyPr/>
          <a:lstStyle/>
          <a:p>
            <a:pPr marL="0" indent="0">
              <a:buNone/>
            </a:pPr>
            <a:r>
              <a:rPr lang="en-US" dirty="0"/>
              <a:t>(</a:t>
            </a:r>
            <a:r>
              <a:rPr lang="en-GB" dirty="0"/>
              <a:t>Matthew 5:27</a:t>
            </a:r>
            <a:r>
              <a:rPr lang="en-US" dirty="0"/>
              <a:t>) You have heard that it was said, You shall not commit adultery.’ 28 But I say to you that everyone who looks at a woman with </a:t>
            </a:r>
            <a:r>
              <a:rPr lang="en-US" b="1" dirty="0"/>
              <a:t>lustful</a:t>
            </a:r>
            <a:r>
              <a:rPr lang="en-US" dirty="0"/>
              <a:t> intent has already committed adultery with her in his heart. 29 If your right eye causes you to sin, tear it out and throw it away. For it is better that you lose one of your members than that your whole body be thrown into hell. 30 And if your right hand causes you to sin, cut it off and throw it away. For it is better that you lose one of your members than that your whole body go into hell.</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40EC38-6579-1A43-BA05-8616A1365F6A}"/>
                  </a:ext>
                </a:extLst>
              </p14:cNvPr>
              <p14:cNvContentPartPr/>
              <p14:nvPr/>
            </p14:nvContentPartPr>
            <p14:xfrm>
              <a:off x="9860413" y="7891853"/>
              <a:ext cx="360" cy="360"/>
            </p14:xfrm>
          </p:contentPart>
        </mc:Choice>
        <mc:Fallback xmlns="">
          <p:pic>
            <p:nvPicPr>
              <p:cNvPr id="6" name="Ink 5">
                <a:extLst>
                  <a:ext uri="{FF2B5EF4-FFF2-40B4-BE49-F238E27FC236}">
                    <a16:creationId xmlns:a16="http://schemas.microsoft.com/office/drawing/2014/main" id="{6040EC38-6579-1A43-BA05-8616A1365F6A}"/>
                  </a:ext>
                </a:extLst>
              </p:cNvPr>
              <p:cNvPicPr/>
              <p:nvPr/>
            </p:nvPicPr>
            <p:blipFill>
              <a:blip r:embed="rId3"/>
              <a:stretch>
                <a:fillRect/>
              </a:stretch>
            </p:blipFill>
            <p:spPr>
              <a:xfrm>
                <a:off x="9851413" y="78828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6B73A39-ED94-2942-AB2C-BFC0057B9C92}"/>
                  </a:ext>
                </a:extLst>
              </p14:cNvPr>
              <p14:cNvContentPartPr/>
              <p14:nvPr/>
            </p14:nvContentPartPr>
            <p14:xfrm>
              <a:off x="6468493" y="2431733"/>
              <a:ext cx="1037520" cy="497880"/>
            </p14:xfrm>
          </p:contentPart>
        </mc:Choice>
        <mc:Fallback xmlns="">
          <p:pic>
            <p:nvPicPr>
              <p:cNvPr id="7" name="Ink 6">
                <a:extLst>
                  <a:ext uri="{FF2B5EF4-FFF2-40B4-BE49-F238E27FC236}">
                    <a16:creationId xmlns:a16="http://schemas.microsoft.com/office/drawing/2014/main" id="{A6B73A39-ED94-2942-AB2C-BFC0057B9C92}"/>
                  </a:ext>
                </a:extLst>
              </p:cNvPr>
              <p:cNvPicPr/>
              <p:nvPr/>
            </p:nvPicPr>
            <p:blipFill>
              <a:blip r:embed="rId5"/>
              <a:stretch>
                <a:fillRect/>
              </a:stretch>
            </p:blipFill>
            <p:spPr>
              <a:xfrm>
                <a:off x="6453013" y="2416613"/>
                <a:ext cx="1068120" cy="528120"/>
              </a:xfrm>
              <a:prstGeom prst="rect">
                <a:avLst/>
              </a:prstGeom>
            </p:spPr>
          </p:pic>
        </mc:Fallback>
      </mc:AlternateContent>
      <p:sp>
        <p:nvSpPr>
          <p:cNvPr id="68" name="TextBox 67">
            <a:extLst>
              <a:ext uri="{FF2B5EF4-FFF2-40B4-BE49-F238E27FC236}">
                <a16:creationId xmlns:a16="http://schemas.microsoft.com/office/drawing/2014/main" id="{97DBCC63-F4C9-6E4D-877E-654546E6EE49}"/>
              </a:ext>
            </a:extLst>
          </p:cNvPr>
          <p:cNvSpPr txBox="1"/>
          <p:nvPr/>
        </p:nvSpPr>
        <p:spPr>
          <a:xfrm>
            <a:off x="5434065" y="435187"/>
            <a:ext cx="1828800" cy="369332"/>
          </a:xfrm>
          <a:prstGeom prst="rect">
            <a:avLst/>
          </a:prstGeom>
          <a:noFill/>
        </p:spPr>
        <p:txBody>
          <a:bodyPr wrap="square" rtlCol="0">
            <a:spAutoFit/>
          </a:bodyPr>
          <a:lstStyle/>
          <a:p>
            <a:pPr algn="l"/>
            <a:r>
              <a:rPr lang="en-GB" dirty="0" err="1"/>
              <a:t>Epi</a:t>
            </a:r>
            <a:r>
              <a:rPr lang="en-GB" dirty="0"/>
              <a:t> = towards</a:t>
            </a:r>
            <a:endParaRPr lang="en-US" dirty="0"/>
          </a:p>
        </p:txBody>
      </p:sp>
      <p:sp>
        <p:nvSpPr>
          <p:cNvPr id="70" name="TextBox 69">
            <a:extLst>
              <a:ext uri="{FF2B5EF4-FFF2-40B4-BE49-F238E27FC236}">
                <a16:creationId xmlns:a16="http://schemas.microsoft.com/office/drawing/2014/main" id="{FBDB220B-4A18-2F43-8460-EAF692C2179D}"/>
              </a:ext>
            </a:extLst>
          </p:cNvPr>
          <p:cNvSpPr txBox="1"/>
          <p:nvPr/>
        </p:nvSpPr>
        <p:spPr>
          <a:xfrm>
            <a:off x="5434065" y="1163588"/>
            <a:ext cx="3815768" cy="369332"/>
          </a:xfrm>
          <a:prstGeom prst="rect">
            <a:avLst/>
          </a:prstGeom>
          <a:noFill/>
        </p:spPr>
        <p:txBody>
          <a:bodyPr wrap="square" rtlCol="0">
            <a:spAutoFit/>
          </a:bodyPr>
          <a:lstStyle/>
          <a:p>
            <a:pPr algn="l"/>
            <a:r>
              <a:rPr lang="en-GB" dirty="0" err="1"/>
              <a:t>Thumos</a:t>
            </a:r>
            <a:r>
              <a:rPr lang="en-GB" dirty="0"/>
              <a:t> = strong desire -passion</a:t>
            </a:r>
            <a:endParaRPr lang="en-US" dirty="0"/>
          </a:p>
        </p:txBody>
      </p:sp>
      <p:cxnSp>
        <p:nvCxnSpPr>
          <p:cNvPr id="71" name="Straight Arrow Connector 70">
            <a:extLst>
              <a:ext uri="{FF2B5EF4-FFF2-40B4-BE49-F238E27FC236}">
                <a16:creationId xmlns:a16="http://schemas.microsoft.com/office/drawing/2014/main" id="{533DF5CA-E8D9-D440-998D-A02A09387C98}"/>
              </a:ext>
            </a:extLst>
          </p:cNvPr>
          <p:cNvCxnSpPr>
            <a:cxnSpLocks/>
            <a:endCxn id="68" idx="1"/>
          </p:cNvCxnSpPr>
          <p:nvPr/>
        </p:nvCxnSpPr>
        <p:spPr>
          <a:xfrm flipV="1">
            <a:off x="3979334" y="619853"/>
            <a:ext cx="1454731" cy="3693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Straight Arrow Connector 74">
            <a:extLst>
              <a:ext uri="{FF2B5EF4-FFF2-40B4-BE49-F238E27FC236}">
                <a16:creationId xmlns:a16="http://schemas.microsoft.com/office/drawing/2014/main" id="{DDF874D5-1E04-B14E-BC26-132E6F942999}"/>
              </a:ext>
            </a:extLst>
          </p:cNvPr>
          <p:cNvCxnSpPr>
            <a:cxnSpLocks/>
          </p:cNvCxnSpPr>
          <p:nvPr/>
        </p:nvCxnSpPr>
        <p:spPr>
          <a:xfrm>
            <a:off x="3979334" y="1123769"/>
            <a:ext cx="1371383" cy="2828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216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8" grpId="0"/>
      <p:bldP spid="7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Rectangle 2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6" name="Straight Connector 2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8EA9D9-51C0-2B4A-B47E-F6F30EDEFC3F}"/>
              </a:ext>
            </a:extLst>
          </p:cNvPr>
          <p:cNvSpPr txBox="1"/>
          <p:nvPr/>
        </p:nvSpPr>
        <p:spPr>
          <a:xfrm>
            <a:off x="4976636" y="1391033"/>
            <a:ext cx="6085091" cy="4699000"/>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00000"/>
            </a:pPr>
            <a:r>
              <a:rPr lang="en-US" sz="2400" dirty="0"/>
              <a:t>Luke 22: 15 And he said to them, “I have earnestly </a:t>
            </a:r>
            <a:r>
              <a:rPr lang="en-US" sz="3200" b="1" u="sng" dirty="0"/>
              <a:t>desired</a:t>
            </a:r>
            <a:r>
              <a:rPr lang="en-US" sz="2400" dirty="0"/>
              <a:t> to eat this Passover with you before I suffer. 16 For I tell you I will not eat it until it is fulfilled in the kingdom of God.”</a:t>
            </a:r>
          </a:p>
          <a:p>
            <a:pPr defTabSz="914400">
              <a:lnSpc>
                <a:spcPct val="120000"/>
              </a:lnSpc>
              <a:spcAft>
                <a:spcPts val="600"/>
              </a:spcAft>
              <a:buClr>
                <a:schemeClr val="accent1"/>
              </a:buClr>
              <a:buSzPct val="100000"/>
            </a:pPr>
            <a:r>
              <a:rPr lang="en-GB" sz="2400" dirty="0"/>
              <a:t>Phil 1:</a:t>
            </a:r>
            <a:r>
              <a:rPr lang="en-US" sz="2400" dirty="0"/>
              <a:t> 23 I am hard pressed between the two. My </a:t>
            </a:r>
            <a:r>
              <a:rPr lang="en-US" sz="3200" b="1" u="sng" dirty="0"/>
              <a:t>desire</a:t>
            </a:r>
            <a:r>
              <a:rPr lang="en-US" sz="2400" dirty="0"/>
              <a:t> is to depart and be with Christ, for that is far better.</a:t>
            </a:r>
          </a:p>
          <a:p>
            <a:pPr defTabSz="914400">
              <a:lnSpc>
                <a:spcPct val="120000"/>
              </a:lnSpc>
              <a:spcAft>
                <a:spcPts val="600"/>
              </a:spcAft>
              <a:buClr>
                <a:schemeClr val="accent1"/>
              </a:buClr>
              <a:buSzPct val="100000"/>
            </a:pPr>
            <a:endParaRPr lang="en-US" sz="2400" dirty="0"/>
          </a:p>
          <a:p>
            <a:pPr defTabSz="914400">
              <a:lnSpc>
                <a:spcPct val="120000"/>
              </a:lnSpc>
              <a:spcAft>
                <a:spcPts val="600"/>
              </a:spcAft>
              <a:buClr>
                <a:schemeClr val="accent1"/>
              </a:buClr>
              <a:buSzPct val="100000"/>
            </a:pPr>
            <a:endParaRPr lang="en-US" sz="2400" dirty="0"/>
          </a:p>
        </p:txBody>
      </p:sp>
      <p:sp>
        <p:nvSpPr>
          <p:cNvPr id="2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 name="TextBox 1">
            <a:extLst>
              <a:ext uri="{FF2B5EF4-FFF2-40B4-BE49-F238E27FC236}">
                <a16:creationId xmlns:a16="http://schemas.microsoft.com/office/drawing/2014/main" id="{E806B5ED-2E1A-0942-B53D-4D8ADBC024F7}"/>
              </a:ext>
            </a:extLst>
          </p:cNvPr>
          <p:cNvSpPr txBox="1"/>
          <p:nvPr/>
        </p:nvSpPr>
        <p:spPr>
          <a:xfrm>
            <a:off x="1295400" y="2651760"/>
            <a:ext cx="2419252" cy="1323439"/>
          </a:xfrm>
          <a:prstGeom prst="rect">
            <a:avLst/>
          </a:prstGeom>
          <a:noFill/>
        </p:spPr>
        <p:txBody>
          <a:bodyPr wrap="none" rtlCol="0">
            <a:spAutoFit/>
          </a:bodyPr>
          <a:lstStyle/>
          <a:p>
            <a:r>
              <a:rPr lang="en-US" sz="4000" dirty="0" err="1"/>
              <a:t>Epithumias</a:t>
            </a:r>
            <a:endParaRPr lang="en-US" sz="4000" dirty="0"/>
          </a:p>
          <a:p>
            <a:endParaRPr lang="en-US" sz="4000" dirty="0"/>
          </a:p>
        </p:txBody>
      </p:sp>
      <p:sp>
        <p:nvSpPr>
          <p:cNvPr id="6" name="Content Placeholder 5">
            <a:extLst>
              <a:ext uri="{FF2B5EF4-FFF2-40B4-BE49-F238E27FC236}">
                <a16:creationId xmlns:a16="http://schemas.microsoft.com/office/drawing/2014/main" id="{53475D31-266F-DA49-9C0D-0C30ED90662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490482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F991-9022-F249-817F-4A26B4DE61ED}"/>
              </a:ext>
            </a:extLst>
          </p:cNvPr>
          <p:cNvSpPr>
            <a:spLocks noGrp="1"/>
          </p:cNvSpPr>
          <p:nvPr>
            <p:ph type="title"/>
          </p:nvPr>
        </p:nvSpPr>
        <p:spPr/>
        <p:txBody>
          <a:bodyPr/>
          <a:lstStyle/>
          <a:p>
            <a:r>
              <a:rPr lang="en-GB" dirty="0"/>
              <a:t>First love song..they were naked</a:t>
            </a:r>
            <a:endParaRPr lang="en-US" dirty="0"/>
          </a:p>
        </p:txBody>
      </p:sp>
      <p:sp>
        <p:nvSpPr>
          <p:cNvPr id="7" name="Content Placeholder 2">
            <a:extLst>
              <a:ext uri="{FF2B5EF4-FFF2-40B4-BE49-F238E27FC236}">
                <a16:creationId xmlns:a16="http://schemas.microsoft.com/office/drawing/2014/main" id="{F9712BA7-BF35-D846-9444-769DBE328886}"/>
              </a:ext>
            </a:extLst>
          </p:cNvPr>
          <p:cNvSpPr txBox="1">
            <a:spLocks/>
          </p:cNvSpPr>
          <p:nvPr/>
        </p:nvSpPr>
        <p:spPr>
          <a:xfrm>
            <a:off x="7609417" y="2087381"/>
            <a:ext cx="3873500" cy="345061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dirty="0"/>
              <a:t>Genesis 2: 22 And the rib that the Lord God had taken from the man he made into a woman and brought her to the man. 23 Then the man said,“This at last is bone of my bones and flesh of my flesh; she shall be called  Woman, because she was taken out of Man.”24 Therefore a man shall leave his father and his mother and hold fast to his wife, and they shall become one flesh. 25 And the man and his wife were both naked and were not ashamed.</a:t>
            </a:r>
            <a:endParaRPr lang="en-US" dirty="0"/>
          </a:p>
        </p:txBody>
      </p:sp>
      <p:sp>
        <p:nvSpPr>
          <p:cNvPr id="8" name="TextBox 7">
            <a:extLst>
              <a:ext uri="{FF2B5EF4-FFF2-40B4-BE49-F238E27FC236}">
                <a16:creationId xmlns:a16="http://schemas.microsoft.com/office/drawing/2014/main" id="{F8ABD6D4-902F-C94B-A5B7-2928E6F89521}"/>
              </a:ext>
            </a:extLst>
          </p:cNvPr>
          <p:cNvSpPr txBox="1"/>
          <p:nvPr/>
        </p:nvSpPr>
        <p:spPr>
          <a:xfrm>
            <a:off x="1607078" y="1207423"/>
            <a:ext cx="4742922" cy="369332"/>
          </a:xfrm>
          <a:prstGeom prst="rect">
            <a:avLst/>
          </a:prstGeom>
          <a:noFill/>
        </p:spPr>
        <p:txBody>
          <a:bodyPr wrap="square" rtlCol="0">
            <a:spAutoFit/>
          </a:bodyPr>
          <a:lstStyle/>
          <a:p>
            <a:pPr algn="l"/>
            <a:r>
              <a:rPr lang="en-GB" dirty="0"/>
              <a:t>In the presence of God </a:t>
            </a:r>
            <a:endParaRPr lang="en-US" dirty="0"/>
          </a:p>
        </p:txBody>
      </p:sp>
      <p:sp>
        <p:nvSpPr>
          <p:cNvPr id="5" name="Content Placeholder 4">
            <a:extLst>
              <a:ext uri="{FF2B5EF4-FFF2-40B4-BE49-F238E27FC236}">
                <a16:creationId xmlns:a16="http://schemas.microsoft.com/office/drawing/2014/main" id="{2A3AA13A-1BD4-2C4F-96A6-037C7B2B0B0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08680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97CB-0EB7-7B49-8678-90D7CF432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E114B0-2D19-FF4E-BEFB-00703E4F9B3C}"/>
              </a:ext>
            </a:extLst>
          </p:cNvPr>
          <p:cNvSpPr>
            <a:spLocks noGrp="1"/>
          </p:cNvSpPr>
          <p:nvPr>
            <p:ph idx="1"/>
          </p:nvPr>
        </p:nvSpPr>
        <p:spPr>
          <a:xfrm>
            <a:off x="6170083" y="2015732"/>
            <a:ext cx="4884771" cy="3450613"/>
          </a:xfrm>
        </p:spPr>
        <p:txBody>
          <a:bodyPr>
            <a:normAutofit lnSpcReduction="10000"/>
          </a:bodyPr>
          <a:lstStyle/>
          <a:p>
            <a:pPr marL="0" indent="0">
              <a:buNone/>
            </a:pPr>
            <a:r>
              <a:rPr lang="en-GB" dirty="0"/>
              <a:t>Proverbs 5:</a:t>
            </a:r>
            <a:r>
              <a:rPr lang="en-US" dirty="0"/>
              <a:t> 15 Drink water from your own cistern,</a:t>
            </a:r>
            <a:r>
              <a:rPr lang="en-GB" dirty="0"/>
              <a:t> </a:t>
            </a:r>
            <a:r>
              <a:rPr lang="en-US" dirty="0"/>
              <a:t>flowing water from your own well.16 Should your springs be scattered abroad,</a:t>
            </a:r>
            <a:r>
              <a:rPr lang="en-GB" dirty="0"/>
              <a:t> </a:t>
            </a:r>
            <a:r>
              <a:rPr lang="en-US" dirty="0"/>
              <a:t>streams of water in the streets?17 Let them be for yourself alone,</a:t>
            </a:r>
            <a:r>
              <a:rPr lang="en-GB" dirty="0"/>
              <a:t> </a:t>
            </a:r>
            <a:r>
              <a:rPr lang="en-US" dirty="0"/>
              <a:t>and not for strangers with you.18 Let your fountain be blessed,</a:t>
            </a:r>
            <a:r>
              <a:rPr lang="en-GB" dirty="0"/>
              <a:t> </a:t>
            </a:r>
            <a:r>
              <a:rPr lang="en-US" dirty="0"/>
              <a:t>and rejoice in the wife of your youth,19 a lovely deer, a graceful doe.Let her breasts fill you at all times with delight;</a:t>
            </a:r>
            <a:r>
              <a:rPr lang="en-GB" dirty="0"/>
              <a:t> </a:t>
            </a:r>
            <a:r>
              <a:rPr lang="en-US" dirty="0"/>
              <a:t>be intoxicated always in her love.</a:t>
            </a:r>
          </a:p>
        </p:txBody>
      </p:sp>
    </p:spTree>
    <p:extLst>
      <p:ext uri="{BB962C8B-B14F-4D97-AF65-F5344CB8AC3E}">
        <p14:creationId xmlns:p14="http://schemas.microsoft.com/office/powerpoint/2010/main" val="143295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6A0B-ACD7-8E46-B255-DC81FB61E7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2AA9E9-F02B-9F4B-999E-06E8BE3734E8}"/>
              </a:ext>
            </a:extLst>
          </p:cNvPr>
          <p:cNvSpPr>
            <a:spLocks noGrp="1"/>
          </p:cNvSpPr>
          <p:nvPr>
            <p:ph idx="1"/>
          </p:nvPr>
        </p:nvSpPr>
        <p:spPr>
          <a:xfrm>
            <a:off x="5863167" y="2693065"/>
            <a:ext cx="5646771" cy="3450613"/>
          </a:xfrm>
        </p:spPr>
        <p:txBody>
          <a:bodyPr/>
          <a:lstStyle/>
          <a:p>
            <a:pPr marL="0" indent="0">
              <a:buNone/>
            </a:pPr>
            <a:r>
              <a:rPr lang="en-GB" dirty="0"/>
              <a:t>Song of Solomons 7:</a:t>
            </a:r>
            <a:r>
              <a:rPr lang="en-US" dirty="0"/>
              <a:t> 7 Your stature is like a palm </a:t>
            </a:r>
            <a:r>
              <a:rPr lang="en-US" dirty="0" err="1"/>
              <a:t>tree,and</a:t>
            </a:r>
            <a:r>
              <a:rPr lang="en-US" dirty="0"/>
              <a:t> your breasts are like its clusters.8 I say I will climb the palm tree</a:t>
            </a:r>
            <a:r>
              <a:rPr lang="en-GB" dirty="0"/>
              <a:t> </a:t>
            </a:r>
            <a:r>
              <a:rPr lang="en-US" dirty="0"/>
              <a:t>and lay hold of its fruit.Oh may your breasts be like clusters of the vine,</a:t>
            </a:r>
            <a:r>
              <a:rPr lang="en-GB" dirty="0"/>
              <a:t> </a:t>
            </a:r>
            <a:r>
              <a:rPr lang="en-US" dirty="0"/>
              <a:t>and the scent of your breath like apples,9 and your mouth like the best wine.</a:t>
            </a:r>
          </a:p>
        </p:txBody>
      </p:sp>
    </p:spTree>
    <p:extLst>
      <p:ext uri="{BB962C8B-B14F-4D97-AF65-F5344CB8AC3E}">
        <p14:creationId xmlns:p14="http://schemas.microsoft.com/office/powerpoint/2010/main" val="3090190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B731E-B389-FD48-9A9D-CF1FCC99BA87}"/>
              </a:ext>
            </a:extLst>
          </p:cNvPr>
          <p:cNvSpPr>
            <a:spLocks noGrp="1"/>
          </p:cNvSpPr>
          <p:nvPr>
            <p:ph idx="1"/>
          </p:nvPr>
        </p:nvSpPr>
        <p:spPr>
          <a:xfrm>
            <a:off x="1492249" y="2208772"/>
            <a:ext cx="9481397" cy="3450613"/>
          </a:xfrm>
        </p:spPr>
        <p:txBody>
          <a:bodyPr>
            <a:normAutofit/>
          </a:bodyPr>
          <a:lstStyle/>
          <a:p>
            <a:pPr marL="0" indent="0">
              <a:buNone/>
            </a:pPr>
            <a:r>
              <a:rPr lang="en-US" sz="2400" i="1" dirty="0"/>
              <a:t>This is not a prohibition of the normal attraction which exists between men and women, but of the deep-seated lust which consumes and devours, which in imagination attacks and rapes, which mentally contemplates and commits adultery.</a:t>
            </a:r>
          </a:p>
        </p:txBody>
      </p:sp>
      <p:sp>
        <p:nvSpPr>
          <p:cNvPr id="7" name="Title 6">
            <a:extLst>
              <a:ext uri="{FF2B5EF4-FFF2-40B4-BE49-F238E27FC236}">
                <a16:creationId xmlns:a16="http://schemas.microsoft.com/office/drawing/2014/main" id="{5199EA6C-BFB7-3C4D-B664-40A323AF8B3C}"/>
              </a:ext>
            </a:extLst>
          </p:cNvPr>
          <p:cNvSpPr>
            <a:spLocks noGrp="1"/>
          </p:cNvSpPr>
          <p:nvPr>
            <p:ph type="title"/>
          </p:nvPr>
        </p:nvSpPr>
        <p:spPr>
          <a:xfrm>
            <a:off x="1007079" y="3175186"/>
            <a:ext cx="9603275" cy="1049235"/>
          </a:xfrm>
        </p:spPr>
        <p:txBody>
          <a:bodyPr/>
          <a:lstStyle/>
          <a:p>
            <a:endParaRPr lang="en-US"/>
          </a:p>
        </p:txBody>
      </p:sp>
    </p:spTree>
    <p:extLst>
      <p:ext uri="{BB962C8B-B14F-4D97-AF65-F5344CB8AC3E}">
        <p14:creationId xmlns:p14="http://schemas.microsoft.com/office/powerpoint/2010/main" val="197342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E887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close up of a map&#10;&#10;Description automatically generated">
            <a:extLst>
              <a:ext uri="{FF2B5EF4-FFF2-40B4-BE49-F238E27FC236}">
                <a16:creationId xmlns:a16="http://schemas.microsoft.com/office/drawing/2014/main" id="{6ABD13EE-014F-AA4A-BE51-AE22DC7BCF7F}"/>
              </a:ext>
            </a:extLst>
          </p:cNvPr>
          <p:cNvPicPr>
            <a:picLocks noGrp="1" noChangeAspect="1"/>
          </p:cNvPicPr>
          <p:nvPr>
            <p:ph idx="1"/>
          </p:nvPr>
        </p:nvPicPr>
        <p:blipFill>
          <a:blip r:embed="rId4"/>
          <a:stretch>
            <a:fillRect/>
          </a:stretch>
        </p:blipFill>
        <p:spPr>
          <a:xfrm>
            <a:off x="643467" y="757259"/>
            <a:ext cx="10905066" cy="5343482"/>
          </a:xfrm>
          <a:prstGeom prst="rect">
            <a:avLst/>
          </a:prstGeom>
        </p:spPr>
      </p:pic>
      <p:sp>
        <p:nvSpPr>
          <p:cNvPr id="4" name="TextBox 3">
            <a:extLst>
              <a:ext uri="{FF2B5EF4-FFF2-40B4-BE49-F238E27FC236}">
                <a16:creationId xmlns:a16="http://schemas.microsoft.com/office/drawing/2014/main" id="{407A05F3-D8E2-BC43-9001-FCD1DFC9663B}"/>
              </a:ext>
            </a:extLst>
          </p:cNvPr>
          <p:cNvSpPr txBox="1"/>
          <p:nvPr/>
        </p:nvSpPr>
        <p:spPr>
          <a:xfrm>
            <a:off x="8186738" y="1326879"/>
            <a:ext cx="1733551" cy="369332"/>
          </a:xfrm>
          <a:prstGeom prst="rect">
            <a:avLst/>
          </a:prstGeom>
          <a:noFill/>
        </p:spPr>
        <p:txBody>
          <a:bodyPr wrap="none" rtlCol="0">
            <a:spAutoFit/>
          </a:bodyPr>
          <a:lstStyle/>
          <a:p>
            <a:r>
              <a:rPr lang="en-US" dirty="0"/>
              <a:t>More permissive</a:t>
            </a:r>
          </a:p>
        </p:txBody>
      </p:sp>
      <p:sp>
        <p:nvSpPr>
          <p:cNvPr id="11" name="TextBox 10">
            <a:extLst>
              <a:ext uri="{FF2B5EF4-FFF2-40B4-BE49-F238E27FC236}">
                <a16:creationId xmlns:a16="http://schemas.microsoft.com/office/drawing/2014/main" id="{BFB267F1-EA7C-AC43-8C93-C15B56E732AA}"/>
              </a:ext>
            </a:extLst>
          </p:cNvPr>
          <p:cNvSpPr txBox="1"/>
          <p:nvPr/>
        </p:nvSpPr>
        <p:spPr>
          <a:xfrm>
            <a:off x="8186737" y="4693967"/>
            <a:ext cx="1651606" cy="369332"/>
          </a:xfrm>
          <a:prstGeom prst="rect">
            <a:avLst/>
          </a:prstGeom>
          <a:noFill/>
        </p:spPr>
        <p:txBody>
          <a:bodyPr wrap="none" rtlCol="0">
            <a:spAutoFit/>
          </a:bodyPr>
          <a:lstStyle/>
          <a:p>
            <a:r>
              <a:rPr lang="en-US" dirty="0"/>
              <a:t>Non permissive</a:t>
            </a:r>
          </a:p>
        </p:txBody>
      </p:sp>
    </p:spTree>
    <p:extLst>
      <p:ext uri="{BB962C8B-B14F-4D97-AF65-F5344CB8AC3E}">
        <p14:creationId xmlns:p14="http://schemas.microsoft.com/office/powerpoint/2010/main" val="4093256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89F5-33E1-AA40-A97B-545CA09D92E0}"/>
              </a:ext>
            </a:extLst>
          </p:cNvPr>
          <p:cNvSpPr>
            <a:spLocks noGrp="1"/>
          </p:cNvSpPr>
          <p:nvPr>
            <p:ph type="title"/>
          </p:nvPr>
        </p:nvSpPr>
        <p:spPr/>
        <p:txBody>
          <a:bodyPr/>
          <a:lstStyle/>
          <a:p>
            <a:r>
              <a:rPr lang="en-GB" dirty="0"/>
              <a:t>Meaning depends on context</a:t>
            </a:r>
            <a:endParaRPr lang="en-US" dirty="0"/>
          </a:p>
        </p:txBody>
      </p:sp>
      <p:sp>
        <p:nvSpPr>
          <p:cNvPr id="3" name="Content Placeholder 2">
            <a:extLst>
              <a:ext uri="{FF2B5EF4-FFF2-40B4-BE49-F238E27FC236}">
                <a16:creationId xmlns:a16="http://schemas.microsoft.com/office/drawing/2014/main" id="{0A004D3E-0BBF-E84C-B974-EBBA282111FB}"/>
              </a:ext>
            </a:extLst>
          </p:cNvPr>
          <p:cNvSpPr>
            <a:spLocks noGrp="1"/>
          </p:cNvSpPr>
          <p:nvPr>
            <p:ph idx="1"/>
          </p:nvPr>
        </p:nvSpPr>
        <p:spPr/>
        <p:txBody>
          <a:bodyPr/>
          <a:lstStyle/>
          <a:p>
            <a:r>
              <a:rPr lang="en-GB" dirty="0"/>
              <a:t>Can mean </a:t>
            </a:r>
            <a:r>
              <a:rPr lang="en-US" dirty="0"/>
              <a:t>natural, legitimate and necessary God given desires (eg, hunger, thirst, sex, etc) which are fulfilled in a God honoring way. </a:t>
            </a:r>
            <a:endParaRPr lang="en-GB" dirty="0"/>
          </a:p>
          <a:p>
            <a:r>
              <a:rPr lang="en-GB" dirty="0"/>
              <a:t>O</a:t>
            </a:r>
            <a:r>
              <a:rPr lang="en-US" dirty="0" err="1"/>
              <a:t>vercome</a:t>
            </a:r>
            <a:r>
              <a:rPr lang="en-US" dirty="0"/>
              <a:t> by his evil cravings, so that they become the dominating force of his life." (</a:t>
            </a:r>
            <a:r>
              <a:rPr lang="en-US" dirty="0" err="1"/>
              <a:t>Hiebert</a:t>
            </a:r>
            <a:r>
              <a:rPr lang="en-US" dirty="0"/>
              <a:t>, D. Edmond: 1 Peter. Page 94. Moody)</a:t>
            </a:r>
          </a:p>
        </p:txBody>
      </p:sp>
    </p:spTree>
    <p:extLst>
      <p:ext uri="{BB962C8B-B14F-4D97-AF65-F5344CB8AC3E}">
        <p14:creationId xmlns:p14="http://schemas.microsoft.com/office/powerpoint/2010/main" val="2109484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BC23-CBF2-2E49-9349-56374ECF58D3}"/>
              </a:ext>
            </a:extLst>
          </p:cNvPr>
          <p:cNvSpPr>
            <a:spLocks noGrp="1"/>
          </p:cNvSpPr>
          <p:nvPr>
            <p:ph type="title"/>
          </p:nvPr>
        </p:nvSpPr>
        <p:spPr>
          <a:xfrm>
            <a:off x="1451580" y="804519"/>
            <a:ext cx="2527754" cy="1049235"/>
          </a:xfrm>
        </p:spPr>
        <p:txBody>
          <a:bodyPr/>
          <a:lstStyle/>
          <a:p>
            <a:r>
              <a:rPr lang="en-GB" dirty="0" err="1"/>
              <a:t>Epithumias</a:t>
            </a:r>
            <a:endParaRPr lang="en-US" dirty="0"/>
          </a:p>
        </p:txBody>
      </p:sp>
      <p:sp>
        <p:nvSpPr>
          <p:cNvPr id="3" name="Content Placeholder 2">
            <a:extLst>
              <a:ext uri="{FF2B5EF4-FFF2-40B4-BE49-F238E27FC236}">
                <a16:creationId xmlns:a16="http://schemas.microsoft.com/office/drawing/2014/main" id="{4D2933A1-C5C6-AD44-AF37-F1B898ECF177}"/>
              </a:ext>
            </a:extLst>
          </p:cNvPr>
          <p:cNvSpPr>
            <a:spLocks noGrp="1"/>
          </p:cNvSpPr>
          <p:nvPr>
            <p:ph idx="1"/>
          </p:nvPr>
        </p:nvSpPr>
        <p:spPr>
          <a:xfrm>
            <a:off x="1451578" y="2072665"/>
            <a:ext cx="9603275" cy="3450613"/>
          </a:xfrm>
        </p:spPr>
        <p:txBody>
          <a:bodyPr/>
          <a:lstStyle/>
          <a:p>
            <a:pPr marL="0" indent="0">
              <a:buNone/>
            </a:pPr>
            <a:r>
              <a:rPr lang="en-US" dirty="0"/>
              <a:t>(</a:t>
            </a:r>
            <a:r>
              <a:rPr lang="en-GB" dirty="0"/>
              <a:t>Matthew 5:27</a:t>
            </a:r>
            <a:r>
              <a:rPr lang="en-US" dirty="0"/>
              <a:t>) You have heard that it was said, You shall not commit adultery.’ 28 But I say to you that everyone who looks at a woman with </a:t>
            </a:r>
            <a:r>
              <a:rPr lang="en-US" b="1" dirty="0"/>
              <a:t>lustful</a:t>
            </a:r>
            <a:r>
              <a:rPr lang="en-US" dirty="0"/>
              <a:t> intent has already committed adultery with her in his heart. 29 If your right eye causes you to sin, tear it out and throw it away. For it is better that you lose one of your members than that your whole body be thrown into hell. 30 And if your right hand causes you to sin, cut it off and throw it away. For it is better that you lose one of your members than that your whole body go into hell.</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40EC38-6579-1A43-BA05-8616A1365F6A}"/>
                  </a:ext>
                </a:extLst>
              </p14:cNvPr>
              <p14:cNvContentPartPr/>
              <p14:nvPr/>
            </p14:nvContentPartPr>
            <p14:xfrm>
              <a:off x="9860413" y="7891853"/>
              <a:ext cx="360" cy="360"/>
            </p14:xfrm>
          </p:contentPart>
        </mc:Choice>
        <mc:Fallback xmlns="">
          <p:pic>
            <p:nvPicPr>
              <p:cNvPr id="6" name="Ink 5">
                <a:extLst>
                  <a:ext uri="{FF2B5EF4-FFF2-40B4-BE49-F238E27FC236}">
                    <a16:creationId xmlns:a16="http://schemas.microsoft.com/office/drawing/2014/main" id="{6040EC38-6579-1A43-BA05-8616A1365F6A}"/>
                  </a:ext>
                </a:extLst>
              </p:cNvPr>
              <p:cNvPicPr/>
              <p:nvPr/>
            </p:nvPicPr>
            <p:blipFill>
              <a:blip r:embed="rId3"/>
              <a:stretch>
                <a:fillRect/>
              </a:stretch>
            </p:blipFill>
            <p:spPr>
              <a:xfrm>
                <a:off x="9851413" y="78828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6B73A39-ED94-2942-AB2C-BFC0057B9C92}"/>
                  </a:ext>
                </a:extLst>
              </p14:cNvPr>
              <p14:cNvContentPartPr/>
              <p14:nvPr/>
            </p14:nvContentPartPr>
            <p14:xfrm>
              <a:off x="6468493" y="2431733"/>
              <a:ext cx="1037520" cy="497880"/>
            </p14:xfrm>
          </p:contentPart>
        </mc:Choice>
        <mc:Fallback xmlns="">
          <p:pic>
            <p:nvPicPr>
              <p:cNvPr id="7" name="Ink 6">
                <a:extLst>
                  <a:ext uri="{FF2B5EF4-FFF2-40B4-BE49-F238E27FC236}">
                    <a16:creationId xmlns:a16="http://schemas.microsoft.com/office/drawing/2014/main" id="{A6B73A39-ED94-2942-AB2C-BFC0057B9C92}"/>
                  </a:ext>
                </a:extLst>
              </p:cNvPr>
              <p:cNvPicPr/>
              <p:nvPr/>
            </p:nvPicPr>
            <p:blipFill>
              <a:blip r:embed="rId5"/>
              <a:stretch>
                <a:fillRect/>
              </a:stretch>
            </p:blipFill>
            <p:spPr>
              <a:xfrm>
                <a:off x="6453013" y="2416253"/>
                <a:ext cx="1068120" cy="528480"/>
              </a:xfrm>
              <a:prstGeom prst="rect">
                <a:avLst/>
              </a:prstGeom>
            </p:spPr>
          </p:pic>
        </mc:Fallback>
      </mc:AlternateContent>
    </p:spTree>
    <p:extLst>
      <p:ext uri="{BB962C8B-B14F-4D97-AF65-F5344CB8AC3E}">
        <p14:creationId xmlns:p14="http://schemas.microsoft.com/office/powerpoint/2010/main" val="5826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E5F8-4950-4948-A0D1-15035644B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A216B8-4A57-1E40-B8B1-D2846C930E20}"/>
              </a:ext>
            </a:extLst>
          </p:cNvPr>
          <p:cNvSpPr>
            <a:spLocks noGrp="1"/>
          </p:cNvSpPr>
          <p:nvPr>
            <p:ph idx="1"/>
          </p:nvPr>
        </p:nvSpPr>
        <p:spPr/>
        <p:txBody>
          <a:bodyPr/>
          <a:lstStyle/>
          <a:p>
            <a:r>
              <a:rPr lang="en-GB" dirty="0"/>
              <a:t>To have it for you.. selfishness</a:t>
            </a:r>
          </a:p>
          <a:p>
            <a:r>
              <a:rPr lang="en-GB" dirty="0"/>
              <a:t>It is addictive …they will work too hard to get it</a:t>
            </a:r>
          </a:p>
          <a:p>
            <a:r>
              <a:rPr lang="en-GB" dirty="0"/>
              <a:t>Greed </a:t>
            </a:r>
            <a:r>
              <a:rPr lang="en-GB" dirty="0" err="1"/>
              <a:t>Fantasizing</a:t>
            </a:r>
            <a:r>
              <a:rPr lang="en-GB" dirty="0"/>
              <a:t> about what you will do when you get it.. Looking to money to give you deep affirmation only god can give you</a:t>
            </a:r>
          </a:p>
          <a:p>
            <a:endParaRPr lang="en-GB" dirty="0"/>
          </a:p>
          <a:p>
            <a:r>
              <a:rPr lang="en-GB" dirty="0"/>
              <a:t>Some idolatrous obsession like greed …lust</a:t>
            </a:r>
            <a:endParaRPr lang="en-US" dirty="0"/>
          </a:p>
        </p:txBody>
      </p:sp>
    </p:spTree>
    <p:extLst>
      <p:ext uri="{BB962C8B-B14F-4D97-AF65-F5344CB8AC3E}">
        <p14:creationId xmlns:p14="http://schemas.microsoft.com/office/powerpoint/2010/main" val="4167905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7840-A4CA-F04B-9605-43B7FF93EC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A9E22-2900-EC4F-90CE-90ABF4BE75AA}"/>
              </a:ext>
            </a:extLst>
          </p:cNvPr>
          <p:cNvSpPr>
            <a:spLocks noGrp="1"/>
          </p:cNvSpPr>
          <p:nvPr>
            <p:ph idx="1"/>
          </p:nvPr>
        </p:nvSpPr>
        <p:spPr/>
        <p:txBody>
          <a:bodyPr/>
          <a:lstStyle/>
          <a:p>
            <a:r>
              <a:rPr lang="en-GB" dirty="0"/>
              <a:t>Pornography..with masturbation..its for giving not self serving..consumer good it is exact opposite of what sex should be </a:t>
            </a:r>
          </a:p>
          <a:p>
            <a:r>
              <a:rPr lang="en-GB" dirty="0"/>
              <a:t>All sex outside of marriage is using sex selfishly</a:t>
            </a:r>
          </a:p>
          <a:p>
            <a:r>
              <a:rPr lang="en-GB" dirty="0" err="1"/>
              <a:t>oung</a:t>
            </a:r>
            <a:r>
              <a:rPr lang="en-GB" dirty="0"/>
              <a:t> women often feel like they have to bargain sex for relational stability.”</a:t>
            </a:r>
          </a:p>
          <a:p>
            <a:r>
              <a:rPr lang="en-GB" dirty="0"/>
              <a:t>Cannot be a whole person of is happy to be whole or developed</a:t>
            </a:r>
          </a:p>
          <a:p>
            <a:r>
              <a:rPr lang="en-GB" dirty="0"/>
              <a:t>To say that to anything other than God is idolatry</a:t>
            </a:r>
          </a:p>
          <a:p>
            <a:endParaRPr lang="en-GB" dirty="0"/>
          </a:p>
        </p:txBody>
      </p:sp>
    </p:spTree>
    <p:extLst>
      <p:ext uri="{BB962C8B-B14F-4D97-AF65-F5344CB8AC3E}">
        <p14:creationId xmlns:p14="http://schemas.microsoft.com/office/powerpoint/2010/main" val="115748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BC23-CBF2-2E49-9349-56374ECF58D3}"/>
              </a:ext>
            </a:extLst>
          </p:cNvPr>
          <p:cNvSpPr>
            <a:spLocks noGrp="1"/>
          </p:cNvSpPr>
          <p:nvPr>
            <p:ph type="title"/>
          </p:nvPr>
        </p:nvSpPr>
        <p:spPr/>
        <p:txBody>
          <a:bodyPr/>
          <a:lstStyle/>
          <a:p>
            <a:r>
              <a:rPr lang="en-GB" dirty="0"/>
              <a:t>Drastic behaviour </a:t>
            </a:r>
            <a:endParaRPr lang="en-US" dirty="0"/>
          </a:p>
        </p:txBody>
      </p:sp>
      <p:sp>
        <p:nvSpPr>
          <p:cNvPr id="3" name="Content Placeholder 2">
            <a:extLst>
              <a:ext uri="{FF2B5EF4-FFF2-40B4-BE49-F238E27FC236}">
                <a16:creationId xmlns:a16="http://schemas.microsoft.com/office/drawing/2014/main" id="{4D2933A1-C5C6-AD44-AF37-F1B898ECF177}"/>
              </a:ext>
            </a:extLst>
          </p:cNvPr>
          <p:cNvSpPr>
            <a:spLocks noGrp="1"/>
          </p:cNvSpPr>
          <p:nvPr>
            <p:ph idx="1"/>
          </p:nvPr>
        </p:nvSpPr>
        <p:spPr/>
        <p:txBody>
          <a:bodyPr/>
          <a:lstStyle/>
          <a:p>
            <a:r>
              <a:rPr lang="en-US" dirty="0"/>
              <a:t>(</a:t>
            </a:r>
            <a:r>
              <a:rPr lang="en-GB" dirty="0"/>
              <a:t>Matthew 5:27</a:t>
            </a:r>
            <a:r>
              <a:rPr lang="en-US" dirty="0"/>
              <a:t>) You have heard that it was said, You shall not commit adultery.’ 28 But I say to you that everyone who looks at a woman with </a:t>
            </a:r>
            <a:r>
              <a:rPr lang="en-US" b="1" dirty="0"/>
              <a:t>lustful</a:t>
            </a:r>
            <a:r>
              <a:rPr lang="en-US" dirty="0"/>
              <a:t> intent has already committed adultery with her in his heart. 29 If your right eye causes you to sin, tear it out and throw it away. For it is better that you lose one of your members than that your whole body be thrown into hell. 30 </a:t>
            </a:r>
            <a:r>
              <a:rPr lang="en-US" b="1" dirty="0"/>
              <a:t>And if your right hand causes you to sin, cut it off and throw it away. For it is better that you lose one of your members than that your whole body go into hell.</a:t>
            </a:r>
          </a:p>
        </p:txBody>
      </p:sp>
    </p:spTree>
    <p:extLst>
      <p:ext uri="{BB962C8B-B14F-4D97-AF65-F5344CB8AC3E}">
        <p14:creationId xmlns:p14="http://schemas.microsoft.com/office/powerpoint/2010/main" val="2441340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1B33-ED01-6F48-A09B-7F21A729AA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F2006B-9508-E941-AD2A-3AFA706AC2C1}"/>
              </a:ext>
            </a:extLst>
          </p:cNvPr>
          <p:cNvSpPr>
            <a:spLocks noGrp="1"/>
          </p:cNvSpPr>
          <p:nvPr>
            <p:ph idx="1"/>
          </p:nvPr>
        </p:nvSpPr>
        <p:spPr/>
        <p:txBody>
          <a:bodyPr/>
          <a:lstStyle/>
          <a:p>
            <a:r>
              <a:rPr lang="en-GB" dirty="0"/>
              <a:t>Fairy tale vision of perfect spouse or perfect family and when that happens I truly happy idolatry</a:t>
            </a:r>
          </a:p>
          <a:p>
            <a:endParaRPr lang="en-US" dirty="0"/>
          </a:p>
        </p:txBody>
      </p:sp>
    </p:spTree>
    <p:extLst>
      <p:ext uri="{BB962C8B-B14F-4D97-AF65-F5344CB8AC3E}">
        <p14:creationId xmlns:p14="http://schemas.microsoft.com/office/powerpoint/2010/main" val="4159697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95F625B-6461-5B40-B4DF-55E3A1F08A63}"/>
              </a:ext>
            </a:extLst>
          </p:cNvPr>
          <p:cNvSpPr>
            <a:spLocks noGrp="1"/>
          </p:cNvSpPr>
          <p:nvPr>
            <p:ph type="title"/>
          </p:nvPr>
        </p:nvSpPr>
        <p:spPr>
          <a:xfrm>
            <a:off x="1451580" y="804520"/>
            <a:ext cx="5550355" cy="1049235"/>
          </a:xfrm>
        </p:spPr>
        <p:txBody>
          <a:bodyPr>
            <a:normAutofit/>
          </a:bodyPr>
          <a:lstStyle/>
          <a:p>
            <a:r>
              <a:rPr lang="en-GB" dirty="0"/>
              <a:t>Busting myths</a:t>
            </a:r>
            <a:endParaRPr lang="en-US" dirty="0"/>
          </a:p>
        </p:txBody>
      </p:sp>
      <p:sp>
        <p:nvSpPr>
          <p:cNvPr id="13" name="Rectangle 1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45F601A-1C9D-1545-81F5-B1629167083B}"/>
              </a:ext>
            </a:extLst>
          </p:cNvPr>
          <p:cNvSpPr>
            <a:spLocks noGrp="1"/>
          </p:cNvSpPr>
          <p:nvPr>
            <p:ph idx="1"/>
          </p:nvPr>
        </p:nvSpPr>
        <p:spPr>
          <a:xfrm>
            <a:off x="1451580" y="2015732"/>
            <a:ext cx="5550355" cy="3450613"/>
          </a:xfrm>
        </p:spPr>
        <p:txBody>
          <a:bodyPr>
            <a:normAutofit/>
          </a:bodyPr>
          <a:lstStyle/>
          <a:p>
            <a:r>
              <a:rPr lang="en-GB" dirty="0"/>
              <a:t>Pornography will not affect your relationships</a:t>
            </a:r>
          </a:p>
          <a:p>
            <a:pPr lvl="1"/>
            <a:r>
              <a:rPr lang="en-GB" dirty="0"/>
              <a:t>Affects everyone’s relationship…crushingly unrealistic expectation of physical appearance of partner and sexual performance</a:t>
            </a:r>
          </a:p>
          <a:p>
            <a:pPr lvl="1"/>
            <a:r>
              <a:rPr lang="en-GB" dirty="0"/>
              <a:t>Men have a diminished tolerance for difficulties of real relationships</a:t>
            </a:r>
          </a:p>
          <a:p>
            <a:pPr lvl="1"/>
            <a:r>
              <a:rPr lang="en-GB" dirty="0"/>
              <a:t>All women are increasingly made to accommodate to the images and behaviour in pornography</a:t>
            </a:r>
            <a:endParaRPr lang="en-US" dirty="0"/>
          </a:p>
        </p:txBody>
      </p:sp>
      <p:grpSp>
        <p:nvGrpSpPr>
          <p:cNvPr id="15" name="Group 1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6" name="Rectangle 1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a16="http://schemas.microsoft.com/office/drawing/2014/main" id="{F6EDFBD5-A536-DA4C-8AC1-0FDD6831345F}"/>
              </a:ext>
            </a:extLst>
          </p:cNvPr>
          <p:cNvPicPr>
            <a:picLocks noChangeAspect="1"/>
          </p:cNvPicPr>
          <p:nvPr/>
        </p:nvPicPr>
        <p:blipFill rotWithShape="1">
          <a:blip r:embed="rId2"/>
          <a:srcRect t="5515" r="3" b="3328"/>
          <a:stretch/>
        </p:blipFill>
        <p:spPr>
          <a:xfrm>
            <a:off x="8116373" y="1116345"/>
            <a:ext cx="2799103" cy="3866172"/>
          </a:xfrm>
          <a:prstGeom prst="rect">
            <a:avLst/>
          </a:prstGeom>
        </p:spPr>
      </p:pic>
      <p:pic>
        <p:nvPicPr>
          <p:cNvPr id="19" name="Picture 1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1334E47-2A8F-7C48-A716-C8C4A01358F0}"/>
              </a:ext>
            </a:extLst>
          </p:cNvPr>
          <p:cNvSpPr txBox="1"/>
          <p:nvPr/>
        </p:nvSpPr>
        <p:spPr>
          <a:xfrm>
            <a:off x="2149475" y="5278959"/>
            <a:ext cx="4221692" cy="646331"/>
          </a:xfrm>
          <a:prstGeom prst="rect">
            <a:avLst/>
          </a:prstGeom>
          <a:noFill/>
        </p:spPr>
        <p:txBody>
          <a:bodyPr wrap="square" rtlCol="0">
            <a:spAutoFit/>
          </a:bodyPr>
          <a:lstStyle/>
          <a:p>
            <a:pPr algn="l"/>
            <a:r>
              <a:rPr lang="en-GB" dirty="0"/>
              <a:t>Idolatry will destroy you</a:t>
            </a:r>
          </a:p>
          <a:p>
            <a:pPr algn="l"/>
            <a:endParaRPr lang="en-US" dirty="0"/>
          </a:p>
        </p:txBody>
      </p:sp>
    </p:spTree>
    <p:extLst>
      <p:ext uri="{BB962C8B-B14F-4D97-AF65-F5344CB8AC3E}">
        <p14:creationId xmlns:p14="http://schemas.microsoft.com/office/powerpoint/2010/main" val="3005371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F5C8-633B-854A-9B2C-12D0BB0A8E05}"/>
              </a:ext>
            </a:extLst>
          </p:cNvPr>
          <p:cNvSpPr>
            <a:spLocks noGrp="1"/>
          </p:cNvSpPr>
          <p:nvPr>
            <p:ph type="title"/>
          </p:nvPr>
        </p:nvSpPr>
        <p:spPr/>
        <p:txBody>
          <a:bodyPr/>
          <a:lstStyle/>
          <a:p>
            <a:r>
              <a:rPr lang="en-GB" dirty="0"/>
              <a:t>Sexuality outside a covenant</a:t>
            </a:r>
            <a:endParaRPr lang="en-US" dirty="0"/>
          </a:p>
        </p:txBody>
      </p:sp>
      <p:sp>
        <p:nvSpPr>
          <p:cNvPr id="7" name="TextBox 6">
            <a:extLst>
              <a:ext uri="{FF2B5EF4-FFF2-40B4-BE49-F238E27FC236}">
                <a16:creationId xmlns:a16="http://schemas.microsoft.com/office/drawing/2014/main" id="{60E6C3F7-3283-C645-BD26-95C01247E164}"/>
              </a:ext>
            </a:extLst>
          </p:cNvPr>
          <p:cNvSpPr txBox="1"/>
          <p:nvPr/>
        </p:nvSpPr>
        <p:spPr>
          <a:xfrm>
            <a:off x="1055760" y="2406549"/>
            <a:ext cx="2161573" cy="954107"/>
          </a:xfrm>
          <a:prstGeom prst="rect">
            <a:avLst/>
          </a:prstGeom>
          <a:noFill/>
        </p:spPr>
        <p:txBody>
          <a:bodyPr wrap="square" rtlCol="0">
            <a:spAutoFit/>
          </a:bodyPr>
          <a:lstStyle/>
          <a:p>
            <a:pPr algn="l"/>
            <a:r>
              <a:rPr lang="en-GB" sz="2800" b="1" dirty="0"/>
              <a:t>Casual sex</a:t>
            </a:r>
          </a:p>
          <a:p>
            <a:pPr algn="l"/>
            <a:endParaRPr lang="en-US" sz="2800" b="1" dirty="0"/>
          </a:p>
        </p:txBody>
      </p:sp>
      <p:sp>
        <p:nvSpPr>
          <p:cNvPr id="9" name="TextBox 8">
            <a:extLst>
              <a:ext uri="{FF2B5EF4-FFF2-40B4-BE49-F238E27FC236}">
                <a16:creationId xmlns:a16="http://schemas.microsoft.com/office/drawing/2014/main" id="{7E462822-613F-8742-9366-0B3AE3EF7B91}"/>
              </a:ext>
            </a:extLst>
          </p:cNvPr>
          <p:cNvSpPr txBox="1"/>
          <p:nvPr/>
        </p:nvSpPr>
        <p:spPr>
          <a:xfrm>
            <a:off x="8427015" y="2195650"/>
            <a:ext cx="2961673" cy="954107"/>
          </a:xfrm>
          <a:prstGeom prst="rect">
            <a:avLst/>
          </a:prstGeom>
          <a:noFill/>
        </p:spPr>
        <p:txBody>
          <a:bodyPr wrap="square" rtlCol="0">
            <a:spAutoFit/>
          </a:bodyPr>
          <a:lstStyle/>
          <a:p>
            <a:pPr algn="l"/>
            <a:r>
              <a:rPr lang="en-GB" sz="2800" b="1" dirty="0"/>
              <a:t>Relational sex</a:t>
            </a:r>
          </a:p>
          <a:p>
            <a:pPr algn="l"/>
            <a:endParaRPr lang="en-US" sz="2800" b="1" dirty="0"/>
          </a:p>
        </p:txBody>
      </p:sp>
      <p:sp>
        <p:nvSpPr>
          <p:cNvPr id="11" name="TextBox 10">
            <a:extLst>
              <a:ext uri="{FF2B5EF4-FFF2-40B4-BE49-F238E27FC236}">
                <a16:creationId xmlns:a16="http://schemas.microsoft.com/office/drawing/2014/main" id="{13A9EADE-4B48-494E-9BDF-6E863F5618BF}"/>
              </a:ext>
            </a:extLst>
          </p:cNvPr>
          <p:cNvSpPr txBox="1"/>
          <p:nvPr/>
        </p:nvSpPr>
        <p:spPr>
          <a:xfrm>
            <a:off x="7932811" y="3753796"/>
            <a:ext cx="2100189" cy="646331"/>
          </a:xfrm>
          <a:prstGeom prst="rect">
            <a:avLst/>
          </a:prstGeom>
          <a:noFill/>
        </p:spPr>
        <p:txBody>
          <a:bodyPr wrap="square" rtlCol="0">
            <a:spAutoFit/>
          </a:bodyPr>
          <a:lstStyle/>
          <a:p>
            <a:pPr algn="l"/>
            <a:r>
              <a:rPr lang="en-GB" b="1" dirty="0"/>
              <a:t>Serial Monogamy</a:t>
            </a:r>
          </a:p>
          <a:p>
            <a:pPr algn="l"/>
            <a:endParaRPr lang="en-US" b="1" dirty="0"/>
          </a:p>
        </p:txBody>
      </p:sp>
      <p:sp>
        <p:nvSpPr>
          <p:cNvPr id="13" name="TextBox 12">
            <a:extLst>
              <a:ext uri="{FF2B5EF4-FFF2-40B4-BE49-F238E27FC236}">
                <a16:creationId xmlns:a16="http://schemas.microsoft.com/office/drawing/2014/main" id="{06E286E8-4222-5040-9672-B0B6CA734176}"/>
              </a:ext>
            </a:extLst>
          </p:cNvPr>
          <p:cNvSpPr txBox="1"/>
          <p:nvPr/>
        </p:nvSpPr>
        <p:spPr>
          <a:xfrm>
            <a:off x="10076163" y="3753796"/>
            <a:ext cx="2100189" cy="923330"/>
          </a:xfrm>
          <a:prstGeom prst="rect">
            <a:avLst/>
          </a:prstGeom>
          <a:noFill/>
        </p:spPr>
        <p:txBody>
          <a:bodyPr wrap="square" rtlCol="0">
            <a:spAutoFit/>
          </a:bodyPr>
          <a:lstStyle/>
          <a:p>
            <a:pPr algn="l"/>
            <a:r>
              <a:rPr lang="en-GB" b="1" dirty="0"/>
              <a:t>Co habitation before marriage </a:t>
            </a:r>
          </a:p>
          <a:p>
            <a:pPr algn="l"/>
            <a:endParaRPr lang="en-US" b="1" dirty="0"/>
          </a:p>
        </p:txBody>
      </p:sp>
      <p:sp>
        <p:nvSpPr>
          <p:cNvPr id="14" name="TextBox 13">
            <a:extLst>
              <a:ext uri="{FF2B5EF4-FFF2-40B4-BE49-F238E27FC236}">
                <a16:creationId xmlns:a16="http://schemas.microsoft.com/office/drawing/2014/main" id="{5621EA9D-D61C-F94F-BEC1-8606BCF4AFB0}"/>
              </a:ext>
            </a:extLst>
          </p:cNvPr>
          <p:cNvSpPr txBox="1"/>
          <p:nvPr/>
        </p:nvSpPr>
        <p:spPr>
          <a:xfrm>
            <a:off x="7735322" y="2911821"/>
            <a:ext cx="1828800" cy="1828800"/>
          </a:xfrm>
          <a:prstGeom prst="rect">
            <a:avLst/>
          </a:prstGeom>
          <a:noFill/>
        </p:spPr>
        <p:txBody>
          <a:bodyPr wrap="square" rtlCol="0">
            <a:spAutoFit/>
          </a:bodyPr>
          <a:lstStyle/>
          <a:p>
            <a:pPr algn="l"/>
            <a:endParaRPr lang="en-US" dirty="0"/>
          </a:p>
        </p:txBody>
      </p:sp>
      <p:cxnSp>
        <p:nvCxnSpPr>
          <p:cNvPr id="15" name="Straight Arrow Connector 14">
            <a:extLst>
              <a:ext uri="{FF2B5EF4-FFF2-40B4-BE49-F238E27FC236}">
                <a16:creationId xmlns:a16="http://schemas.microsoft.com/office/drawing/2014/main" id="{4F0E8B0E-C6B1-5B41-A766-E8350FB7DE62}"/>
              </a:ext>
            </a:extLst>
          </p:cNvPr>
          <p:cNvCxnSpPr>
            <a:cxnSpLocks/>
          </p:cNvCxnSpPr>
          <p:nvPr/>
        </p:nvCxnSpPr>
        <p:spPr>
          <a:xfrm>
            <a:off x="9876326" y="2730931"/>
            <a:ext cx="882272" cy="97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932606-D3D5-934B-BEC2-926540484714}"/>
              </a:ext>
            </a:extLst>
          </p:cNvPr>
          <p:cNvCxnSpPr>
            <a:cxnSpLocks/>
          </p:cNvCxnSpPr>
          <p:nvPr/>
        </p:nvCxnSpPr>
        <p:spPr>
          <a:xfrm flipH="1">
            <a:off x="8982905" y="2714003"/>
            <a:ext cx="528110" cy="994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5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2AD9-A077-6441-A1E3-D330819B76D1}"/>
              </a:ext>
            </a:extLst>
          </p:cNvPr>
          <p:cNvSpPr>
            <a:spLocks noGrp="1"/>
          </p:cNvSpPr>
          <p:nvPr>
            <p:ph type="title"/>
          </p:nvPr>
        </p:nvSpPr>
        <p:spPr/>
        <p:txBody>
          <a:bodyPr/>
          <a:lstStyle/>
          <a:p>
            <a:r>
              <a:rPr lang="en-GB" dirty="0"/>
              <a:t>Relational sex</a:t>
            </a:r>
            <a:endParaRPr lang="en-US" dirty="0"/>
          </a:p>
        </p:txBody>
      </p:sp>
      <p:pic>
        <p:nvPicPr>
          <p:cNvPr id="7" name="Graphic 10" descr="Man and woman">
            <a:extLst>
              <a:ext uri="{FF2B5EF4-FFF2-40B4-BE49-F238E27FC236}">
                <a16:creationId xmlns:a16="http://schemas.microsoft.com/office/drawing/2014/main" id="{0703528E-54CD-8D47-940D-36E1DA1F8F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234" y="1285133"/>
            <a:ext cx="4019869" cy="4019869"/>
          </a:xfrm>
          <a:prstGeom prst="rect">
            <a:avLst/>
          </a:prstGeom>
        </p:spPr>
      </p:pic>
      <p:sp>
        <p:nvSpPr>
          <p:cNvPr id="13" name="Content Placeholder 12">
            <a:extLst>
              <a:ext uri="{FF2B5EF4-FFF2-40B4-BE49-F238E27FC236}">
                <a16:creationId xmlns:a16="http://schemas.microsoft.com/office/drawing/2014/main" id="{FBC79868-6012-5B43-A021-D942187C0FA4}"/>
              </a:ext>
            </a:extLst>
          </p:cNvPr>
          <p:cNvSpPr>
            <a:spLocks noGrp="1"/>
          </p:cNvSpPr>
          <p:nvPr>
            <p:ph idx="1"/>
          </p:nvPr>
        </p:nvSpPr>
        <p:spPr>
          <a:xfrm>
            <a:off x="2723934" y="2071570"/>
            <a:ext cx="3372066" cy="1223497"/>
          </a:xfrm>
        </p:spPr>
        <p:txBody>
          <a:bodyPr>
            <a:normAutofit/>
          </a:bodyPr>
          <a:lstStyle/>
          <a:p>
            <a:pPr marL="0" indent="0">
              <a:buNone/>
            </a:pPr>
            <a:r>
              <a:rPr lang="en-GB" sz="3200" dirty="0"/>
              <a:t>71%</a:t>
            </a:r>
            <a:endParaRPr lang="en-US" sz="3200" dirty="0"/>
          </a:p>
        </p:txBody>
      </p:sp>
      <p:sp>
        <p:nvSpPr>
          <p:cNvPr id="15" name="Content Placeholder 12">
            <a:extLst>
              <a:ext uri="{FF2B5EF4-FFF2-40B4-BE49-F238E27FC236}">
                <a16:creationId xmlns:a16="http://schemas.microsoft.com/office/drawing/2014/main" id="{E8918CC5-E576-D24F-B0FD-AE0012BE5B87}"/>
              </a:ext>
            </a:extLst>
          </p:cNvPr>
          <p:cNvSpPr txBox="1">
            <a:spLocks/>
          </p:cNvSpPr>
          <p:nvPr/>
        </p:nvSpPr>
        <p:spPr>
          <a:xfrm>
            <a:off x="6445842" y="1853754"/>
            <a:ext cx="3372066" cy="122349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GB" sz="3200" dirty="0"/>
              <a:t>82%</a:t>
            </a:r>
            <a:endParaRPr lang="en-US" sz="3200" dirty="0"/>
          </a:p>
        </p:txBody>
      </p:sp>
    </p:spTree>
    <p:extLst>
      <p:ext uri="{BB962C8B-B14F-4D97-AF65-F5344CB8AC3E}">
        <p14:creationId xmlns:p14="http://schemas.microsoft.com/office/powerpoint/2010/main" val="2786345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5A63427-18F6-2F45-B3E8-87F53A252CBE}"/>
              </a:ext>
            </a:extLst>
          </p:cNvPr>
          <p:cNvSpPr>
            <a:spLocks noGrp="1"/>
          </p:cNvSpPr>
          <p:nvPr>
            <p:ph type="title"/>
          </p:nvPr>
        </p:nvSpPr>
        <p:spPr>
          <a:xfrm>
            <a:off x="7218030" y="804520"/>
            <a:ext cx="3520367" cy="1049235"/>
          </a:xfrm>
        </p:spPr>
        <p:txBody>
          <a:bodyPr>
            <a:normAutofit/>
          </a:bodyPr>
          <a:lstStyle/>
          <a:p>
            <a:r>
              <a:rPr lang="en-GB" dirty="0"/>
              <a:t>Oscar wilde</a:t>
            </a:r>
            <a:endParaRPr lang="en-US" dirty="0"/>
          </a:p>
        </p:txBody>
      </p:sp>
      <p:sp>
        <p:nvSpPr>
          <p:cNvPr id="13" name="Rectangle 12">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Group 14">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16" name="Rectangle 15">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a:extLst>
              <a:ext uri="{FF2B5EF4-FFF2-40B4-BE49-F238E27FC236}">
                <a16:creationId xmlns:a16="http://schemas.microsoft.com/office/drawing/2014/main" id="{F7A56407-1075-C446-899F-C9ABA18EDEF5}"/>
              </a:ext>
            </a:extLst>
          </p:cNvPr>
          <p:cNvPicPr>
            <a:picLocks noChangeAspect="1"/>
          </p:cNvPicPr>
          <p:nvPr/>
        </p:nvPicPr>
        <p:blipFill rotWithShape="1">
          <a:blip r:embed="rId3"/>
          <a:srcRect l="6397" r="-2" b="-2"/>
          <a:stretch/>
        </p:blipFill>
        <p:spPr>
          <a:xfrm>
            <a:off x="1271223" y="1116345"/>
            <a:ext cx="4825148" cy="3866172"/>
          </a:xfrm>
          <a:prstGeom prst="rect">
            <a:avLst/>
          </a:prstGeom>
        </p:spPr>
      </p:pic>
      <p:sp>
        <p:nvSpPr>
          <p:cNvPr id="3" name="Content Placeholder 2">
            <a:extLst>
              <a:ext uri="{FF2B5EF4-FFF2-40B4-BE49-F238E27FC236}">
                <a16:creationId xmlns:a16="http://schemas.microsoft.com/office/drawing/2014/main" id="{7A456FF1-7934-BD46-A4DD-AF0905CF7D51}"/>
              </a:ext>
            </a:extLst>
          </p:cNvPr>
          <p:cNvSpPr>
            <a:spLocks noGrp="1"/>
          </p:cNvSpPr>
          <p:nvPr>
            <p:ph idx="1"/>
          </p:nvPr>
        </p:nvSpPr>
        <p:spPr>
          <a:xfrm>
            <a:off x="7218029" y="2015732"/>
            <a:ext cx="3520368" cy="3450613"/>
          </a:xfrm>
        </p:spPr>
        <p:txBody>
          <a:bodyPr>
            <a:normAutofit/>
          </a:bodyPr>
          <a:lstStyle/>
          <a:p>
            <a:pPr marL="0" indent="0">
              <a:lnSpc>
                <a:spcPct val="110000"/>
              </a:lnSpc>
              <a:buNone/>
            </a:pPr>
            <a:r>
              <a:rPr lang="en-US" sz="1600" i="1">
                <a:latin typeface="Verdana" panose="020B0604030504040204" pitchFamily="34" charset="0"/>
              </a:rPr>
              <a:t>The gods had given me almost everything. But I let myself be lured into long spells of senseless and sensual ease. … Tired of being on the heights I deliberately went to the depths in search for new sensation. What the paradox was to me in the sphere of thought, perversity became to me in the sphere of passion. I grew careless of the lives of others. </a:t>
            </a:r>
            <a:endParaRPr lang="en-US" sz="1600" i="1"/>
          </a:p>
        </p:txBody>
      </p:sp>
      <p:pic>
        <p:nvPicPr>
          <p:cNvPr id="19" name="Picture 18">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BAC113AE-78FD-4843-BB4D-3641F5D3A5E3}"/>
              </a:ext>
            </a:extLst>
          </p:cNvPr>
          <p:cNvSpPr txBox="1">
            <a:spLocks/>
          </p:cNvSpPr>
          <p:nvPr/>
        </p:nvSpPr>
        <p:spPr>
          <a:xfrm>
            <a:off x="7218029" y="2105353"/>
            <a:ext cx="3520368"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10000"/>
              </a:lnSpc>
              <a:buFont typeface="Arial" panose="020B0604020202020204" pitchFamily="34" charset="0"/>
              <a:buNone/>
            </a:pPr>
            <a:r>
              <a:rPr lang="en-US" sz="1600" i="1" dirty="0">
                <a:latin typeface="Verdana" panose="020B0604030504040204" pitchFamily="34" charset="0"/>
              </a:rPr>
              <a:t>I took pleasure where it pleased me, and passed on. I forgot that every little action of the common day makes or unmakes character, and that therefore what one has done in the secret chamber, one has some day to cry aloud from the house-top. I ceased to be lord over myself. I was no longer the captain of my soul, and did not know it</a:t>
            </a:r>
            <a:endParaRPr lang="en-US" sz="1600" i="1" dirty="0"/>
          </a:p>
        </p:txBody>
      </p:sp>
    </p:spTree>
    <p:extLst>
      <p:ext uri="{BB962C8B-B14F-4D97-AF65-F5344CB8AC3E}">
        <p14:creationId xmlns:p14="http://schemas.microsoft.com/office/powerpoint/2010/main" val="352395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7F28-9093-9A4E-8A95-7EA8908563E6}"/>
              </a:ext>
            </a:extLst>
          </p:cNvPr>
          <p:cNvSpPr>
            <a:spLocks noGrp="1"/>
          </p:cNvSpPr>
          <p:nvPr>
            <p:ph type="title"/>
          </p:nvPr>
        </p:nvSpPr>
        <p:spPr>
          <a:xfrm>
            <a:off x="1154600" y="549154"/>
            <a:ext cx="11069141" cy="1049235"/>
          </a:xfrm>
        </p:spPr>
        <p:txBody>
          <a:bodyPr>
            <a:normAutofit/>
          </a:bodyPr>
          <a:lstStyle/>
          <a:p>
            <a:r>
              <a:rPr lang="en-US" dirty="0"/>
              <a:t>2</a:t>
            </a:r>
            <a:r>
              <a:rPr lang="en-US" baseline="30000" dirty="0"/>
              <a:t>nd</a:t>
            </a:r>
            <a:r>
              <a:rPr lang="en-US" dirty="0"/>
              <a:t> Australian study of health and relationships</a:t>
            </a:r>
            <a:br>
              <a:rPr lang="en-US" dirty="0"/>
            </a:br>
            <a:r>
              <a:rPr lang="en-US" sz="2000" dirty="0"/>
              <a:t>Attitudes towards sex</a:t>
            </a:r>
          </a:p>
        </p:txBody>
      </p:sp>
      <p:graphicFrame>
        <p:nvGraphicFramePr>
          <p:cNvPr id="4" name="Content Placeholder 3">
            <a:extLst>
              <a:ext uri="{FF2B5EF4-FFF2-40B4-BE49-F238E27FC236}">
                <a16:creationId xmlns:a16="http://schemas.microsoft.com/office/drawing/2014/main" id="{6DF6B35B-851B-A342-BC3B-87BC556EECB2}"/>
              </a:ext>
            </a:extLst>
          </p:cNvPr>
          <p:cNvGraphicFramePr>
            <a:graphicFrameLocks noGrp="1"/>
          </p:cNvGraphicFramePr>
          <p:nvPr>
            <p:ph idx="1"/>
            <p:extLst>
              <p:ext uri="{D42A27DB-BD31-4B8C-83A1-F6EECF244321}">
                <p14:modId xmlns:p14="http://schemas.microsoft.com/office/powerpoint/2010/main" val="2529624881"/>
              </p:ext>
            </p:extLst>
          </p:nvPr>
        </p:nvGraphicFramePr>
        <p:xfrm>
          <a:off x="1154600" y="1073772"/>
          <a:ext cx="10320338" cy="4710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3192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F5C8-633B-854A-9B2C-12D0BB0A8E05}"/>
              </a:ext>
            </a:extLst>
          </p:cNvPr>
          <p:cNvSpPr>
            <a:spLocks noGrp="1"/>
          </p:cNvSpPr>
          <p:nvPr>
            <p:ph type="title"/>
          </p:nvPr>
        </p:nvSpPr>
        <p:spPr/>
        <p:txBody>
          <a:bodyPr/>
          <a:lstStyle/>
          <a:p>
            <a:r>
              <a:rPr lang="en-GB" dirty="0"/>
              <a:t>Sexuality outside a covenant</a:t>
            </a:r>
            <a:endParaRPr lang="en-US" dirty="0"/>
          </a:p>
        </p:txBody>
      </p:sp>
      <p:sp>
        <p:nvSpPr>
          <p:cNvPr id="7" name="TextBox 6">
            <a:extLst>
              <a:ext uri="{FF2B5EF4-FFF2-40B4-BE49-F238E27FC236}">
                <a16:creationId xmlns:a16="http://schemas.microsoft.com/office/drawing/2014/main" id="{60E6C3F7-3283-C645-BD26-95C01247E164}"/>
              </a:ext>
            </a:extLst>
          </p:cNvPr>
          <p:cNvSpPr txBox="1"/>
          <p:nvPr/>
        </p:nvSpPr>
        <p:spPr>
          <a:xfrm>
            <a:off x="1055760" y="2406549"/>
            <a:ext cx="2161573" cy="954107"/>
          </a:xfrm>
          <a:prstGeom prst="rect">
            <a:avLst/>
          </a:prstGeom>
          <a:noFill/>
        </p:spPr>
        <p:txBody>
          <a:bodyPr wrap="square" rtlCol="0">
            <a:spAutoFit/>
          </a:bodyPr>
          <a:lstStyle/>
          <a:p>
            <a:pPr algn="l"/>
            <a:r>
              <a:rPr lang="en-GB" sz="2800" b="1" dirty="0"/>
              <a:t>Casual sex</a:t>
            </a:r>
          </a:p>
          <a:p>
            <a:pPr algn="l"/>
            <a:endParaRPr lang="en-US" sz="2800" b="1" dirty="0"/>
          </a:p>
        </p:txBody>
      </p:sp>
      <p:sp>
        <p:nvSpPr>
          <p:cNvPr id="9" name="TextBox 8">
            <a:extLst>
              <a:ext uri="{FF2B5EF4-FFF2-40B4-BE49-F238E27FC236}">
                <a16:creationId xmlns:a16="http://schemas.microsoft.com/office/drawing/2014/main" id="{7E462822-613F-8742-9366-0B3AE3EF7B91}"/>
              </a:ext>
            </a:extLst>
          </p:cNvPr>
          <p:cNvSpPr txBox="1"/>
          <p:nvPr/>
        </p:nvSpPr>
        <p:spPr>
          <a:xfrm>
            <a:off x="8427015" y="2195650"/>
            <a:ext cx="2961673" cy="954107"/>
          </a:xfrm>
          <a:prstGeom prst="rect">
            <a:avLst/>
          </a:prstGeom>
          <a:noFill/>
        </p:spPr>
        <p:txBody>
          <a:bodyPr wrap="square" rtlCol="0">
            <a:spAutoFit/>
          </a:bodyPr>
          <a:lstStyle/>
          <a:p>
            <a:pPr algn="l"/>
            <a:r>
              <a:rPr lang="en-GB" sz="2800" b="1" dirty="0"/>
              <a:t>Relational sex</a:t>
            </a:r>
          </a:p>
          <a:p>
            <a:pPr algn="l"/>
            <a:endParaRPr lang="en-US" sz="2800" b="1" dirty="0"/>
          </a:p>
        </p:txBody>
      </p:sp>
      <p:sp>
        <p:nvSpPr>
          <p:cNvPr id="11" name="TextBox 10">
            <a:extLst>
              <a:ext uri="{FF2B5EF4-FFF2-40B4-BE49-F238E27FC236}">
                <a16:creationId xmlns:a16="http://schemas.microsoft.com/office/drawing/2014/main" id="{13A9EADE-4B48-494E-9BDF-6E863F5618BF}"/>
              </a:ext>
            </a:extLst>
          </p:cNvPr>
          <p:cNvSpPr txBox="1"/>
          <p:nvPr/>
        </p:nvSpPr>
        <p:spPr>
          <a:xfrm>
            <a:off x="7932811" y="3753796"/>
            <a:ext cx="2100189" cy="646331"/>
          </a:xfrm>
          <a:prstGeom prst="rect">
            <a:avLst/>
          </a:prstGeom>
          <a:noFill/>
        </p:spPr>
        <p:txBody>
          <a:bodyPr wrap="square" rtlCol="0">
            <a:spAutoFit/>
          </a:bodyPr>
          <a:lstStyle/>
          <a:p>
            <a:pPr algn="l"/>
            <a:r>
              <a:rPr lang="en-GB" b="1" dirty="0"/>
              <a:t>Serial Monogamy</a:t>
            </a:r>
          </a:p>
          <a:p>
            <a:pPr algn="l"/>
            <a:endParaRPr lang="en-US" b="1" dirty="0"/>
          </a:p>
        </p:txBody>
      </p:sp>
      <p:sp>
        <p:nvSpPr>
          <p:cNvPr id="13" name="TextBox 12">
            <a:extLst>
              <a:ext uri="{FF2B5EF4-FFF2-40B4-BE49-F238E27FC236}">
                <a16:creationId xmlns:a16="http://schemas.microsoft.com/office/drawing/2014/main" id="{06E286E8-4222-5040-9672-B0B6CA734176}"/>
              </a:ext>
            </a:extLst>
          </p:cNvPr>
          <p:cNvSpPr txBox="1"/>
          <p:nvPr/>
        </p:nvSpPr>
        <p:spPr>
          <a:xfrm>
            <a:off x="10076163" y="3753796"/>
            <a:ext cx="2100189" cy="923330"/>
          </a:xfrm>
          <a:prstGeom prst="rect">
            <a:avLst/>
          </a:prstGeom>
          <a:noFill/>
        </p:spPr>
        <p:txBody>
          <a:bodyPr wrap="square" rtlCol="0">
            <a:spAutoFit/>
          </a:bodyPr>
          <a:lstStyle/>
          <a:p>
            <a:pPr algn="l"/>
            <a:r>
              <a:rPr lang="en-GB" b="1" dirty="0"/>
              <a:t>Co habitation before marriage </a:t>
            </a:r>
          </a:p>
          <a:p>
            <a:pPr algn="l"/>
            <a:endParaRPr lang="en-US" b="1" dirty="0"/>
          </a:p>
        </p:txBody>
      </p:sp>
      <p:sp>
        <p:nvSpPr>
          <p:cNvPr id="14" name="TextBox 13">
            <a:extLst>
              <a:ext uri="{FF2B5EF4-FFF2-40B4-BE49-F238E27FC236}">
                <a16:creationId xmlns:a16="http://schemas.microsoft.com/office/drawing/2014/main" id="{5621EA9D-D61C-F94F-BEC1-8606BCF4AFB0}"/>
              </a:ext>
            </a:extLst>
          </p:cNvPr>
          <p:cNvSpPr txBox="1"/>
          <p:nvPr/>
        </p:nvSpPr>
        <p:spPr>
          <a:xfrm>
            <a:off x="7735322" y="2911821"/>
            <a:ext cx="1828800" cy="1828800"/>
          </a:xfrm>
          <a:prstGeom prst="rect">
            <a:avLst/>
          </a:prstGeom>
          <a:noFill/>
        </p:spPr>
        <p:txBody>
          <a:bodyPr wrap="square" rtlCol="0">
            <a:spAutoFit/>
          </a:bodyPr>
          <a:lstStyle/>
          <a:p>
            <a:pPr algn="l"/>
            <a:endParaRPr lang="en-US" dirty="0"/>
          </a:p>
        </p:txBody>
      </p:sp>
      <p:cxnSp>
        <p:nvCxnSpPr>
          <p:cNvPr id="15" name="Straight Arrow Connector 14">
            <a:extLst>
              <a:ext uri="{FF2B5EF4-FFF2-40B4-BE49-F238E27FC236}">
                <a16:creationId xmlns:a16="http://schemas.microsoft.com/office/drawing/2014/main" id="{4F0E8B0E-C6B1-5B41-A766-E8350FB7DE62}"/>
              </a:ext>
            </a:extLst>
          </p:cNvPr>
          <p:cNvCxnSpPr>
            <a:cxnSpLocks/>
          </p:cNvCxnSpPr>
          <p:nvPr/>
        </p:nvCxnSpPr>
        <p:spPr>
          <a:xfrm>
            <a:off x="9876326" y="2730931"/>
            <a:ext cx="882272" cy="97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932606-D3D5-934B-BEC2-926540484714}"/>
              </a:ext>
            </a:extLst>
          </p:cNvPr>
          <p:cNvCxnSpPr>
            <a:cxnSpLocks/>
          </p:cNvCxnSpPr>
          <p:nvPr/>
        </p:nvCxnSpPr>
        <p:spPr>
          <a:xfrm flipH="1">
            <a:off x="8982905" y="2714003"/>
            <a:ext cx="528110" cy="994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4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B0B6-A0A8-5442-A4EB-097CBDB65E7A}"/>
              </a:ext>
            </a:extLst>
          </p:cNvPr>
          <p:cNvSpPr>
            <a:spLocks noGrp="1"/>
          </p:cNvSpPr>
          <p:nvPr>
            <p:ph type="title"/>
          </p:nvPr>
        </p:nvSpPr>
        <p:spPr/>
        <p:txBody>
          <a:bodyPr/>
          <a:lstStyle/>
          <a:p>
            <a:r>
              <a:rPr lang="en-GB" dirty="0"/>
              <a:t>Serial monogamists irony</a:t>
            </a:r>
            <a:endParaRPr lang="en-US" dirty="0"/>
          </a:p>
        </p:txBody>
      </p:sp>
      <p:sp>
        <p:nvSpPr>
          <p:cNvPr id="3" name="Content Placeholder 2">
            <a:extLst>
              <a:ext uri="{FF2B5EF4-FFF2-40B4-BE49-F238E27FC236}">
                <a16:creationId xmlns:a16="http://schemas.microsoft.com/office/drawing/2014/main" id="{9133353E-9686-0743-B3B8-F30FE596CC9C}"/>
              </a:ext>
            </a:extLst>
          </p:cNvPr>
          <p:cNvSpPr>
            <a:spLocks noGrp="1"/>
          </p:cNvSpPr>
          <p:nvPr>
            <p:ph idx="1"/>
          </p:nvPr>
        </p:nvSpPr>
        <p:spPr>
          <a:xfrm>
            <a:off x="1078445" y="2141394"/>
            <a:ext cx="4049485" cy="561798"/>
          </a:xfrm>
        </p:spPr>
        <p:txBody>
          <a:bodyPr>
            <a:normAutofit fontScale="70000" lnSpcReduction="20000"/>
          </a:bodyPr>
          <a:lstStyle/>
          <a:p>
            <a:pPr marL="0" indent="0">
              <a:buNone/>
            </a:pPr>
            <a:r>
              <a:rPr lang="en-GB" dirty="0"/>
              <a:t>N</a:t>
            </a:r>
            <a:r>
              <a:rPr lang="en-US" dirty="0"/>
              <a:t>on-judgmental perspectives on their peers’ sexual behaviors, </a:t>
            </a:r>
            <a:endParaRPr lang="en-GB" dirty="0"/>
          </a:p>
          <a:p>
            <a:pPr marL="0" indent="0">
              <a:buNone/>
            </a:pPr>
            <a:endParaRPr lang="en-GB" dirty="0"/>
          </a:p>
          <a:p>
            <a:pPr marL="0" indent="0">
              <a:buNone/>
            </a:pPr>
            <a:endParaRPr lang="en-US" dirty="0"/>
          </a:p>
        </p:txBody>
      </p:sp>
      <p:pic>
        <p:nvPicPr>
          <p:cNvPr id="4" name="Picture 4">
            <a:extLst>
              <a:ext uri="{FF2B5EF4-FFF2-40B4-BE49-F238E27FC236}">
                <a16:creationId xmlns:a16="http://schemas.microsoft.com/office/drawing/2014/main" id="{D1DC9C0B-8FFF-ED44-AC88-F5729DA56D89}"/>
              </a:ext>
            </a:extLst>
          </p:cNvPr>
          <p:cNvPicPr>
            <a:picLocks noChangeAspect="1"/>
          </p:cNvPicPr>
          <p:nvPr/>
        </p:nvPicPr>
        <p:blipFill>
          <a:blip r:embed="rId3"/>
          <a:stretch>
            <a:fillRect/>
          </a:stretch>
        </p:blipFill>
        <p:spPr>
          <a:xfrm>
            <a:off x="1078445" y="2644100"/>
            <a:ext cx="3175893" cy="3175893"/>
          </a:xfrm>
          <a:prstGeom prst="rect">
            <a:avLst/>
          </a:prstGeom>
        </p:spPr>
      </p:pic>
      <p:pic>
        <p:nvPicPr>
          <p:cNvPr id="6" name="Picture 6">
            <a:extLst>
              <a:ext uri="{FF2B5EF4-FFF2-40B4-BE49-F238E27FC236}">
                <a16:creationId xmlns:a16="http://schemas.microsoft.com/office/drawing/2014/main" id="{D0D76190-3DC8-0641-8ABD-2CBC7F00B82A}"/>
              </a:ext>
            </a:extLst>
          </p:cNvPr>
          <p:cNvPicPr>
            <a:picLocks noChangeAspect="1"/>
          </p:cNvPicPr>
          <p:nvPr/>
        </p:nvPicPr>
        <p:blipFill>
          <a:blip r:embed="rId4"/>
          <a:stretch>
            <a:fillRect/>
          </a:stretch>
        </p:blipFill>
        <p:spPr>
          <a:xfrm>
            <a:off x="6198184" y="3471569"/>
            <a:ext cx="4833065" cy="2348424"/>
          </a:xfrm>
          <a:prstGeom prst="rect">
            <a:avLst/>
          </a:prstGeom>
        </p:spPr>
      </p:pic>
      <p:sp>
        <p:nvSpPr>
          <p:cNvPr id="9" name="Content Placeholder 2">
            <a:extLst>
              <a:ext uri="{FF2B5EF4-FFF2-40B4-BE49-F238E27FC236}">
                <a16:creationId xmlns:a16="http://schemas.microsoft.com/office/drawing/2014/main" id="{EEB7D4A2-845F-ED41-8E54-332D6FC50658}"/>
              </a:ext>
            </a:extLst>
          </p:cNvPr>
          <p:cNvSpPr txBox="1">
            <a:spLocks/>
          </p:cNvSpPr>
          <p:nvPr/>
        </p:nvSpPr>
        <p:spPr>
          <a:xfrm>
            <a:off x="6253216" y="2896785"/>
            <a:ext cx="5509187" cy="76430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GB" dirty="0"/>
              <a:t>Cheating brings widespread condemnation</a:t>
            </a:r>
            <a:r>
              <a:rPr lang="en-US" dirty="0"/>
              <a:t> </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1113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2AD9-A077-6441-A1E3-D330819B76D1}"/>
              </a:ext>
            </a:extLst>
          </p:cNvPr>
          <p:cNvSpPr>
            <a:spLocks noGrp="1"/>
          </p:cNvSpPr>
          <p:nvPr>
            <p:ph type="title"/>
          </p:nvPr>
        </p:nvSpPr>
        <p:spPr/>
        <p:txBody>
          <a:bodyPr/>
          <a:lstStyle/>
          <a:p>
            <a:r>
              <a:rPr lang="en-GB" dirty="0"/>
              <a:t>Relational sex –serial monogamy</a:t>
            </a:r>
            <a:endParaRPr lang="en-US" dirty="0"/>
          </a:p>
        </p:txBody>
      </p:sp>
      <p:pic>
        <p:nvPicPr>
          <p:cNvPr id="7" name="Graphic 10" descr="Man and woman">
            <a:extLst>
              <a:ext uri="{FF2B5EF4-FFF2-40B4-BE49-F238E27FC236}">
                <a16:creationId xmlns:a16="http://schemas.microsoft.com/office/drawing/2014/main" id="{0703528E-54CD-8D47-940D-36E1DA1F8F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3775" y="1731103"/>
            <a:ext cx="4019869" cy="4019869"/>
          </a:xfrm>
          <a:prstGeom prst="rect">
            <a:avLst/>
          </a:prstGeom>
        </p:spPr>
      </p:pic>
      <p:sp>
        <p:nvSpPr>
          <p:cNvPr id="15" name="Content Placeholder 12">
            <a:extLst>
              <a:ext uri="{FF2B5EF4-FFF2-40B4-BE49-F238E27FC236}">
                <a16:creationId xmlns:a16="http://schemas.microsoft.com/office/drawing/2014/main" id="{E8918CC5-E576-D24F-B0FD-AE0012BE5B87}"/>
              </a:ext>
            </a:extLst>
          </p:cNvPr>
          <p:cNvSpPr txBox="1">
            <a:spLocks/>
          </p:cNvSpPr>
          <p:nvPr/>
        </p:nvSpPr>
        <p:spPr>
          <a:xfrm>
            <a:off x="5471448" y="1853754"/>
            <a:ext cx="4592876" cy="10492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GB" sz="3200" u="sng" dirty="0"/>
              <a:t>Hurts women more </a:t>
            </a:r>
            <a:endParaRPr lang="en-US" sz="3200" u="sng" dirty="0"/>
          </a:p>
        </p:txBody>
      </p:sp>
      <p:sp>
        <p:nvSpPr>
          <p:cNvPr id="5" name="Content Placeholder 4">
            <a:extLst>
              <a:ext uri="{FF2B5EF4-FFF2-40B4-BE49-F238E27FC236}">
                <a16:creationId xmlns:a16="http://schemas.microsoft.com/office/drawing/2014/main" id="{7615FD92-2C6B-F043-9F27-5A7705C15874}"/>
              </a:ext>
            </a:extLst>
          </p:cNvPr>
          <p:cNvSpPr>
            <a:spLocks noGrp="1"/>
          </p:cNvSpPr>
          <p:nvPr>
            <p:ph idx="1"/>
          </p:nvPr>
        </p:nvSpPr>
        <p:spPr>
          <a:xfrm>
            <a:off x="4934023" y="2547288"/>
            <a:ext cx="5244969" cy="3450613"/>
          </a:xfrm>
        </p:spPr>
        <p:txBody>
          <a:bodyPr/>
          <a:lstStyle/>
          <a:p>
            <a:r>
              <a:rPr lang="en-US" dirty="0"/>
              <a:t>Women are much more likely to express sexual regret and, for women, “sex is largely unwanted apart from an emotional connection</a:t>
            </a:r>
            <a:endParaRPr lang="en-GB" dirty="0"/>
          </a:p>
          <a:p>
            <a:r>
              <a:rPr lang="en-GB" dirty="0"/>
              <a:t>Women</a:t>
            </a:r>
            <a:r>
              <a:rPr lang="en-US" dirty="0"/>
              <a:t> are much more likely than men to experience diminished emotional health because of their past sexual relationships.</a:t>
            </a:r>
          </a:p>
        </p:txBody>
      </p:sp>
    </p:spTree>
    <p:extLst>
      <p:ext uri="{BB962C8B-B14F-4D97-AF65-F5344CB8AC3E}">
        <p14:creationId xmlns:p14="http://schemas.microsoft.com/office/powerpoint/2010/main" val="266662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EF98-3795-4047-901E-43B8A1B58F6E}"/>
              </a:ext>
            </a:extLst>
          </p:cNvPr>
          <p:cNvSpPr>
            <a:spLocks noGrp="1"/>
          </p:cNvSpPr>
          <p:nvPr>
            <p:ph type="title"/>
          </p:nvPr>
        </p:nvSpPr>
        <p:spPr/>
        <p:txBody>
          <a:bodyPr/>
          <a:lstStyle/>
          <a:p>
            <a:r>
              <a:rPr lang="en-GB" dirty="0"/>
              <a:t>Relational sex –serial monogamy</a:t>
            </a:r>
            <a:endParaRPr lang="en-US" dirty="0"/>
          </a:p>
        </p:txBody>
      </p:sp>
      <p:sp>
        <p:nvSpPr>
          <p:cNvPr id="3" name="Content Placeholder 2">
            <a:extLst>
              <a:ext uri="{FF2B5EF4-FFF2-40B4-BE49-F238E27FC236}">
                <a16:creationId xmlns:a16="http://schemas.microsoft.com/office/drawing/2014/main" id="{4CAC83CA-AD9C-2644-892B-439D3EF831B9}"/>
              </a:ext>
            </a:extLst>
          </p:cNvPr>
          <p:cNvSpPr>
            <a:spLocks noGrp="1"/>
          </p:cNvSpPr>
          <p:nvPr>
            <p:ph idx="1"/>
          </p:nvPr>
        </p:nvSpPr>
        <p:spPr>
          <a:xfrm>
            <a:off x="6253216" y="2176116"/>
            <a:ext cx="5390946" cy="3450613"/>
          </a:xfrm>
        </p:spPr>
        <p:txBody>
          <a:bodyPr>
            <a:normAutofit fontScale="85000" lnSpcReduction="10000"/>
          </a:bodyPr>
          <a:lstStyle/>
          <a:p>
            <a:r>
              <a:rPr lang="en-GB" dirty="0"/>
              <a:t>The</a:t>
            </a:r>
            <a:r>
              <a:rPr lang="en-US" dirty="0"/>
              <a:t> more “lifetime partners” a woman has, the more likely she is to be depressed and show signs of poor emotional health. </a:t>
            </a:r>
            <a:endParaRPr lang="en-GB" dirty="0"/>
          </a:p>
          <a:p>
            <a:r>
              <a:rPr lang="en-GB"/>
              <a:t>F</a:t>
            </a:r>
            <a:r>
              <a:rPr lang="en-US"/>
              <a:t>ail </a:t>
            </a:r>
            <a:r>
              <a:rPr lang="en-US" dirty="0"/>
              <a:t>to recognize the damage done—to emotional health or their aspirations for real, meaningful commitment. </a:t>
            </a:r>
            <a:endParaRPr lang="en-GB" dirty="0"/>
          </a:p>
          <a:p>
            <a:r>
              <a:rPr lang="en-GB" dirty="0"/>
              <a:t>B</a:t>
            </a:r>
            <a:r>
              <a:rPr lang="en-US" dirty="0" err="1"/>
              <a:t>elieve</a:t>
            </a:r>
            <a:r>
              <a:rPr lang="en-US" dirty="0"/>
              <a:t> that sex will spur greater commitment from a partner. </a:t>
            </a:r>
            <a:endParaRPr lang="en-GB" dirty="0"/>
          </a:p>
          <a:p>
            <a:r>
              <a:rPr lang="en-GB" dirty="0"/>
              <a:t>In reality </a:t>
            </a:r>
            <a:r>
              <a:rPr lang="en-US" dirty="0"/>
              <a:t>sex generally destabilizes those relationships, producing uncertainty, insecurity, and even less commitment.</a:t>
            </a:r>
          </a:p>
        </p:txBody>
      </p:sp>
    </p:spTree>
    <p:extLst>
      <p:ext uri="{BB962C8B-B14F-4D97-AF65-F5344CB8AC3E}">
        <p14:creationId xmlns:p14="http://schemas.microsoft.com/office/powerpoint/2010/main" val="2430050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BC23-CBF2-2E49-9349-56374ECF58D3}"/>
              </a:ext>
            </a:extLst>
          </p:cNvPr>
          <p:cNvSpPr>
            <a:spLocks noGrp="1"/>
          </p:cNvSpPr>
          <p:nvPr>
            <p:ph type="title"/>
          </p:nvPr>
        </p:nvSpPr>
        <p:spPr/>
        <p:txBody>
          <a:bodyPr/>
          <a:lstStyle/>
          <a:p>
            <a:r>
              <a:rPr lang="en-GB" dirty="0"/>
              <a:t>Drastic behaviour </a:t>
            </a:r>
            <a:endParaRPr lang="en-US" dirty="0"/>
          </a:p>
        </p:txBody>
      </p:sp>
      <p:sp>
        <p:nvSpPr>
          <p:cNvPr id="3" name="Content Placeholder 2">
            <a:extLst>
              <a:ext uri="{FF2B5EF4-FFF2-40B4-BE49-F238E27FC236}">
                <a16:creationId xmlns:a16="http://schemas.microsoft.com/office/drawing/2014/main" id="{4D2933A1-C5C6-AD44-AF37-F1B898ECF177}"/>
              </a:ext>
            </a:extLst>
          </p:cNvPr>
          <p:cNvSpPr>
            <a:spLocks noGrp="1"/>
          </p:cNvSpPr>
          <p:nvPr>
            <p:ph idx="1"/>
          </p:nvPr>
        </p:nvSpPr>
        <p:spPr/>
        <p:txBody>
          <a:bodyPr/>
          <a:lstStyle/>
          <a:p>
            <a:r>
              <a:rPr lang="en-US" dirty="0"/>
              <a:t>(</a:t>
            </a:r>
            <a:r>
              <a:rPr lang="en-GB" dirty="0"/>
              <a:t>Matthew 5:27</a:t>
            </a:r>
            <a:r>
              <a:rPr lang="en-US" dirty="0"/>
              <a:t>) You have heard that it was said, You shall not commit adultery.’ 28 But I say to you that everyone who looks at a woman with </a:t>
            </a:r>
            <a:r>
              <a:rPr lang="en-US" b="1" dirty="0"/>
              <a:t>lustful</a:t>
            </a:r>
            <a:r>
              <a:rPr lang="en-US" dirty="0"/>
              <a:t> intent has already committed adultery with her in his heart. 29 If your right eye causes you to sin, tear it out and throw it away. For it is better that you lose one of your members than that your whole body be thrown into hell. 30 And if your right hand causes you to sin, cut it off and throw it away. For it is better that you lose one of your members than that your whole body go into</a:t>
            </a:r>
            <a:r>
              <a:rPr lang="en-US" b="1" dirty="0"/>
              <a:t> hell.</a:t>
            </a:r>
          </a:p>
        </p:txBody>
      </p:sp>
    </p:spTree>
    <p:extLst>
      <p:ext uri="{BB962C8B-B14F-4D97-AF65-F5344CB8AC3E}">
        <p14:creationId xmlns:p14="http://schemas.microsoft.com/office/powerpoint/2010/main" val="3992927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347-3194-E940-AD9F-0CACC9AC2A9E}"/>
              </a:ext>
            </a:extLst>
          </p:cNvPr>
          <p:cNvSpPr>
            <a:spLocks noGrp="1"/>
          </p:cNvSpPr>
          <p:nvPr>
            <p:ph type="title"/>
          </p:nvPr>
        </p:nvSpPr>
        <p:spPr/>
        <p:txBody>
          <a:bodyPr/>
          <a:lstStyle/>
          <a:p>
            <a:r>
              <a:rPr lang="en-GB" dirty="0"/>
              <a:t>Da </a:t>
            </a:r>
            <a:r>
              <a:rPr lang="en-GB" dirty="0" err="1"/>
              <a:t>carson</a:t>
            </a:r>
            <a:br>
              <a:rPr lang="en-GB"/>
            </a:br>
            <a:endParaRPr lang="en-US"/>
          </a:p>
        </p:txBody>
      </p:sp>
      <p:sp>
        <p:nvSpPr>
          <p:cNvPr id="3" name="Content Placeholder 2">
            <a:extLst>
              <a:ext uri="{FF2B5EF4-FFF2-40B4-BE49-F238E27FC236}">
                <a16:creationId xmlns:a16="http://schemas.microsoft.com/office/drawing/2014/main" id="{35CD48F9-4B8E-E845-8A37-EA71BC36066A}"/>
              </a:ext>
            </a:extLst>
          </p:cNvPr>
          <p:cNvSpPr>
            <a:spLocks noGrp="1"/>
          </p:cNvSpPr>
          <p:nvPr>
            <p:ph idx="1"/>
          </p:nvPr>
        </p:nvSpPr>
        <p:spPr/>
        <p:txBody>
          <a:bodyPr/>
          <a:lstStyle/>
          <a:p>
            <a:r>
              <a:rPr lang="en-US" dirty="0"/>
              <a:t>out my right eye because it had looked and lusted, would not my left do as well? And if I blinded myself, might I not lust anyway, and mentally gaze at forbidden things? What then does Jesus mean? Just this: we are to deal drastically with sin. We must not pamper it, flirt with it, enjoy nibbling a little of it around the edges. We are to hate it, crush it, dig it out. “Put to death, therefore, whatever belongs to your earthly nature: sexually immorality, impurity, lust, evil desires and greed, which is idolatry” (Col. 3:5). Paul adds, “Because of these,</a:t>
            </a:r>
          </a:p>
        </p:txBody>
      </p:sp>
    </p:spTree>
    <p:extLst>
      <p:ext uri="{BB962C8B-B14F-4D97-AF65-F5344CB8AC3E}">
        <p14:creationId xmlns:p14="http://schemas.microsoft.com/office/powerpoint/2010/main" val="2447942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A21D-2842-8B4F-9D86-9F93442FBE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EE598D-94D0-7C48-B5C6-C4A2ECBE847A}"/>
              </a:ext>
            </a:extLst>
          </p:cNvPr>
          <p:cNvSpPr>
            <a:spLocks noGrp="1"/>
          </p:cNvSpPr>
          <p:nvPr>
            <p:ph idx="1"/>
          </p:nvPr>
        </p:nvSpPr>
        <p:spPr/>
        <p:txBody>
          <a:bodyPr/>
          <a:lstStyle/>
          <a:p>
            <a:r>
              <a:rPr lang="en-GB" dirty="0"/>
              <a:t>John 4:</a:t>
            </a:r>
            <a:r>
              <a:rPr lang="en-US" dirty="0"/>
              <a:t>13 Jesus said to her, “Everyone who drinks of this water will be thirsty again, 14 but whoever drinks of the water that I will give him will never be thirsty again. The water that I will give him will become in him a spring of water welling up to eternal life.” 15 The woman said to him, “Sir, give me this water, so that</a:t>
            </a:r>
            <a:r>
              <a:rPr lang="en-US" b="1" dirty="0"/>
              <a:t> I will not be thirsty</a:t>
            </a:r>
            <a:r>
              <a:rPr lang="en-US" dirty="0"/>
              <a:t> or have to come here to draw water.”</a:t>
            </a:r>
          </a:p>
        </p:txBody>
      </p:sp>
    </p:spTree>
    <p:extLst>
      <p:ext uri="{BB962C8B-B14F-4D97-AF65-F5344CB8AC3E}">
        <p14:creationId xmlns:p14="http://schemas.microsoft.com/office/powerpoint/2010/main" val="3302754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42EA-80E2-484D-AB7C-FF2DF619312A}"/>
              </a:ext>
            </a:extLst>
          </p:cNvPr>
          <p:cNvSpPr>
            <a:spLocks noGrp="1"/>
          </p:cNvSpPr>
          <p:nvPr>
            <p:ph type="title"/>
          </p:nvPr>
        </p:nvSpPr>
        <p:spPr/>
        <p:txBody>
          <a:bodyPr/>
          <a:lstStyle/>
          <a:p>
            <a:r>
              <a:rPr lang="en-GB" dirty="0"/>
              <a:t>What has husbands got to do with thirst?</a:t>
            </a:r>
            <a:endParaRPr lang="en-US" dirty="0"/>
          </a:p>
        </p:txBody>
      </p:sp>
      <p:sp>
        <p:nvSpPr>
          <p:cNvPr id="3" name="Content Placeholder 2">
            <a:extLst>
              <a:ext uri="{FF2B5EF4-FFF2-40B4-BE49-F238E27FC236}">
                <a16:creationId xmlns:a16="http://schemas.microsoft.com/office/drawing/2014/main" id="{AC494D0A-D790-604B-8B81-AE865BA425C3}"/>
              </a:ext>
            </a:extLst>
          </p:cNvPr>
          <p:cNvSpPr>
            <a:spLocks noGrp="1"/>
          </p:cNvSpPr>
          <p:nvPr>
            <p:ph idx="1"/>
          </p:nvPr>
        </p:nvSpPr>
        <p:spPr/>
        <p:txBody>
          <a:bodyPr/>
          <a:lstStyle/>
          <a:p>
            <a:r>
              <a:rPr lang="en-GB" dirty="0"/>
              <a:t>John 4:</a:t>
            </a:r>
            <a:r>
              <a:rPr lang="en-US" dirty="0"/>
              <a:t> 16 Jesus said to her, “Go, call your husband, and come here.” 17 The woman answered him, “I have no husband.” Jesus said to her, “You are right in saying, ‘I have no husband’; 18 for you have had five husbands, and the one you now have is not your husband. What you have said is true.” </a:t>
            </a:r>
          </a:p>
        </p:txBody>
      </p:sp>
    </p:spTree>
    <p:extLst>
      <p:ext uri="{BB962C8B-B14F-4D97-AF65-F5344CB8AC3E}">
        <p14:creationId xmlns:p14="http://schemas.microsoft.com/office/powerpoint/2010/main" val="839586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89C8-76B1-1546-8298-12B20B56E831}"/>
              </a:ext>
            </a:extLst>
          </p:cNvPr>
          <p:cNvSpPr>
            <a:spLocks noGrp="1"/>
          </p:cNvSpPr>
          <p:nvPr>
            <p:ph type="title"/>
          </p:nvPr>
        </p:nvSpPr>
        <p:spPr/>
        <p:txBody>
          <a:bodyPr/>
          <a:lstStyle/>
          <a:p>
            <a:r>
              <a:rPr lang="en-GB" dirty="0"/>
              <a:t>Idolatry in marriage </a:t>
            </a:r>
            <a:endParaRPr lang="en-US" dirty="0"/>
          </a:p>
        </p:txBody>
      </p:sp>
      <p:sp>
        <p:nvSpPr>
          <p:cNvPr id="3" name="Content Placeholder 2">
            <a:extLst>
              <a:ext uri="{FF2B5EF4-FFF2-40B4-BE49-F238E27FC236}">
                <a16:creationId xmlns:a16="http://schemas.microsoft.com/office/drawing/2014/main" id="{EC898174-047C-8D42-87E2-F953D622A345}"/>
              </a:ext>
            </a:extLst>
          </p:cNvPr>
          <p:cNvSpPr>
            <a:spLocks noGrp="1"/>
          </p:cNvSpPr>
          <p:nvPr>
            <p:ph idx="1"/>
          </p:nvPr>
        </p:nvSpPr>
        <p:spPr>
          <a:xfrm>
            <a:off x="1451579" y="2363676"/>
            <a:ext cx="3035753" cy="2130647"/>
          </a:xfrm>
        </p:spPr>
        <p:txBody>
          <a:bodyPr/>
          <a:lstStyle/>
          <a:p>
            <a:pPr marL="0" indent="0">
              <a:buNone/>
            </a:pPr>
            <a:r>
              <a:rPr lang="en-GB" dirty="0"/>
              <a:t>Unless you deepest needs are met by Christ then you will crush your spouse with your expectations for him or her to meet your needs</a:t>
            </a:r>
            <a:endParaRPr lang="en-US" dirty="0"/>
          </a:p>
        </p:txBody>
      </p:sp>
      <p:sp>
        <p:nvSpPr>
          <p:cNvPr id="7" name="TextBox 6">
            <a:extLst>
              <a:ext uri="{FF2B5EF4-FFF2-40B4-BE49-F238E27FC236}">
                <a16:creationId xmlns:a16="http://schemas.microsoft.com/office/drawing/2014/main" id="{A3492B05-F616-B84F-BA1D-F3A2C2AE74E2}"/>
              </a:ext>
            </a:extLst>
          </p:cNvPr>
          <p:cNvSpPr txBox="1"/>
          <p:nvPr/>
        </p:nvSpPr>
        <p:spPr>
          <a:xfrm>
            <a:off x="4992760" y="1303854"/>
            <a:ext cx="7199240" cy="954107"/>
          </a:xfrm>
          <a:prstGeom prst="rect">
            <a:avLst/>
          </a:prstGeom>
          <a:noFill/>
        </p:spPr>
        <p:txBody>
          <a:bodyPr wrap="square" rtlCol="0">
            <a:spAutoFit/>
          </a:bodyPr>
          <a:lstStyle/>
          <a:p>
            <a:pPr algn="l"/>
            <a:r>
              <a:rPr lang="en-GB" sz="2800" b="1" dirty="0"/>
              <a:t>Consumer relationship –cause of strife</a:t>
            </a:r>
          </a:p>
          <a:p>
            <a:pPr algn="l"/>
            <a:endParaRPr lang="en-US" sz="2800" b="1" dirty="0"/>
          </a:p>
        </p:txBody>
      </p:sp>
      <p:sp>
        <p:nvSpPr>
          <p:cNvPr id="9" name="Content Placeholder 2">
            <a:extLst>
              <a:ext uri="{FF2B5EF4-FFF2-40B4-BE49-F238E27FC236}">
                <a16:creationId xmlns:a16="http://schemas.microsoft.com/office/drawing/2014/main" id="{3E2B6996-B404-884B-A71B-21B733F7A932}"/>
              </a:ext>
            </a:extLst>
          </p:cNvPr>
          <p:cNvSpPr txBox="1">
            <a:spLocks/>
          </p:cNvSpPr>
          <p:nvPr/>
        </p:nvSpPr>
        <p:spPr>
          <a:xfrm>
            <a:off x="6253216" y="2591202"/>
            <a:ext cx="4250721" cy="273441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GB" sz="1800" dirty="0"/>
              <a:t>Ephesians 5: </a:t>
            </a:r>
            <a:r>
              <a:rPr lang="en-US" sz="1800" dirty="0"/>
              <a:t>24 Now as the church submits to Christ, so also wives should submit in everything to their husbands.25 Husbands, love your wives, as Christ loved the church and gave himself up for her, 26 that he might sanctify her, having cleansed her by the washing of water with the word,</a:t>
            </a:r>
          </a:p>
        </p:txBody>
      </p:sp>
    </p:spTree>
    <p:extLst>
      <p:ext uri="{BB962C8B-B14F-4D97-AF65-F5344CB8AC3E}">
        <p14:creationId xmlns:p14="http://schemas.microsoft.com/office/powerpoint/2010/main" val="42799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C01FFAF-8827-794E-85EE-C7D42CF21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 name="Picture 1">
            <a:extLst>
              <a:ext uri="{FF2B5EF4-FFF2-40B4-BE49-F238E27FC236}">
                <a16:creationId xmlns:a16="http://schemas.microsoft.com/office/drawing/2014/main" id="{1A5BB1AC-6820-3C46-A302-F10228B3F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70FBBE12-1209-B047-BBD2-561040B4583F}"/>
              </a:ext>
            </a:extLst>
          </p:cNvPr>
          <p:cNvSpPr txBox="1">
            <a:spLocks noChangeArrowheads="1"/>
          </p:cNvSpPr>
          <p:nvPr/>
        </p:nvSpPr>
        <p:spPr bwMode="auto">
          <a:xfrm>
            <a:off x="1800226" y="5451476"/>
            <a:ext cx="864076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endParaRPr lang="en-US" altLang="en-US" sz="1100" dirty="0"/>
          </a:p>
        </p:txBody>
      </p:sp>
      <p:sp>
        <p:nvSpPr>
          <p:cNvPr id="3075" name="Text Box 3">
            <a:extLst>
              <a:ext uri="{FF2B5EF4-FFF2-40B4-BE49-F238E27FC236}">
                <a16:creationId xmlns:a16="http://schemas.microsoft.com/office/drawing/2014/main" id="{5119A9F0-F4A6-414B-9330-0BC993BE6566}"/>
              </a:ext>
            </a:extLst>
          </p:cNvPr>
          <p:cNvSpPr txBox="1">
            <a:spLocks noChangeArrowheads="1"/>
          </p:cNvSpPr>
          <p:nvPr/>
        </p:nvSpPr>
        <p:spPr bwMode="auto">
          <a:xfrm rot="10800000" flipV="1">
            <a:off x="9554368" y="2115146"/>
            <a:ext cx="2309813" cy="9151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900" b="1" dirty="0"/>
              <a:t>Article Copyright © 2012 Authors, Source DOI: </a:t>
            </a:r>
            <a:r>
              <a:rPr lang="en-US" altLang="en-US" sz="900" b="1" dirty="0">
                <a:hlinkClick r:id="rId5"/>
              </a:rPr>
              <a:t>10.1177/0003122412458672</a:t>
            </a:r>
            <a:r>
              <a:rPr lang="en-US" altLang="en-US" sz="900" b="1" dirty="0"/>
              <a:t>. See content reuse guidelines at: </a:t>
            </a:r>
            <a:r>
              <a:rPr lang="en-US" altLang="en-US" sz="900" b="1" dirty="0">
                <a:hlinkClick r:id="rId6"/>
              </a:rPr>
              <a:t>sagepub.com/journals-permissions </a:t>
            </a:r>
          </a:p>
        </p:txBody>
      </p:sp>
      <p:sp>
        <p:nvSpPr>
          <p:cNvPr id="2" name="TextBox 1">
            <a:extLst>
              <a:ext uri="{FF2B5EF4-FFF2-40B4-BE49-F238E27FC236}">
                <a16:creationId xmlns:a16="http://schemas.microsoft.com/office/drawing/2014/main" id="{18EA5C44-6F8F-054E-8CBA-142CA48443DC}"/>
              </a:ext>
            </a:extLst>
          </p:cNvPr>
          <p:cNvSpPr txBox="1"/>
          <p:nvPr/>
        </p:nvSpPr>
        <p:spPr>
          <a:xfrm>
            <a:off x="9554369" y="675660"/>
            <a:ext cx="2309813" cy="646331"/>
          </a:xfrm>
          <a:prstGeom prst="rect">
            <a:avLst/>
          </a:prstGeom>
          <a:noFill/>
        </p:spPr>
        <p:txBody>
          <a:bodyPr wrap="square" rtlCol="0">
            <a:spAutoFit/>
          </a:bodyPr>
          <a:lstStyle/>
          <a:p>
            <a:r>
              <a:rPr lang="en-MY" dirty="0"/>
              <a:t>Demographic and Health Survey 2012</a:t>
            </a:r>
            <a:endParaRPr lang="en-US" dirty="0"/>
          </a:p>
        </p:txBody>
      </p:sp>
    </p:spTree>
    <p:extLst>
      <p:ext uri="{BB962C8B-B14F-4D97-AF65-F5344CB8AC3E}">
        <p14:creationId xmlns:p14="http://schemas.microsoft.com/office/powerpoint/2010/main" val="2892127386"/>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119C1B-F912-5C4B-994C-1FA5EF34B799}"/>
              </a:ext>
            </a:extLst>
          </p:cNvPr>
          <p:cNvSpPr>
            <a:spLocks noGrp="1"/>
          </p:cNvSpPr>
          <p:nvPr>
            <p:ph idx="4294967295"/>
          </p:nvPr>
        </p:nvSpPr>
        <p:spPr>
          <a:xfrm>
            <a:off x="441961" y="324485"/>
            <a:ext cx="11582400" cy="3449638"/>
          </a:xfrm>
        </p:spPr>
        <p:txBody>
          <a:bodyPr>
            <a:noAutofit/>
          </a:bodyPr>
          <a:lstStyle/>
          <a:p>
            <a:pPr marL="0" indent="0">
              <a:buNone/>
            </a:pPr>
            <a:r>
              <a:rPr lang="en-GB" sz="5400" dirty="0"/>
              <a:t>Genesis 2: </a:t>
            </a:r>
            <a:r>
              <a:rPr lang="en-US" sz="5400" dirty="0"/>
              <a:t> 24 Therefore a man shall leave his father and his mother and hold fast to his wife, and they shall become one flesh. 25 And the man and his wife were both naked and were not ashamed.</a:t>
            </a:r>
          </a:p>
        </p:txBody>
      </p:sp>
    </p:spTree>
    <p:extLst>
      <p:ext uri="{BB962C8B-B14F-4D97-AF65-F5344CB8AC3E}">
        <p14:creationId xmlns:p14="http://schemas.microsoft.com/office/powerpoint/2010/main" val="287838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B5FE17-96A1-EE49-83CB-8EA48F8BE4F2}"/>
              </a:ext>
            </a:extLst>
          </p:cNvPr>
          <p:cNvSpPr>
            <a:spLocks noGrp="1"/>
          </p:cNvSpPr>
          <p:nvPr>
            <p:ph idx="4294967295"/>
          </p:nvPr>
        </p:nvSpPr>
        <p:spPr>
          <a:xfrm>
            <a:off x="960120" y="582930"/>
            <a:ext cx="10683240" cy="3451225"/>
          </a:xfrm>
        </p:spPr>
        <p:txBody>
          <a:bodyPr>
            <a:noAutofit/>
          </a:bodyPr>
          <a:lstStyle/>
          <a:p>
            <a:pPr marL="0" indent="0">
              <a:buNone/>
            </a:pPr>
            <a:r>
              <a:rPr lang="en-US" sz="3600" dirty="0"/>
              <a:t>1 Corinthians 6:12-13 (ESV) All things are lawful for me,” but not all things are helpful. “All things are lawful for me,” but I will not be dominated by anything. 13 “</a:t>
            </a:r>
            <a:r>
              <a:rPr lang="en-US" sz="3600" u="sng" dirty="0"/>
              <a:t>Food is meant for the stomach and the stomach for food</a:t>
            </a:r>
            <a:r>
              <a:rPr lang="en-US" sz="3600" dirty="0"/>
              <a:t>”—and God will destroy both one and the other. The body is not meant for sexual immorality, but for the Lord, and the Lord for the body.</a:t>
            </a:r>
          </a:p>
        </p:txBody>
      </p:sp>
    </p:spTree>
    <p:extLst>
      <p:ext uri="{BB962C8B-B14F-4D97-AF65-F5344CB8AC3E}">
        <p14:creationId xmlns:p14="http://schemas.microsoft.com/office/powerpoint/2010/main" val="11334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B2695E-7896-4249-9790-D8FB59959C3B}"/>
              </a:ext>
            </a:extLst>
          </p:cNvPr>
          <p:cNvSpPr>
            <a:spLocks noGrp="1"/>
          </p:cNvSpPr>
          <p:nvPr>
            <p:ph type="title"/>
          </p:nvPr>
        </p:nvSpPr>
        <p:spPr>
          <a:xfrm>
            <a:off x="1293182" y="924226"/>
            <a:ext cx="9605635" cy="1059305"/>
          </a:xfrm>
        </p:spPr>
        <p:txBody>
          <a:bodyPr/>
          <a:lstStyle/>
          <a:p>
            <a:r>
              <a:rPr lang="en-US" dirty="0"/>
              <a:t>Consumer				Covenanter</a:t>
            </a:r>
          </a:p>
        </p:txBody>
      </p:sp>
      <p:sp>
        <p:nvSpPr>
          <p:cNvPr id="8" name="Content Placeholder 7">
            <a:extLst>
              <a:ext uri="{FF2B5EF4-FFF2-40B4-BE49-F238E27FC236}">
                <a16:creationId xmlns:a16="http://schemas.microsoft.com/office/drawing/2014/main" id="{27D419E2-0B45-5241-A001-EDCE76E3F3E7}"/>
              </a:ext>
            </a:extLst>
          </p:cNvPr>
          <p:cNvSpPr>
            <a:spLocks noGrp="1"/>
          </p:cNvSpPr>
          <p:nvPr>
            <p:ph sz="half" idx="1"/>
          </p:nvPr>
        </p:nvSpPr>
        <p:spPr>
          <a:xfrm>
            <a:off x="1133077" y="2163278"/>
            <a:ext cx="4008589" cy="3448595"/>
          </a:xfrm>
        </p:spPr>
        <p:txBody>
          <a:bodyPr/>
          <a:lstStyle/>
          <a:p>
            <a:pPr marL="457200" indent="-457200">
              <a:buClr>
                <a:schemeClr val="tx1"/>
              </a:buClr>
              <a:buFont typeface="+mj-lt"/>
              <a:buAutoNum type="arabicParenR"/>
            </a:pPr>
            <a:r>
              <a:rPr lang="en-US" dirty="0"/>
              <a:t>Contingent on Provision of goods and services </a:t>
            </a:r>
          </a:p>
          <a:p>
            <a:pPr marL="457200" indent="-457200">
              <a:buClr>
                <a:schemeClr val="tx1"/>
              </a:buClr>
              <a:buFont typeface="+mj-lt"/>
              <a:buAutoNum type="arabicParenR"/>
            </a:pPr>
            <a:r>
              <a:rPr lang="en-US" dirty="0"/>
              <a:t>At good price but may need upgrade</a:t>
            </a:r>
          </a:p>
          <a:p>
            <a:pPr marL="457200" indent="-457200">
              <a:buClr>
                <a:schemeClr val="tx1"/>
              </a:buClr>
              <a:buFont typeface="+mj-lt"/>
              <a:buAutoNum type="arabicParenR"/>
            </a:pPr>
            <a:r>
              <a:rPr lang="en-US" dirty="0"/>
              <a:t>My needs are more important than relationship</a:t>
            </a:r>
          </a:p>
          <a:p>
            <a:pPr marL="457200" indent="-457200">
              <a:buClr>
                <a:schemeClr val="tx1"/>
              </a:buClr>
              <a:buFont typeface="+mj-lt"/>
              <a:buAutoNum type="arabicParenR"/>
            </a:pPr>
            <a:r>
              <a:rPr lang="en-US" dirty="0"/>
              <a:t>You adjust to me or I leave </a:t>
            </a:r>
          </a:p>
          <a:p>
            <a:pPr marL="457200" indent="-457200">
              <a:buClr>
                <a:schemeClr val="tx1"/>
              </a:buClr>
              <a:buFont typeface="+mj-lt"/>
              <a:buAutoNum type="arabicParenR"/>
            </a:pPr>
            <a:endParaRPr lang="en-US" dirty="0"/>
          </a:p>
        </p:txBody>
      </p:sp>
      <p:sp>
        <p:nvSpPr>
          <p:cNvPr id="9" name="Content Placeholder 8">
            <a:extLst>
              <a:ext uri="{FF2B5EF4-FFF2-40B4-BE49-F238E27FC236}">
                <a16:creationId xmlns:a16="http://schemas.microsoft.com/office/drawing/2014/main" id="{F4EC1842-E3B8-9842-902B-4BE6237C492F}"/>
              </a:ext>
            </a:extLst>
          </p:cNvPr>
          <p:cNvSpPr>
            <a:spLocks noGrp="1"/>
          </p:cNvSpPr>
          <p:nvPr>
            <p:ph sz="half" idx="2"/>
          </p:nvPr>
        </p:nvSpPr>
        <p:spPr>
          <a:xfrm>
            <a:off x="6409700" y="2170353"/>
            <a:ext cx="4645152" cy="3441520"/>
          </a:xfrm>
        </p:spPr>
        <p:txBody>
          <a:bodyPr/>
          <a:lstStyle/>
          <a:p>
            <a:pPr marL="457200" indent="-457200">
              <a:buClr>
                <a:schemeClr val="tx1"/>
              </a:buClr>
              <a:buFont typeface="+mj-lt"/>
              <a:buAutoNum type="arabicParenR"/>
            </a:pPr>
            <a:r>
              <a:rPr lang="en-GB" dirty="0"/>
              <a:t>Unconditional</a:t>
            </a:r>
          </a:p>
          <a:p>
            <a:pPr marL="457200" indent="-457200">
              <a:buClr>
                <a:schemeClr val="tx1"/>
              </a:buClr>
              <a:buFont typeface="+mj-lt"/>
              <a:buAutoNum type="arabicParenR"/>
            </a:pPr>
            <a:r>
              <a:rPr lang="en-GB" dirty="0"/>
              <a:t>Performance </a:t>
            </a:r>
            <a:r>
              <a:rPr lang="en-GB" dirty="0" err="1"/>
              <a:t>independant</a:t>
            </a:r>
            <a:endParaRPr lang="en-GB" dirty="0"/>
          </a:p>
          <a:p>
            <a:pPr marL="457200" indent="-457200">
              <a:buClr>
                <a:schemeClr val="tx1"/>
              </a:buClr>
              <a:buFont typeface="+mj-lt"/>
              <a:buAutoNum type="arabicParenR"/>
            </a:pPr>
            <a:r>
              <a:rPr lang="en-GB" dirty="0"/>
              <a:t>My needs are less important than the relationship</a:t>
            </a:r>
          </a:p>
          <a:p>
            <a:pPr marL="457200" indent="-457200">
              <a:buClr>
                <a:schemeClr val="tx1"/>
              </a:buClr>
              <a:buFont typeface="+mj-lt"/>
              <a:buAutoNum type="arabicParenR"/>
            </a:pPr>
            <a:r>
              <a:rPr lang="en-GB" dirty="0"/>
              <a:t>I will adjust to you because I have made a promise</a:t>
            </a:r>
            <a:endParaRPr lang="en-US" dirty="0"/>
          </a:p>
          <a:p>
            <a:pPr marL="457200" indent="-457200">
              <a:buClr>
                <a:schemeClr val="tx1"/>
              </a:buClr>
              <a:buFont typeface="+mj-lt"/>
              <a:buAutoNum type="arabicParenR"/>
            </a:pPr>
            <a:endParaRPr lang="en-US" dirty="0"/>
          </a:p>
        </p:txBody>
      </p:sp>
    </p:spTree>
    <p:extLst>
      <p:ext uri="{BB962C8B-B14F-4D97-AF65-F5344CB8AC3E}">
        <p14:creationId xmlns:p14="http://schemas.microsoft.com/office/powerpoint/2010/main" val="194878800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A18-42CF-AE4C-A535-A1057A905B20}"/>
              </a:ext>
            </a:extLst>
          </p:cNvPr>
          <p:cNvSpPr>
            <a:spLocks noGrp="1"/>
          </p:cNvSpPr>
          <p:nvPr>
            <p:ph type="title"/>
          </p:nvPr>
        </p:nvSpPr>
        <p:spPr>
          <a:xfrm>
            <a:off x="1482059" y="98266"/>
            <a:ext cx="9603275" cy="1049235"/>
          </a:xfrm>
        </p:spPr>
        <p:txBody>
          <a:bodyPr/>
          <a:lstStyle/>
          <a:p>
            <a:r>
              <a:rPr lang="en-US" dirty="0"/>
              <a:t>Covenantal relationships</a:t>
            </a:r>
          </a:p>
        </p:txBody>
      </p:sp>
      <p:sp>
        <p:nvSpPr>
          <p:cNvPr id="3" name="Content Placeholder 2">
            <a:extLst>
              <a:ext uri="{FF2B5EF4-FFF2-40B4-BE49-F238E27FC236}">
                <a16:creationId xmlns:a16="http://schemas.microsoft.com/office/drawing/2014/main" id="{081BB3E5-859B-084F-9964-1002CDBF8B82}"/>
              </a:ext>
            </a:extLst>
          </p:cNvPr>
          <p:cNvSpPr>
            <a:spLocks noGrp="1"/>
          </p:cNvSpPr>
          <p:nvPr>
            <p:ph idx="1"/>
          </p:nvPr>
        </p:nvSpPr>
        <p:spPr>
          <a:xfrm>
            <a:off x="6096000" y="2272425"/>
            <a:ext cx="4288155" cy="3450613"/>
          </a:xfrm>
        </p:spPr>
        <p:txBody>
          <a:bodyPr/>
          <a:lstStyle/>
          <a:p>
            <a:r>
              <a:rPr lang="en-GB" dirty="0"/>
              <a:t>Security…you can be yourself otherwise you are constantly marketing </a:t>
            </a:r>
          </a:p>
          <a:p>
            <a:r>
              <a:rPr lang="en-GB" dirty="0"/>
              <a:t>If you are committed to person despite your feeling —Deeper feelings grow..like parent child</a:t>
            </a:r>
          </a:p>
          <a:p>
            <a:r>
              <a:rPr lang="en-GB" dirty="0"/>
              <a:t>Freedom</a:t>
            </a:r>
            <a:endParaRPr lang="en-US" dirty="0"/>
          </a:p>
        </p:txBody>
      </p:sp>
      <p:sp>
        <p:nvSpPr>
          <p:cNvPr id="7" name="TextBox 6">
            <a:extLst>
              <a:ext uri="{FF2B5EF4-FFF2-40B4-BE49-F238E27FC236}">
                <a16:creationId xmlns:a16="http://schemas.microsoft.com/office/drawing/2014/main" id="{A77F4A94-9797-F246-97AC-A8FB5C9DAB55}"/>
              </a:ext>
            </a:extLst>
          </p:cNvPr>
          <p:cNvSpPr txBox="1"/>
          <p:nvPr/>
        </p:nvSpPr>
        <p:spPr>
          <a:xfrm>
            <a:off x="895841" y="1376700"/>
            <a:ext cx="2591860" cy="954107"/>
          </a:xfrm>
          <a:prstGeom prst="rect">
            <a:avLst/>
          </a:prstGeom>
          <a:noFill/>
        </p:spPr>
        <p:txBody>
          <a:bodyPr wrap="square" rtlCol="0">
            <a:spAutoFit/>
          </a:bodyPr>
          <a:lstStyle/>
          <a:p>
            <a:pPr algn="l"/>
            <a:r>
              <a:rPr lang="en-GB" sz="2800" b="1" dirty="0"/>
              <a:t>Covenanter</a:t>
            </a:r>
          </a:p>
          <a:p>
            <a:pPr algn="l"/>
            <a:endParaRPr lang="en-US" sz="2800" b="1" dirty="0"/>
          </a:p>
        </p:txBody>
      </p:sp>
      <p:sp>
        <p:nvSpPr>
          <p:cNvPr id="9" name="TextBox 8">
            <a:extLst>
              <a:ext uri="{FF2B5EF4-FFF2-40B4-BE49-F238E27FC236}">
                <a16:creationId xmlns:a16="http://schemas.microsoft.com/office/drawing/2014/main" id="{9BD03FDF-12A7-B549-8D22-54B7F5CCF6D8}"/>
              </a:ext>
            </a:extLst>
          </p:cNvPr>
          <p:cNvSpPr txBox="1"/>
          <p:nvPr/>
        </p:nvSpPr>
        <p:spPr>
          <a:xfrm>
            <a:off x="5979372" y="1318318"/>
            <a:ext cx="2591860" cy="954107"/>
          </a:xfrm>
          <a:prstGeom prst="rect">
            <a:avLst/>
          </a:prstGeom>
          <a:noFill/>
        </p:spPr>
        <p:txBody>
          <a:bodyPr wrap="square" rtlCol="0">
            <a:spAutoFit/>
          </a:bodyPr>
          <a:lstStyle/>
          <a:p>
            <a:pPr algn="l"/>
            <a:r>
              <a:rPr lang="en-GB" sz="2800" b="1" dirty="0"/>
              <a:t>Covenanter</a:t>
            </a:r>
          </a:p>
          <a:p>
            <a:pPr algn="l"/>
            <a:endParaRPr lang="en-US" sz="2800" b="1" dirty="0"/>
          </a:p>
        </p:txBody>
      </p:sp>
    </p:spTree>
    <p:extLst>
      <p:ext uri="{BB962C8B-B14F-4D97-AF65-F5344CB8AC3E}">
        <p14:creationId xmlns:p14="http://schemas.microsoft.com/office/powerpoint/2010/main" val="164270523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18649</Words>
  <Application>Microsoft Office PowerPoint</Application>
  <PresentationFormat>Widescreen</PresentationFormat>
  <Paragraphs>367</Paragraphs>
  <Slides>48</Slides>
  <Notes>10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Gallery</vt:lpstr>
      <vt:lpstr>Sexual ethic</vt:lpstr>
      <vt:lpstr>PowerPoint Presentation</vt:lpstr>
      <vt:lpstr>PowerPoint Presentation</vt:lpstr>
      <vt:lpstr>2nd Australian study of health and relationships Attitudes towards sex</vt:lpstr>
      <vt:lpstr>PowerPoint Presentation</vt:lpstr>
      <vt:lpstr>PowerPoint Presentation</vt:lpstr>
      <vt:lpstr>PowerPoint Presentation</vt:lpstr>
      <vt:lpstr>Consumer    Covenanter</vt:lpstr>
      <vt:lpstr>Covenantal relationships</vt:lpstr>
      <vt:lpstr>The place of sex</vt:lpstr>
      <vt:lpstr>Sexual integrity</vt:lpstr>
      <vt:lpstr>The place of sex</vt:lpstr>
      <vt:lpstr>John white</vt:lpstr>
      <vt:lpstr>Cohabiting prior to marriage or making clear plans for marriage is associated with less happiness and more negativity in marriage.</vt:lpstr>
      <vt:lpstr>Inertia illustrated</vt:lpstr>
      <vt:lpstr>Jennifer</vt:lpstr>
      <vt:lpstr>PowerPoint Presentation</vt:lpstr>
      <vt:lpstr>In cohabitation : Sex is marketing </vt:lpstr>
      <vt:lpstr>The challenge of lust</vt:lpstr>
      <vt:lpstr>PowerPoint Presentation</vt:lpstr>
      <vt:lpstr>The size of the porn problem</vt:lpstr>
      <vt:lpstr>PowerPoint Presentation</vt:lpstr>
      <vt:lpstr>PowerPoint Presentation</vt:lpstr>
      <vt:lpstr>Epithumias</vt:lpstr>
      <vt:lpstr>PowerPoint Presentation</vt:lpstr>
      <vt:lpstr>First love song..they were naked</vt:lpstr>
      <vt:lpstr>PowerPoint Presentation</vt:lpstr>
      <vt:lpstr>PowerPoint Presentation</vt:lpstr>
      <vt:lpstr>PowerPoint Presentation</vt:lpstr>
      <vt:lpstr>Meaning depends on context</vt:lpstr>
      <vt:lpstr>Epithumias</vt:lpstr>
      <vt:lpstr>PowerPoint Presentation</vt:lpstr>
      <vt:lpstr>PowerPoint Presentation</vt:lpstr>
      <vt:lpstr>Drastic behaviour </vt:lpstr>
      <vt:lpstr>PowerPoint Presentation</vt:lpstr>
      <vt:lpstr>Busting myths</vt:lpstr>
      <vt:lpstr>Sexuality outside a covenant</vt:lpstr>
      <vt:lpstr>Relational sex</vt:lpstr>
      <vt:lpstr>Oscar wilde</vt:lpstr>
      <vt:lpstr>Sexuality outside a covenant</vt:lpstr>
      <vt:lpstr>Serial monogamists irony</vt:lpstr>
      <vt:lpstr>Relational sex –serial monogamy</vt:lpstr>
      <vt:lpstr>Relational sex –serial monogamy</vt:lpstr>
      <vt:lpstr>Drastic behaviour </vt:lpstr>
      <vt:lpstr>Da carson </vt:lpstr>
      <vt:lpstr>PowerPoint Presentation</vt:lpstr>
      <vt:lpstr>What has husbands got to do with thirst?</vt:lpstr>
      <vt:lpstr>Idolatry in marriage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ethic</dc:title>
  <dc:creator>Peter Ng</dc:creator>
  <cp:lastModifiedBy>Peter Ng</cp:lastModifiedBy>
  <cp:revision>4</cp:revision>
  <dcterms:created xsi:type="dcterms:W3CDTF">2020-04-20T00:25:59Z</dcterms:created>
  <dcterms:modified xsi:type="dcterms:W3CDTF">2020-05-26T03:59:36Z</dcterms:modified>
</cp:coreProperties>
</file>