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72" r:id="rId3"/>
    <p:sldId id="273" r:id="rId4"/>
    <p:sldId id="276" r:id="rId5"/>
    <p:sldId id="277" r:id="rId6"/>
    <p:sldId id="278" r:id="rId7"/>
    <p:sldId id="279" r:id="rId8"/>
    <p:sldId id="280" r:id="rId9"/>
    <p:sldId id="281" r:id="rId10"/>
    <p:sldId id="294" r:id="rId11"/>
    <p:sldId id="282" r:id="rId12"/>
    <p:sldId id="283" r:id="rId13"/>
    <p:sldId id="284" r:id="rId14"/>
    <p:sldId id="289" r:id="rId15"/>
    <p:sldId id="285" r:id="rId16"/>
    <p:sldId id="286" r:id="rId17"/>
    <p:sldId id="265" r:id="rId18"/>
    <p:sldId id="274" r:id="rId19"/>
    <p:sldId id="260" r:id="rId20"/>
    <p:sldId id="288" r:id="rId21"/>
    <p:sldId id="290" r:id="rId22"/>
    <p:sldId id="291" r:id="rId23"/>
    <p:sldId id="261" r:id="rId24"/>
    <p:sldId id="293" r:id="rId25"/>
    <p:sldId id="28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0748"/>
  </p:normalViewPr>
  <p:slideViewPr>
    <p:cSldViewPr snapToGrid="0" snapToObjects="1">
      <p:cViewPr varScale="1">
        <p:scale>
          <a:sx n="88" d="100"/>
          <a:sy n="88" d="100"/>
        </p:scale>
        <p:origin x="202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32CB4-F466-6E40-A400-5430C4BF9716}" type="datetimeFigureOut">
              <a:rPr lang="en-US" smtClean="0"/>
              <a:t>10/27/19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9DDEC8-A08D-2741-9E08-AEA5B7B4FD64}" type="slidenum">
              <a:rPr lang="en-US" smtClean="0"/>
              <a:t>‹#›</a:t>
            </a:fld>
            <a:endParaRPr lang="en-US"/>
          </a:p>
        </p:txBody>
      </p:sp>
    </p:spTree>
    <p:extLst>
      <p:ext uri="{BB962C8B-B14F-4D97-AF65-F5344CB8AC3E}">
        <p14:creationId xmlns:p14="http://schemas.microsoft.com/office/powerpoint/2010/main" val="3286416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dition.cnn.com/profiles/harmeet-kaur"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www.cnn.com/2013/09/19/health/gut-fermentation-syndrome/index.html" TargetMode="External"/><Relationship Id="rId5" Type="http://schemas.openxmlformats.org/officeDocument/2006/relationships/hyperlink" Target="https://www.cnn.com/2015/12/31/health/auto-brewery-syndrome-dui-womans-body-brews-own-alcohol/index.html" TargetMode="External"/><Relationship Id="rId4" Type="http://schemas.openxmlformats.org/officeDocument/2006/relationships/hyperlink" Target="https://bmjopengastro.bmj.com/content/bmjgast/6/1/e000325.full.pdf"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firm.org.il/learn/author/doughershey/"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alvos.org.au/bellarinepeninsula/resources/seven-signs-of-john/week-6-healing-a-man-born-blind/" TargetMode="External"/><Relationship Id="rId3" Type="http://schemas.openxmlformats.org/officeDocument/2006/relationships/hyperlink" Target="http://salvos.org.au/bellarinepeninsula/resources/seven-signs-of-john/week-1-the-turning-of-water-into-wine/" TargetMode="External"/><Relationship Id="rId7" Type="http://schemas.openxmlformats.org/officeDocument/2006/relationships/hyperlink" Target="http://salvos.org.au/bellarinepeninsula/resources/seven-signs-of-john/week-5-jesus-walking-on-water/"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alvos.org.au/bellarinepeninsula/resources/seven-signs-of-john/week-4-the-feeding-of-the-five-thousand/" TargetMode="External"/><Relationship Id="rId5" Type="http://schemas.openxmlformats.org/officeDocument/2006/relationships/hyperlink" Target="http://salvos.org.au/bellarinepeninsula/resources/seven-signs-of-john/week-3-the-healing-of-a-paralytic-man-at-the-pool-of-bethesda/" TargetMode="External"/><Relationship Id="rId4" Type="http://schemas.openxmlformats.org/officeDocument/2006/relationships/hyperlink" Target="http://salvos.org.au/bellarinepeninsula/resources/seven-signs-of-john/week-2-the-healing-of-the-royal-officials-son/" TargetMode="External"/><Relationship Id="rId9" Type="http://schemas.openxmlformats.org/officeDocument/2006/relationships/hyperlink" Target="http://salvos.org.au/bellarinepeninsula/resources/seven-signs-of-john/week-7-raising-lazarus-from-the-dead/"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9DDEC8-A08D-2741-9E08-AEA5B7B4FD64}" type="slidenum">
              <a:rPr lang="en-US" smtClean="0"/>
              <a:t>4</a:t>
            </a:fld>
            <a:endParaRPr lang="en-US"/>
          </a:p>
        </p:txBody>
      </p:sp>
    </p:spTree>
    <p:extLst>
      <p:ext uri="{BB962C8B-B14F-4D97-AF65-F5344CB8AC3E}">
        <p14:creationId xmlns:p14="http://schemas.microsoft.com/office/powerpoint/2010/main" val="2180979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sz="1200" b="0" kern="1200" dirty="0">
                <a:solidFill>
                  <a:schemeClr val="tx1"/>
                </a:solidFill>
                <a:effectLst/>
                <a:latin typeface="+mn-lt"/>
                <a:ea typeface="+mn-ea"/>
                <a:cs typeface="+mn-cs"/>
              </a:rPr>
              <a:t>No one believed him when he said he hadn't been drinking. Then researchers found his body was producing alcohol</a:t>
            </a:r>
          </a:p>
          <a:p>
            <a:pPr fontAlgn="ctr"/>
            <a:r>
              <a:rPr lang="en-MY" sz="1200" b="1" kern="1200" dirty="0">
                <a:solidFill>
                  <a:schemeClr val="tx1"/>
                </a:solidFill>
                <a:effectLst/>
                <a:latin typeface="+mn-lt"/>
                <a:ea typeface="+mn-ea"/>
                <a:cs typeface="+mn-cs"/>
              </a:rPr>
              <a:t>By </a:t>
            </a:r>
            <a:r>
              <a:rPr lang="en-MY" sz="1200" b="1" u="none" strike="noStrike" kern="1200" dirty="0">
                <a:solidFill>
                  <a:schemeClr val="tx1"/>
                </a:solidFill>
                <a:effectLst/>
                <a:latin typeface="+mn-lt"/>
                <a:ea typeface="+mn-ea"/>
                <a:cs typeface="+mn-cs"/>
                <a:hlinkClick r:id="rId3"/>
              </a:rPr>
              <a:t>Harmeet Kaur</a:t>
            </a:r>
            <a:r>
              <a:rPr lang="en-MY" sz="1200" b="1" kern="1200" dirty="0">
                <a:solidFill>
                  <a:schemeClr val="tx1"/>
                </a:solidFill>
                <a:effectLst/>
                <a:latin typeface="+mn-lt"/>
                <a:ea typeface="+mn-ea"/>
                <a:cs typeface="+mn-cs"/>
              </a:rPr>
              <a:t>, CNN</a:t>
            </a:r>
          </a:p>
          <a:p>
            <a:pPr fontAlgn="ctr"/>
            <a:r>
              <a:rPr lang="en-MY" sz="1200" b="0" kern="1200" dirty="0">
                <a:solidFill>
                  <a:schemeClr val="tx1"/>
                </a:solidFill>
                <a:effectLst/>
                <a:latin typeface="+mn-lt"/>
                <a:ea typeface="+mn-ea"/>
                <a:cs typeface="+mn-cs"/>
              </a:rPr>
              <a:t>Updated 2253 GMT (0653 HKT) October 25, 2019 </a:t>
            </a:r>
          </a:p>
          <a:p>
            <a:pPr fontAlgn="t"/>
            <a:r>
              <a:rPr lang="en-MY" sz="1200" b="0" i="0" kern="1200" dirty="0">
                <a:solidFill>
                  <a:schemeClr val="tx1"/>
                </a:solidFill>
                <a:effectLst/>
                <a:latin typeface="+mn-lt"/>
                <a:ea typeface="+mn-ea"/>
                <a:cs typeface="+mn-cs"/>
              </a:rPr>
              <a:t>Play Video</a:t>
            </a:r>
          </a:p>
          <a:p>
            <a:pPr fontAlgn="t"/>
            <a:r>
              <a:rPr lang="en-MY" sz="1200" b="0" i="0" u="none" strike="noStrike" kern="1200" dirty="0">
                <a:solidFill>
                  <a:schemeClr val="tx1"/>
                </a:solidFill>
                <a:effectLst/>
                <a:latin typeface="+mn-lt"/>
                <a:ea typeface="+mn-ea"/>
                <a:cs typeface="+mn-cs"/>
              </a:rPr>
              <a:t>Why your BMI matters</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What tobacco does to your health</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World blood pressure rises (2016)</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Breast cancer: Know the facts</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What is prostate cancer?</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What is Parkinson's disease?</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How Alzheimer's destroys the brain</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What you need to know about public pools</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What does it mean to drive impaired?</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New diet can save lives and the planet, study says</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This is your brain on pain </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Here's why you can't stop eating pizza, ice cream and chocolate chip cookies</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Trouble sleeping? This may be why</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The reality of wine's health benefits </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These foods aren't as healthy as you think</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What is obesity?</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Why your BMI matters</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What tobacco does to your health</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World blood pressure rises (2016)</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Breast cancer: Know the facts</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What is prostate cancer?</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What is Parkinson's disease?</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How Alzheimer's destroys the brain</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What you need to know about public pools</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What does it mean to drive impaired?</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New diet can save lives and the planet, study says</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This is your brain on pain </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Here's why you can't stop eating pizza, ice cream and chocolate chip cookies</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Trouble sleeping? This may be why</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The reality of wine's health benefits </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These foods aren't as healthy as you think</a:t>
            </a:r>
            <a:endParaRPr lang="en-MY" sz="1200" b="0" i="0" kern="1200" dirty="0">
              <a:solidFill>
                <a:schemeClr val="tx1"/>
              </a:solidFill>
              <a:effectLst/>
              <a:latin typeface="+mn-lt"/>
              <a:ea typeface="+mn-ea"/>
              <a:cs typeface="+mn-cs"/>
            </a:endParaRPr>
          </a:p>
          <a:p>
            <a:pPr fontAlgn="t"/>
            <a:r>
              <a:rPr lang="en-MY" sz="1200" b="0" i="0" u="none" strike="noStrike" kern="1200" dirty="0">
                <a:solidFill>
                  <a:schemeClr val="tx1"/>
                </a:solidFill>
                <a:effectLst/>
                <a:latin typeface="+mn-lt"/>
                <a:ea typeface="+mn-ea"/>
                <a:cs typeface="+mn-cs"/>
              </a:rPr>
              <a:t>What is obesity?</a:t>
            </a:r>
            <a:endParaRPr lang="en-MY" sz="1200" b="0" i="0" kern="1200" dirty="0">
              <a:solidFill>
                <a:schemeClr val="tx1"/>
              </a:solidFill>
              <a:effectLst/>
              <a:latin typeface="+mn-lt"/>
              <a:ea typeface="+mn-ea"/>
              <a:cs typeface="+mn-cs"/>
            </a:endParaRPr>
          </a:p>
          <a:p>
            <a:r>
              <a:rPr lang="en-MY" sz="1200" b="1" i="0" kern="1200" dirty="0">
                <a:solidFill>
                  <a:schemeClr val="tx1"/>
                </a:solidFill>
                <a:effectLst/>
                <a:latin typeface="+mn-lt"/>
                <a:ea typeface="+mn-ea"/>
                <a:cs typeface="+mn-cs"/>
              </a:rPr>
              <a:t>(CNN)</a:t>
            </a:r>
            <a:r>
              <a:rPr lang="en-MY" sz="1200" b="0" kern="1200" dirty="0">
                <a:solidFill>
                  <a:schemeClr val="tx1"/>
                </a:solidFill>
                <a:effectLst/>
                <a:latin typeface="+mn-lt"/>
                <a:ea typeface="+mn-ea"/>
                <a:cs typeface="+mn-cs"/>
              </a:rPr>
              <a:t>When a man in North Carolina was pulled over on suspicion of driving drunk, police didn't believe him when he said he hadn't had any alcohol. </a:t>
            </a:r>
          </a:p>
          <a:p>
            <a:r>
              <a:rPr lang="en-MY" sz="1200" b="0" kern="1200" dirty="0">
                <a:solidFill>
                  <a:schemeClr val="tx1"/>
                </a:solidFill>
                <a:effectLst/>
                <a:latin typeface="+mn-lt"/>
                <a:ea typeface="+mn-ea"/>
                <a:cs typeface="+mn-cs"/>
              </a:rPr>
              <a:t>The man, in his late 40's at the time, refused to take a </a:t>
            </a:r>
            <a:r>
              <a:rPr lang="en-MY" sz="1200" b="0" kern="1200" dirty="0" err="1">
                <a:solidFill>
                  <a:schemeClr val="tx1"/>
                </a:solidFill>
                <a:effectLst/>
                <a:latin typeface="+mn-lt"/>
                <a:ea typeface="+mn-ea"/>
                <a:cs typeface="+mn-cs"/>
              </a:rPr>
              <a:t>breathalyzer</a:t>
            </a:r>
            <a:r>
              <a:rPr lang="en-MY" sz="1200" b="0" kern="1200" dirty="0">
                <a:solidFill>
                  <a:schemeClr val="tx1"/>
                </a:solidFill>
                <a:effectLst/>
                <a:latin typeface="+mn-lt"/>
                <a:ea typeface="+mn-ea"/>
                <a:cs typeface="+mn-cs"/>
              </a:rPr>
              <a:t> test and was taken to a hospital, where his initial blood alcohol level was found to be 0.2% — about 2.5 times the legal limit and the equivalent of consuming 10 drinks an hour. Despite the man swearing up and down that he hadn't had anything to drink, doctors didn't believe him either. </a:t>
            </a:r>
          </a:p>
          <a:p>
            <a:r>
              <a:rPr lang="en-MY" sz="1200" b="0" kern="1200" dirty="0">
                <a:solidFill>
                  <a:schemeClr val="tx1"/>
                </a:solidFill>
                <a:effectLst/>
                <a:latin typeface="+mn-lt"/>
                <a:ea typeface="+mn-ea"/>
                <a:cs typeface="+mn-cs"/>
              </a:rPr>
              <a:t>But researchers</a:t>
            </a:r>
            <a:r>
              <a:rPr lang="en-MY" sz="1200" b="1" kern="1200" dirty="0">
                <a:solidFill>
                  <a:schemeClr val="tx1"/>
                </a:solidFill>
                <a:effectLst/>
                <a:latin typeface="+mn-lt"/>
                <a:ea typeface="+mn-ea"/>
                <a:cs typeface="+mn-cs"/>
              </a:rPr>
              <a:t> </a:t>
            </a:r>
            <a:r>
              <a:rPr lang="en-MY" sz="1200" b="0" kern="1200" dirty="0">
                <a:solidFill>
                  <a:schemeClr val="tx1"/>
                </a:solidFill>
                <a:effectLst/>
                <a:latin typeface="+mn-lt"/>
                <a:ea typeface="+mn-ea"/>
                <a:cs typeface="+mn-cs"/>
              </a:rPr>
              <a:t>at the Richmond University Medical </a:t>
            </a:r>
            <a:r>
              <a:rPr lang="en-MY" sz="1200" b="0" kern="1200" dirty="0" err="1">
                <a:solidFill>
                  <a:schemeClr val="tx1"/>
                </a:solidFill>
                <a:effectLst/>
                <a:latin typeface="+mn-lt"/>
                <a:ea typeface="+mn-ea"/>
                <a:cs typeface="+mn-cs"/>
              </a:rPr>
              <a:t>Center</a:t>
            </a:r>
            <a:r>
              <a:rPr lang="en-MY" sz="1200" b="0" kern="1200" dirty="0">
                <a:solidFill>
                  <a:schemeClr val="tx1"/>
                </a:solidFill>
                <a:effectLst/>
                <a:latin typeface="+mn-lt"/>
                <a:ea typeface="+mn-ea"/>
                <a:cs typeface="+mn-cs"/>
              </a:rPr>
              <a:t> in New York eventually discovered that the man was telling the truth. He wasn't downing beers or cocktails — instead, there was yeast in his gut that was likely converting carbohydrates in the food he ate to alcohol. </a:t>
            </a:r>
          </a:p>
          <a:p>
            <a:r>
              <a:rPr lang="en-MY" sz="1200" b="0" kern="1200" dirty="0">
                <a:solidFill>
                  <a:schemeClr val="tx1"/>
                </a:solidFill>
                <a:effectLst/>
                <a:latin typeface="+mn-lt"/>
                <a:ea typeface="+mn-ea"/>
                <a:cs typeface="+mn-cs"/>
              </a:rPr>
              <a:t>In other words, his body was brewing beer.</a:t>
            </a:r>
          </a:p>
          <a:p>
            <a:r>
              <a:rPr lang="en-MY" sz="1200" b="0" kern="1200" dirty="0">
                <a:solidFill>
                  <a:schemeClr val="tx1"/>
                </a:solidFill>
                <a:effectLst/>
                <a:latin typeface="+mn-lt"/>
                <a:ea typeface="+mn-ea"/>
                <a:cs typeface="+mn-cs"/>
              </a:rPr>
              <a:t>The findings were reported in a study in </a:t>
            </a:r>
            <a:r>
              <a:rPr lang="en-MY" sz="1200" b="0" u="none" strike="noStrike" kern="1200" dirty="0">
                <a:solidFill>
                  <a:schemeClr val="tx1"/>
                </a:solidFill>
                <a:effectLst/>
                <a:latin typeface="+mn-lt"/>
                <a:ea typeface="+mn-ea"/>
                <a:cs typeface="+mn-cs"/>
                <a:hlinkClick r:id="rId4"/>
              </a:rPr>
              <a:t>BMJ Open Gastroenterology</a:t>
            </a:r>
            <a:r>
              <a:rPr lang="en-MY" sz="1200" b="0" kern="1200" dirty="0">
                <a:solidFill>
                  <a:schemeClr val="tx1"/>
                </a:solidFill>
                <a:effectLst/>
                <a:latin typeface="+mn-lt"/>
                <a:ea typeface="+mn-ea"/>
                <a:cs typeface="+mn-cs"/>
              </a:rPr>
              <a:t>. The man, whose identity has not been revealed, had a rarely diagnosed medical condition called </a:t>
            </a:r>
            <a:r>
              <a:rPr lang="en-MY" sz="1200" b="0" u="none" strike="noStrike" kern="1200" dirty="0">
                <a:solidFill>
                  <a:schemeClr val="tx1"/>
                </a:solidFill>
                <a:effectLst/>
                <a:latin typeface="+mn-lt"/>
                <a:ea typeface="+mn-ea"/>
                <a:cs typeface="+mn-cs"/>
                <a:hlinkClick r:id="rId5"/>
              </a:rPr>
              <a:t>auto-brewery system</a:t>
            </a:r>
            <a:r>
              <a:rPr lang="en-MY" sz="1200" b="0" kern="1200" dirty="0">
                <a:solidFill>
                  <a:schemeClr val="tx1"/>
                </a:solidFill>
                <a:effectLst/>
                <a:latin typeface="+mn-lt"/>
                <a:ea typeface="+mn-ea"/>
                <a:cs typeface="+mn-cs"/>
              </a:rPr>
              <a:t>(ABS), also known as gut fermentation syndrome.</a:t>
            </a:r>
          </a:p>
          <a:p>
            <a:r>
              <a:rPr lang="en-MY" sz="1200" b="0" kern="1200" dirty="0">
                <a:solidFill>
                  <a:schemeClr val="tx1"/>
                </a:solidFill>
                <a:effectLst/>
                <a:latin typeface="+mn-lt"/>
                <a:ea typeface="+mn-ea"/>
                <a:cs typeface="+mn-cs"/>
              </a:rPr>
              <a:t>Gut fermentation system occurs when yeast in the gastrointestinal tract causes the body to convert carbohydrates ingested through food into alcohol. The process typically takes place in the upper GI tract, which includes the stomach and the first part of the small intestine.</a:t>
            </a:r>
          </a:p>
          <a:p>
            <a:r>
              <a:rPr lang="en-MY" sz="1200" b="0" kern="1200" dirty="0">
                <a:solidFill>
                  <a:schemeClr val="tx1"/>
                </a:solidFill>
                <a:effectLst/>
                <a:latin typeface="+mn-lt"/>
                <a:ea typeface="+mn-ea"/>
                <a:cs typeface="+mn-cs"/>
              </a:rPr>
              <a:t>"These patients have the exact same implications of alcoholism: the smell, the breath, drowsiness, gait changes," Fahad Malik, the study's lead author and the chief internal medicine resident at the University of Alabama at Birmingham, told CNN. "They will present as someone who's intoxicated by alcohol, but the only difference here is that these patients can be treated by antifungal medications."</a:t>
            </a:r>
          </a:p>
          <a:p>
            <a:r>
              <a:rPr lang="en-MY" sz="1200" b="0" kern="1200" dirty="0">
                <a:solidFill>
                  <a:schemeClr val="tx1"/>
                </a:solidFill>
                <a:effectLst/>
                <a:latin typeface="+mn-lt"/>
                <a:ea typeface="+mn-ea"/>
                <a:cs typeface="+mn-cs"/>
              </a:rPr>
              <a:t>Researchers treated him with antifungal medications</a:t>
            </a:r>
          </a:p>
          <a:p>
            <a:r>
              <a:rPr lang="en-MY" sz="1200" b="0" kern="1200" dirty="0">
                <a:solidFill>
                  <a:schemeClr val="tx1"/>
                </a:solidFill>
                <a:effectLst/>
                <a:latin typeface="+mn-lt"/>
                <a:ea typeface="+mn-ea"/>
                <a:cs typeface="+mn-cs"/>
              </a:rPr>
              <a:t>Things weren't the same for the man after he completed a course of antibiotics to treat a thumb injury. His personality started to change, researchers wrote in the study, and he experienced episodes of depression, 'brain fog,' memory loss and aggressive </a:t>
            </a:r>
            <a:r>
              <a:rPr lang="en-MY" sz="1200" b="0" kern="1200" dirty="0" err="1">
                <a:solidFill>
                  <a:schemeClr val="tx1"/>
                </a:solidFill>
                <a:effectLst/>
                <a:latin typeface="+mn-lt"/>
                <a:ea typeface="+mn-ea"/>
                <a:cs typeface="+mn-cs"/>
              </a:rPr>
              <a:t>behavior</a:t>
            </a:r>
            <a:r>
              <a:rPr lang="en-MY" sz="1200" b="0" kern="1200" dirty="0">
                <a:solidFill>
                  <a:schemeClr val="tx1"/>
                </a:solidFill>
                <a:effectLst/>
                <a:latin typeface="+mn-lt"/>
                <a:ea typeface="+mn-ea"/>
                <a:cs typeface="+mn-cs"/>
              </a:rPr>
              <a:t> that was out of character for him.</a:t>
            </a:r>
          </a:p>
          <a:p>
            <a:r>
              <a:rPr lang="en-MY" sz="1200" b="0" kern="1200" dirty="0">
                <a:solidFill>
                  <a:schemeClr val="tx1"/>
                </a:solidFill>
                <a:effectLst/>
                <a:latin typeface="+mn-lt"/>
                <a:ea typeface="+mn-ea"/>
                <a:cs typeface="+mn-cs"/>
              </a:rPr>
              <a:t>Three years later, after his suspected drunk driving arrest, the man's aunt bought a </a:t>
            </a:r>
            <a:r>
              <a:rPr lang="en-MY" sz="1200" b="0" kern="1200" dirty="0" err="1">
                <a:solidFill>
                  <a:schemeClr val="tx1"/>
                </a:solidFill>
                <a:effectLst/>
                <a:latin typeface="+mn-lt"/>
                <a:ea typeface="+mn-ea"/>
                <a:cs typeface="+mn-cs"/>
              </a:rPr>
              <a:t>breathalyzer</a:t>
            </a:r>
            <a:r>
              <a:rPr lang="en-MY" sz="1200" b="0" kern="1200" dirty="0">
                <a:solidFill>
                  <a:schemeClr val="tx1"/>
                </a:solidFill>
                <a:effectLst/>
                <a:latin typeface="+mn-lt"/>
                <a:ea typeface="+mn-ea"/>
                <a:cs typeface="+mn-cs"/>
              </a:rPr>
              <a:t> to record his alcohol levels. She had heard about a similar case that had been successfully treated by a doctor in Ohio and convinced her nephew to seek treatment there too.</a:t>
            </a:r>
          </a:p>
          <a:p>
            <a:r>
              <a:rPr lang="en-MY" sz="1200" b="0" kern="1200" dirty="0">
                <a:solidFill>
                  <a:schemeClr val="tx1"/>
                </a:solidFill>
                <a:effectLst/>
                <a:latin typeface="+mn-lt"/>
                <a:ea typeface="+mn-ea"/>
                <a:cs typeface="+mn-cs"/>
              </a:rPr>
              <a:t>His basic lab tests turned out normal. But doctors found two strains of yeast in his stool: Saccharomyces cerevisiae</a:t>
            </a:r>
            <a:r>
              <a:rPr lang="en-MY" sz="1200" b="0" i="1" kern="1200" dirty="0">
                <a:solidFill>
                  <a:schemeClr val="tx1"/>
                </a:solidFill>
                <a:effectLst/>
                <a:latin typeface="+mn-lt"/>
                <a:ea typeface="+mn-ea"/>
                <a:cs typeface="+mn-cs"/>
              </a:rPr>
              <a:t>, </a:t>
            </a:r>
            <a:r>
              <a:rPr lang="en-MY" sz="1200" b="0" kern="1200" dirty="0">
                <a:solidFill>
                  <a:schemeClr val="tx1"/>
                </a:solidFill>
                <a:effectLst/>
                <a:latin typeface="+mn-lt"/>
                <a:ea typeface="+mn-ea"/>
                <a:cs typeface="+mn-cs"/>
              </a:rPr>
              <a:t>a yeast commonly used in beer brewing, winemaking and baking, as well as another fungus.</a:t>
            </a:r>
          </a:p>
          <a:p>
            <a:r>
              <a:rPr lang="en-MY" sz="1200" b="0" kern="1200" dirty="0">
                <a:solidFill>
                  <a:schemeClr val="tx1"/>
                </a:solidFill>
                <a:effectLst/>
                <a:latin typeface="+mn-lt"/>
                <a:ea typeface="+mn-ea"/>
                <a:cs typeface="+mn-cs"/>
              </a:rPr>
              <a:t>The man was successfully treated at the Ohio clinic and told to stick to a strict carbohydrate-free diet along with some special supplements. But after a few weeks, his symptoms started to flare up again. This time, no treatment seemed to work despite visits to numerous medical professionals.</a:t>
            </a:r>
          </a:p>
          <a:p>
            <a:r>
              <a:rPr lang="en-MY" sz="1200" b="0" kern="1200" dirty="0">
                <a:solidFill>
                  <a:schemeClr val="tx1"/>
                </a:solidFill>
                <a:effectLst/>
                <a:latin typeface="+mn-lt"/>
                <a:ea typeface="+mn-ea"/>
                <a:cs typeface="+mn-cs"/>
              </a:rPr>
              <a:t>At one point, the man became so inebriated that he fell and experienced bleeding in his brain. He was taken to a neurosurgical </a:t>
            </a:r>
            <a:r>
              <a:rPr lang="en-MY" sz="1200" b="0" kern="1200" dirty="0" err="1">
                <a:solidFill>
                  <a:schemeClr val="tx1"/>
                </a:solidFill>
                <a:effectLst/>
                <a:latin typeface="+mn-lt"/>
                <a:ea typeface="+mn-ea"/>
                <a:cs typeface="+mn-cs"/>
              </a:rPr>
              <a:t>center</a:t>
            </a:r>
            <a:r>
              <a:rPr lang="en-MY" sz="1200" b="0" kern="1200" dirty="0">
                <a:solidFill>
                  <a:schemeClr val="tx1"/>
                </a:solidFill>
                <a:effectLst/>
                <a:latin typeface="+mn-lt"/>
                <a:ea typeface="+mn-ea"/>
                <a:cs typeface="+mn-cs"/>
              </a:rPr>
              <a:t> where he spontaneously recovered in 10 days, researchers said.</a:t>
            </a:r>
          </a:p>
          <a:p>
            <a:r>
              <a:rPr lang="en-MY" sz="1200" b="0" kern="1200" dirty="0">
                <a:solidFill>
                  <a:schemeClr val="tx1"/>
                </a:solidFill>
                <a:effectLst/>
                <a:latin typeface="+mn-lt"/>
                <a:ea typeface="+mn-ea"/>
                <a:cs typeface="+mn-cs"/>
              </a:rPr>
              <a:t>"In this institution, his blood alcohol levels ranged from 50 to 400 mg/dL," the researchers wrote. "Here too, the medical staff refused to believe that he did not drink alcohol despite his persistent denials."</a:t>
            </a:r>
          </a:p>
          <a:p>
            <a:r>
              <a:rPr lang="en-MY" sz="1200" b="0" kern="1200" dirty="0">
                <a:solidFill>
                  <a:schemeClr val="tx1"/>
                </a:solidFill>
                <a:effectLst/>
                <a:latin typeface="+mn-lt"/>
                <a:ea typeface="+mn-ea"/>
                <a:cs typeface="+mn-cs"/>
              </a:rPr>
              <a:t>Finally, the man sought help from an online support group and got in touch with the researchers at the Richmond University Medical </a:t>
            </a:r>
            <a:r>
              <a:rPr lang="en-MY" sz="1200" b="0" kern="1200" dirty="0" err="1">
                <a:solidFill>
                  <a:schemeClr val="tx1"/>
                </a:solidFill>
                <a:effectLst/>
                <a:latin typeface="+mn-lt"/>
                <a:ea typeface="+mn-ea"/>
                <a:cs typeface="+mn-cs"/>
              </a:rPr>
              <a:t>Center</a:t>
            </a:r>
            <a:r>
              <a:rPr lang="en-MY" sz="1200" b="0" kern="1200" dirty="0">
                <a:solidFill>
                  <a:schemeClr val="tx1"/>
                </a:solidFill>
                <a:effectLst/>
                <a:latin typeface="+mn-lt"/>
                <a:ea typeface="+mn-ea"/>
                <a:cs typeface="+mn-cs"/>
              </a:rPr>
              <a:t>, who said in the study that they believed the antibiotics he took years ago altered his gut microbiome and allowed fungi to grow in his gastrointestinal tract. </a:t>
            </a:r>
          </a:p>
          <a:p>
            <a:r>
              <a:rPr lang="en-MY" sz="1200" b="0" kern="1200" dirty="0">
                <a:solidFill>
                  <a:schemeClr val="tx1"/>
                </a:solidFill>
                <a:effectLst/>
                <a:latin typeface="+mn-lt"/>
                <a:ea typeface="+mn-ea"/>
                <a:cs typeface="+mn-cs"/>
              </a:rPr>
              <a:t>The researchers then used antifungal therapies and probiotics to help normalize the bacteria in his gut, a treatment that he has continued. And aside from one relapse that occurred after he binged on pizza and soda without telling the researchers, it seems to be working.</a:t>
            </a:r>
          </a:p>
          <a:p>
            <a:r>
              <a:rPr lang="en-MY" sz="1200" b="0" kern="1200" dirty="0">
                <a:solidFill>
                  <a:schemeClr val="tx1"/>
                </a:solidFill>
                <a:effectLst/>
                <a:latin typeface="+mn-lt"/>
                <a:ea typeface="+mn-ea"/>
                <a:cs typeface="+mn-cs"/>
              </a:rPr>
              <a:t>And he can eat pizza again.</a:t>
            </a:r>
          </a:p>
          <a:p>
            <a:r>
              <a:rPr lang="en-MY" sz="1200" b="0" kern="1200" dirty="0">
                <a:solidFill>
                  <a:schemeClr val="tx1"/>
                </a:solidFill>
                <a:effectLst/>
                <a:latin typeface="+mn-lt"/>
                <a:ea typeface="+mn-ea"/>
                <a:cs typeface="+mn-cs"/>
              </a:rPr>
              <a:t>"Approximately 1.5 years later, he remains asymptomatic and has resumed his previous lifestyle, including eating a normal diet while still checking his breath alcohol levels sporadically," the authors wrote in the study.</a:t>
            </a:r>
          </a:p>
          <a:p>
            <a:r>
              <a:rPr lang="en-MY" sz="1200" b="0" kern="1200" dirty="0">
                <a:solidFill>
                  <a:schemeClr val="tx1"/>
                </a:solidFill>
                <a:effectLst/>
                <a:latin typeface="+mn-lt"/>
                <a:ea typeface="+mn-ea"/>
                <a:cs typeface="+mn-cs"/>
              </a:rPr>
              <a:t>The condition is rarely diagnosed</a:t>
            </a:r>
          </a:p>
          <a:p>
            <a:r>
              <a:rPr lang="en-MY" sz="1200" b="0" kern="1200" dirty="0">
                <a:solidFill>
                  <a:schemeClr val="tx1"/>
                </a:solidFill>
                <a:effectLst/>
                <a:latin typeface="+mn-lt"/>
                <a:ea typeface="+mn-ea"/>
                <a:cs typeface="+mn-cs"/>
              </a:rPr>
              <a:t>There have only been a few studies documenting cases of gut fermentation syndrome and the condition is rarely diagnosed, Malik said. In the past, it's even been regarded as a myth.</a:t>
            </a:r>
          </a:p>
          <a:p>
            <a:r>
              <a:rPr lang="en-MY" sz="1200" b="0" kern="1200" dirty="0">
                <a:solidFill>
                  <a:schemeClr val="tx1"/>
                </a:solidFill>
                <a:effectLst/>
                <a:latin typeface="+mn-lt"/>
                <a:ea typeface="+mn-ea"/>
                <a:cs typeface="+mn-cs"/>
              </a:rPr>
              <a:t>Gut fermentation syndrome was described in</a:t>
            </a:r>
            <a:r>
              <a:rPr lang="en-MY" sz="1200" b="1" kern="1200" dirty="0">
                <a:solidFill>
                  <a:schemeClr val="tx1"/>
                </a:solidFill>
                <a:effectLst/>
                <a:latin typeface="+mn-lt"/>
                <a:ea typeface="+mn-ea"/>
                <a:cs typeface="+mn-cs"/>
              </a:rPr>
              <a:t> </a:t>
            </a:r>
            <a:r>
              <a:rPr lang="en-MY" sz="1200" b="0" kern="1200" dirty="0">
                <a:solidFill>
                  <a:schemeClr val="tx1"/>
                </a:solidFill>
                <a:effectLst/>
                <a:latin typeface="+mn-lt"/>
                <a:ea typeface="+mn-ea"/>
                <a:cs typeface="+mn-cs"/>
              </a:rPr>
              <a:t>1912 as "germ carbohydrate fermentation," and was studied in the 1930s and 1940s as a contributing factor to vitamin deficiencies and irritable bowel syndrome. A group of 20 to 30 cases popped up in Japan in the 1970s and the first US cases were reported about 10 years later. </a:t>
            </a:r>
          </a:p>
          <a:p>
            <a:r>
              <a:rPr lang="en-MY" sz="1200" b="0" kern="1200" dirty="0">
                <a:solidFill>
                  <a:schemeClr val="tx1"/>
                </a:solidFill>
                <a:effectLst/>
                <a:latin typeface="+mn-lt"/>
                <a:ea typeface="+mn-ea"/>
                <a:cs typeface="+mn-cs"/>
              </a:rPr>
              <a:t>There have been a handful of reported cases in recent years. A </a:t>
            </a:r>
            <a:r>
              <a:rPr lang="en-MY" sz="1200" b="0" u="none" strike="noStrike" kern="1200" dirty="0">
                <a:solidFill>
                  <a:schemeClr val="tx1"/>
                </a:solidFill>
                <a:effectLst/>
                <a:latin typeface="+mn-lt"/>
                <a:ea typeface="+mn-ea"/>
                <a:cs typeface="+mn-cs"/>
                <a:hlinkClick r:id="rId6"/>
              </a:rPr>
              <a:t>2013 study</a:t>
            </a:r>
            <a:r>
              <a:rPr lang="en-MY" sz="1200" b="0" kern="1200" dirty="0">
                <a:solidFill>
                  <a:schemeClr val="tx1"/>
                </a:solidFill>
                <a:effectLst/>
                <a:latin typeface="+mn-lt"/>
                <a:ea typeface="+mn-ea"/>
                <a:cs typeface="+mn-cs"/>
              </a:rPr>
              <a:t> described a case of a 61-year-old man who for years seemed to be drunk all the time before he was diagnosed with gut fermentation syndrome. In 2015, a </a:t>
            </a:r>
            <a:r>
              <a:rPr lang="en-MY" sz="1200" b="0" u="none" strike="noStrike" kern="1200" dirty="0">
                <a:solidFill>
                  <a:schemeClr val="tx1"/>
                </a:solidFill>
                <a:effectLst/>
                <a:latin typeface="+mn-lt"/>
                <a:ea typeface="+mn-ea"/>
                <a:cs typeface="+mn-cs"/>
                <a:hlinkClick r:id="rId5"/>
              </a:rPr>
              <a:t>woman in upstate New York</a:t>
            </a:r>
            <a:r>
              <a:rPr lang="en-MY" sz="1200" b="0" kern="1200" dirty="0">
                <a:solidFill>
                  <a:schemeClr val="tx1"/>
                </a:solidFill>
                <a:effectLst/>
                <a:latin typeface="+mn-lt"/>
                <a:ea typeface="+mn-ea"/>
                <a:cs typeface="+mn-cs"/>
              </a:rPr>
              <a:t> had a DUI dismissed after presenting evidence that she had the condition.</a:t>
            </a:r>
          </a:p>
          <a:p>
            <a:r>
              <a:rPr lang="en-MY" sz="1200" b="0" kern="1200" dirty="0">
                <a:solidFill>
                  <a:schemeClr val="tx1"/>
                </a:solidFill>
                <a:effectLst/>
                <a:latin typeface="+mn-lt"/>
                <a:ea typeface="+mn-ea"/>
                <a:cs typeface="+mn-cs"/>
              </a:rPr>
              <a:t>The authors of the Richmond University Medical </a:t>
            </a:r>
            <a:r>
              <a:rPr lang="en-MY" sz="1200" b="0" kern="1200" dirty="0" err="1">
                <a:solidFill>
                  <a:schemeClr val="tx1"/>
                </a:solidFill>
                <a:effectLst/>
                <a:latin typeface="+mn-lt"/>
                <a:ea typeface="+mn-ea"/>
                <a:cs typeface="+mn-cs"/>
              </a:rPr>
              <a:t>Center</a:t>
            </a:r>
            <a:r>
              <a:rPr lang="en-MY" sz="1200" b="0" kern="1200" dirty="0">
                <a:solidFill>
                  <a:schemeClr val="tx1"/>
                </a:solidFill>
                <a:effectLst/>
                <a:latin typeface="+mn-lt"/>
                <a:ea typeface="+mn-ea"/>
                <a:cs typeface="+mn-cs"/>
              </a:rPr>
              <a:t> study recommend that doctors investigate for the condition especially when a patient shows elevated blood alcohol levels despite denying that they consumed alcohol.</a:t>
            </a:r>
          </a:p>
          <a:p>
            <a:r>
              <a:rPr lang="en-MY" sz="1200" b="0" kern="1200" dirty="0">
                <a:solidFill>
                  <a:schemeClr val="tx1"/>
                </a:solidFill>
                <a:effectLst/>
                <a:latin typeface="+mn-lt"/>
                <a:ea typeface="+mn-ea"/>
                <a:cs typeface="+mn-cs"/>
              </a:rPr>
              <a:t>Early signs of gut fermentation syndrome can include mood changes, delirium and brain fog, the researchers wrote, even before a patient starts exhibiting symptoms of alcohol inebriation.</a:t>
            </a:r>
          </a:p>
          <a:p>
            <a:r>
              <a:rPr lang="en-MY" sz="1200" b="0" kern="1200" dirty="0">
                <a:solidFill>
                  <a:schemeClr val="tx1"/>
                </a:solidFill>
                <a:effectLst/>
                <a:latin typeface="+mn-lt"/>
                <a:ea typeface="+mn-ea"/>
                <a:cs typeface="+mn-cs"/>
              </a:rPr>
              <a:t>The study says more research should be done on the use of probiotics as a treatment for the condition.</a:t>
            </a:r>
          </a:p>
          <a:p>
            <a:r>
              <a:rPr lang="en-MY" sz="1200" b="0" kern="1200" dirty="0">
                <a:solidFill>
                  <a:schemeClr val="tx1"/>
                </a:solidFill>
                <a:effectLst/>
                <a:latin typeface="+mn-lt"/>
                <a:ea typeface="+mn-ea"/>
                <a:cs typeface="+mn-cs"/>
              </a:rPr>
              <a:t>"This is a condition that is treatable with dietary modifications, appropriate antifungal therapy, and possibly probiotics," the researchers wrote. "The use of probiotics and faecal microbiota transplantation could be considered for future studies."</a:t>
            </a:r>
          </a:p>
          <a:p>
            <a:r>
              <a:rPr lang="en-MY" sz="1200" b="0" i="1" kern="1200" dirty="0">
                <a:solidFill>
                  <a:schemeClr val="tx1"/>
                </a:solidFill>
                <a:effectLst/>
                <a:latin typeface="+mn-lt"/>
                <a:ea typeface="+mn-ea"/>
                <a:cs typeface="+mn-cs"/>
              </a:rPr>
              <a:t>CNN's Sandee LaMotte contributed to this report.</a:t>
            </a:r>
          </a:p>
          <a:p>
            <a:r>
              <a:rPr lang="en-US" dirty="0"/>
              <a:t>https://</a:t>
            </a:r>
            <a:r>
              <a:rPr lang="en-US" dirty="0" err="1"/>
              <a:t>edition.cnn.com</a:t>
            </a:r>
            <a:r>
              <a:rPr lang="en-US" dirty="0"/>
              <a:t>/2019/10/25/health/beer-stomach-</a:t>
            </a:r>
            <a:r>
              <a:rPr lang="en-US" dirty="0" err="1"/>
              <a:t>autobrewery</a:t>
            </a:r>
            <a:r>
              <a:rPr lang="en-US" dirty="0"/>
              <a:t>-syndrome-</a:t>
            </a:r>
            <a:r>
              <a:rPr lang="en-US" dirty="0" err="1"/>
              <a:t>trnd</a:t>
            </a:r>
            <a:r>
              <a:rPr lang="en-US" dirty="0"/>
              <a:t>/</a:t>
            </a:r>
            <a:r>
              <a:rPr lang="en-US" dirty="0" err="1"/>
              <a:t>index.html</a:t>
            </a:r>
            <a:endParaRPr lang="en-US" dirty="0"/>
          </a:p>
        </p:txBody>
      </p:sp>
      <p:sp>
        <p:nvSpPr>
          <p:cNvPr id="4" name="Slide Number Placeholder 3"/>
          <p:cNvSpPr>
            <a:spLocks noGrp="1"/>
          </p:cNvSpPr>
          <p:nvPr>
            <p:ph type="sldNum" sz="quarter" idx="5"/>
          </p:nvPr>
        </p:nvSpPr>
        <p:spPr/>
        <p:txBody>
          <a:bodyPr/>
          <a:lstStyle/>
          <a:p>
            <a:fld id="{179DDEC8-A08D-2741-9E08-AEA5B7B4FD64}" type="slidenum">
              <a:rPr lang="en-US" smtClean="0"/>
              <a:t>6</a:t>
            </a:fld>
            <a:endParaRPr lang="en-US"/>
          </a:p>
        </p:txBody>
      </p:sp>
    </p:spTree>
    <p:extLst>
      <p:ext uri="{BB962C8B-B14F-4D97-AF65-F5344CB8AC3E}">
        <p14:creationId xmlns:p14="http://schemas.microsoft.com/office/powerpoint/2010/main" val="2335163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MY" sz="1200" b="0" i="0" u="none" strike="noStrike" kern="1200" dirty="0">
                <a:solidFill>
                  <a:schemeClr val="tx1"/>
                </a:solidFill>
                <a:effectLst/>
                <a:latin typeface="+mn-lt"/>
                <a:ea typeface="+mn-ea"/>
                <a:cs typeface="+mn-cs"/>
              </a:rPr>
              <a:t>Many are familiar with the Hebrew word shalom or “peace.” The common western definition of peace is — the absence of conflict or war — but in Hebrew it means so much more.</a:t>
            </a:r>
          </a:p>
          <a:p>
            <a:pPr fontAlgn="base"/>
            <a:br>
              <a:rPr lang="en-MY" sz="1200" b="0" i="0" u="none" strike="noStrike" kern="1200" dirty="0">
                <a:solidFill>
                  <a:schemeClr val="tx1"/>
                </a:solidFill>
                <a:effectLst/>
                <a:latin typeface="+mn-lt"/>
                <a:ea typeface="+mn-ea"/>
                <a:cs typeface="+mn-cs"/>
              </a:rPr>
            </a:br>
            <a:endParaRPr lang="en-MY" sz="1200" b="0" i="0" u="none" strike="noStrike" kern="1200" dirty="0">
              <a:solidFill>
                <a:schemeClr val="tx1"/>
              </a:solidFill>
              <a:effectLst/>
              <a:latin typeface="+mn-lt"/>
              <a:ea typeface="+mn-ea"/>
              <a:cs typeface="+mn-cs"/>
            </a:endParaRPr>
          </a:p>
          <a:p>
            <a:pPr fontAlgn="base"/>
            <a:r>
              <a:rPr lang="en-MY" sz="1200" b="0" i="0" u="none" strike="noStrike" kern="1200" dirty="0">
                <a:solidFill>
                  <a:schemeClr val="tx1"/>
                </a:solidFill>
                <a:effectLst/>
                <a:latin typeface="+mn-lt"/>
                <a:ea typeface="+mn-ea"/>
                <a:cs typeface="+mn-cs"/>
              </a:rPr>
              <a:t>“Shalom” is taken from the root word </a:t>
            </a:r>
            <a:r>
              <a:rPr lang="en-MY" sz="1200" b="0" i="0" u="none" strike="noStrike" kern="1200" dirty="0" err="1">
                <a:solidFill>
                  <a:schemeClr val="tx1"/>
                </a:solidFill>
                <a:effectLst/>
                <a:latin typeface="+mn-lt"/>
                <a:ea typeface="+mn-ea"/>
                <a:cs typeface="+mn-cs"/>
              </a:rPr>
              <a:t>shalam</a:t>
            </a:r>
            <a:r>
              <a:rPr lang="en-MY" sz="1200" b="0" i="0" u="none" strike="noStrike" kern="1200" dirty="0">
                <a:solidFill>
                  <a:schemeClr val="tx1"/>
                </a:solidFill>
                <a:effectLst/>
                <a:latin typeface="+mn-lt"/>
                <a:ea typeface="+mn-ea"/>
                <a:cs typeface="+mn-cs"/>
              </a:rPr>
              <a:t>, which means, “to be safe in mind, body, or estate.” It speaks of completeness, fullness, or a type of wholeness that encourages you to give back — to generously re-pay something in some way.</a:t>
            </a:r>
          </a:p>
          <a:p>
            <a:pPr fontAlgn="base"/>
            <a:br>
              <a:rPr lang="en-MY" sz="1200" b="0" i="0" u="none" strike="noStrike" kern="1200" dirty="0">
                <a:solidFill>
                  <a:schemeClr val="tx1"/>
                </a:solidFill>
                <a:effectLst/>
                <a:latin typeface="+mn-lt"/>
                <a:ea typeface="+mn-ea"/>
                <a:cs typeface="+mn-cs"/>
              </a:rPr>
            </a:br>
            <a:endParaRPr lang="en-MY" sz="1200" b="0" i="0" u="none" strike="noStrike" kern="1200" dirty="0">
              <a:solidFill>
                <a:schemeClr val="tx1"/>
              </a:solidFill>
              <a:effectLst/>
              <a:latin typeface="+mn-lt"/>
              <a:ea typeface="+mn-ea"/>
              <a:cs typeface="+mn-cs"/>
            </a:endParaRPr>
          </a:p>
          <a:p>
            <a:pPr fontAlgn="base"/>
            <a:r>
              <a:rPr lang="en-MY" sz="1200" b="0" i="0" u="none" strike="noStrike" kern="1200" dirty="0">
                <a:solidFill>
                  <a:schemeClr val="tx1"/>
                </a:solidFill>
                <a:effectLst/>
                <a:latin typeface="+mn-lt"/>
                <a:ea typeface="+mn-ea"/>
                <a:cs typeface="+mn-cs"/>
              </a:rPr>
              <a:t>True biblical shalom refers to an inward sense of completeness or wholeness. Although it can describe the absence of war, a majority of biblical references refer to an inner completeness and </a:t>
            </a:r>
            <a:r>
              <a:rPr lang="en-MY" sz="1200" b="0" i="0" u="none" strike="noStrike" kern="1200" dirty="0" err="1">
                <a:solidFill>
                  <a:schemeClr val="tx1"/>
                </a:solidFill>
                <a:effectLst/>
                <a:latin typeface="+mn-lt"/>
                <a:ea typeface="+mn-ea"/>
                <a:cs typeface="+mn-cs"/>
              </a:rPr>
              <a:t>tranquility</a:t>
            </a:r>
            <a:r>
              <a:rPr lang="en-MY" sz="1200" b="0" i="0" u="none" strike="noStrike" kern="1200" dirty="0">
                <a:solidFill>
                  <a:schemeClr val="tx1"/>
                </a:solidFill>
                <a:effectLst/>
                <a:latin typeface="+mn-lt"/>
                <a:ea typeface="+mn-ea"/>
                <a:cs typeface="+mn-cs"/>
              </a:rPr>
              <a:t>. In Israel today, when you greet someone or say goodbye, you say, Shalom. You are literally saying, “may you be full of well-being” or, “may health and prosperity be upon you.”</a:t>
            </a:r>
            <a:br>
              <a:rPr lang="en-MY" sz="1200" b="0" i="0" u="none" strike="noStrike" kern="1200" dirty="0">
                <a:solidFill>
                  <a:schemeClr val="tx1"/>
                </a:solidFill>
                <a:effectLst/>
                <a:latin typeface="+mn-lt"/>
                <a:ea typeface="+mn-ea"/>
                <a:cs typeface="+mn-cs"/>
              </a:rPr>
            </a:br>
            <a:r>
              <a:rPr lang="en-MY" sz="1200" b="0" i="0" u="none" strike="noStrike" kern="1200" dirty="0">
                <a:solidFill>
                  <a:schemeClr val="tx1"/>
                </a:solidFill>
                <a:effectLst/>
                <a:latin typeface="+mn-lt"/>
                <a:ea typeface="+mn-ea"/>
                <a:cs typeface="+mn-cs"/>
              </a:rPr>
              <a:t>If this is the way we understand biblical peace, then suddenly many verses take on a whole new meaning. With this Hebrew thought of shalom in mind, let’s look at a few common Scriptures about peace:</a:t>
            </a:r>
          </a:p>
          <a:p>
            <a:pPr fontAlgn="base"/>
            <a:r>
              <a:rPr lang="en-MY" sz="1200" kern="1200" dirty="0">
                <a:solidFill>
                  <a:schemeClr val="tx1"/>
                </a:solidFill>
                <a:effectLst/>
                <a:latin typeface="+mn-lt"/>
                <a:ea typeface="+mn-ea"/>
                <a:cs typeface="+mn-cs"/>
              </a:rPr>
              <a:t>“Speak to Aaron and to his sons, saying, ‘Thus you shall bless the sons of Israel. You shall say to them: The LORD bless you, and keep you; The LORD make His face shine on you, And be gracious to you; The LORD lift up His countenance on you, And give you peace.’” – Numbers 6:23-26</a:t>
            </a:r>
          </a:p>
          <a:p>
            <a:pPr fontAlgn="base"/>
            <a:r>
              <a:rPr lang="en-MY" sz="1200" b="0" i="0" u="none" strike="noStrike" kern="1200" dirty="0">
                <a:solidFill>
                  <a:schemeClr val="tx1"/>
                </a:solidFill>
                <a:effectLst/>
                <a:latin typeface="+mn-lt"/>
                <a:ea typeface="+mn-ea"/>
                <a:cs typeface="+mn-cs"/>
              </a:rPr>
              <a:t>The context of the Aaronic Blessing is ironic (pun intended). God told Aaron to bless Israel with peace while they were getting ready to go conquer the Promised Land. If peace means “the absence of war,” then this doesn’t make sense, since they would soon be destroying cities. God was referring to an inner peace and completeness brought on by sharing in His countenance and His protection. That was the blessing that Israel needed! Israel was to rarely experience times of outward peace, but even in the midst of battle, they were to have an inward rest brought on by the presence of the Lord, regardless of the outward circumstances — so it should be for us as well.</a:t>
            </a:r>
          </a:p>
          <a:p>
            <a:pPr fontAlgn="base"/>
            <a:r>
              <a:rPr lang="en-MY" sz="1200" kern="1200" dirty="0">
                <a:solidFill>
                  <a:schemeClr val="tx1"/>
                </a:solidFill>
                <a:effectLst/>
                <a:latin typeface="+mn-lt"/>
                <a:ea typeface="+mn-ea"/>
                <a:cs typeface="+mn-cs"/>
              </a:rPr>
              <a:t>“Pray for the peace of Jerusalem: May they prosper who love you. May peace be within your walls, and prosperity within your palaces.” – Psalm 122:6-7</a:t>
            </a:r>
          </a:p>
          <a:p>
            <a:pPr fontAlgn="base"/>
            <a:r>
              <a:rPr lang="en-MY" sz="1200" b="0" i="0" u="none" strike="noStrike" kern="1200" dirty="0">
                <a:solidFill>
                  <a:schemeClr val="tx1"/>
                </a:solidFill>
                <a:effectLst/>
                <a:latin typeface="+mn-lt"/>
                <a:ea typeface="+mn-ea"/>
                <a:cs typeface="+mn-cs"/>
              </a:rPr>
              <a:t>Today many are praying for the peace of Jerusalem due to the rising threat from Israel’s enemies. However, this exhortation to pray is not so Israel can live without conflict. It is so that Jerusalem can </a:t>
            </a:r>
            <a:r>
              <a:rPr lang="en-MY" sz="1200" b="0" i="0" u="none" strike="noStrike" kern="1200" dirty="0" err="1">
                <a:solidFill>
                  <a:schemeClr val="tx1"/>
                </a:solidFill>
                <a:effectLst/>
                <a:latin typeface="+mn-lt"/>
                <a:ea typeface="+mn-ea"/>
                <a:cs typeface="+mn-cs"/>
              </a:rPr>
              <a:t>fulfill</a:t>
            </a:r>
            <a:r>
              <a:rPr lang="en-MY" sz="1200" b="0" i="0" u="none" strike="noStrike" kern="1200" dirty="0">
                <a:solidFill>
                  <a:schemeClr val="tx1"/>
                </a:solidFill>
                <a:effectLst/>
                <a:latin typeface="+mn-lt"/>
                <a:ea typeface="+mn-ea"/>
                <a:cs typeface="+mn-cs"/>
              </a:rPr>
              <a:t> its destiny as set by the only One who can bring complete restoration to the city, which Jesus referred to as “The city of the great King.”</a:t>
            </a:r>
          </a:p>
          <a:p>
            <a:pPr fontAlgn="base"/>
            <a:br>
              <a:rPr lang="en-MY" sz="1200" b="0" i="0" u="none" strike="noStrike" kern="1200" dirty="0">
                <a:solidFill>
                  <a:schemeClr val="tx1"/>
                </a:solidFill>
                <a:effectLst/>
                <a:latin typeface="+mn-lt"/>
                <a:ea typeface="+mn-ea"/>
                <a:cs typeface="+mn-cs"/>
              </a:rPr>
            </a:br>
            <a:endParaRPr lang="en-MY" sz="1200" b="0" i="0" u="none" strike="noStrike" kern="1200" dirty="0">
              <a:solidFill>
                <a:schemeClr val="tx1"/>
              </a:solidFill>
              <a:effectLst/>
              <a:latin typeface="+mn-lt"/>
              <a:ea typeface="+mn-ea"/>
              <a:cs typeface="+mn-cs"/>
            </a:endParaRPr>
          </a:p>
          <a:p>
            <a:pPr fontAlgn="base"/>
            <a:r>
              <a:rPr lang="en-MY" sz="1200" b="0" i="0" u="none" strike="noStrike" kern="1200" dirty="0">
                <a:solidFill>
                  <a:schemeClr val="tx1"/>
                </a:solidFill>
                <a:effectLst/>
                <a:latin typeface="+mn-lt"/>
                <a:ea typeface="+mn-ea"/>
                <a:cs typeface="+mn-cs"/>
              </a:rPr>
              <a:t>Psalm 122:6-7 should serve as a prayer for Israel’s spiritual revival. Verse 7 says that we are praying for peace within Jerusalem’s walls and palaces. That is where true biblical peace is found — within. Pray for the fullness and completeness of Jerusalem. Pray that there may be such wholeness and safety found in her palaces that it overflows to others. From this perspective, it almost sounds like we are praying for the return of Israel’s Messiah, the Prince of Peace, to establish His throne in Jerusalem.</a:t>
            </a:r>
          </a:p>
          <a:p>
            <a:pPr fontAlgn="base"/>
            <a:r>
              <a:rPr lang="en-MY" sz="1200" kern="1200" dirty="0">
                <a:solidFill>
                  <a:schemeClr val="tx1"/>
                </a:solidFill>
                <a:effectLst/>
                <a:latin typeface="+mn-lt"/>
                <a:ea typeface="+mn-ea"/>
                <a:cs typeface="+mn-cs"/>
              </a:rPr>
              <a:t>“Blessed are the peacemakers, for they shall be called sons of God.” – Matthew 5:9</a:t>
            </a:r>
          </a:p>
          <a:p>
            <a:pPr fontAlgn="base"/>
            <a:r>
              <a:rPr lang="en-MY" sz="1200" b="0" i="0" u="none" strike="noStrike" kern="1200" dirty="0">
                <a:solidFill>
                  <a:schemeClr val="tx1"/>
                </a:solidFill>
                <a:effectLst/>
                <a:latin typeface="+mn-lt"/>
                <a:ea typeface="+mn-ea"/>
                <a:cs typeface="+mn-cs"/>
              </a:rPr>
              <a:t>In this verse, Jesus is not referring to mediators or political negotiators, but to those who carry an inward sense of the fullness and safety that is only available through son-ship with God. In the biblical Hebrew understanding of shalom, there is a point at which you have so much shalom that it spills out from you, and is repaid or rendered to others. And so, as you make others peaceful and inwardly complete, that makes you a peacemaker. Jesus said these peacemakers will be called sons of God. Jesus was called the Son of God. By sharing God’s uncontainable peace with others, we become just like Jesus.</a:t>
            </a:r>
          </a:p>
          <a:p>
            <a:pPr fontAlgn="base"/>
            <a:br>
              <a:rPr lang="en-MY" sz="1200" b="0" i="0" u="none" strike="noStrike" kern="1200" dirty="0">
                <a:solidFill>
                  <a:schemeClr val="tx1"/>
                </a:solidFill>
                <a:effectLst/>
                <a:latin typeface="+mn-lt"/>
                <a:ea typeface="+mn-ea"/>
                <a:cs typeface="+mn-cs"/>
              </a:rPr>
            </a:br>
            <a:endParaRPr lang="en-MY" sz="1200" b="0" i="0" u="none" strike="noStrike" kern="1200" dirty="0">
              <a:solidFill>
                <a:schemeClr val="tx1"/>
              </a:solidFill>
              <a:effectLst/>
              <a:latin typeface="+mn-lt"/>
              <a:ea typeface="+mn-ea"/>
              <a:cs typeface="+mn-cs"/>
            </a:endParaRPr>
          </a:p>
          <a:p>
            <a:pPr fontAlgn="base"/>
            <a:r>
              <a:rPr lang="en-MY" sz="1200" b="0" i="0" u="none" strike="noStrike" kern="1200" dirty="0">
                <a:solidFill>
                  <a:schemeClr val="tx1"/>
                </a:solidFill>
                <a:effectLst/>
                <a:latin typeface="+mn-lt"/>
                <a:ea typeface="+mn-ea"/>
                <a:cs typeface="+mn-cs"/>
              </a:rPr>
              <a:t>There are many other examples worthy of study regarding shalom. Peace is so much more than the world’s one-sided definition. We must find our understanding of it through the Bible, from the God of Israel. We will need it in the days ahead.</a:t>
            </a:r>
          </a:p>
          <a:p>
            <a:pPr fontAlgn="base"/>
            <a:r>
              <a:rPr lang="en-MY" sz="1200" b="0" i="0" u="none" strike="noStrike" kern="1200" dirty="0">
                <a:solidFill>
                  <a:schemeClr val="tx1"/>
                </a:solidFill>
                <a:effectLst/>
                <a:latin typeface="+mn-lt"/>
                <a:ea typeface="+mn-ea"/>
                <a:cs typeface="+mn-cs"/>
              </a:rPr>
              <a:t>“The LORD bless you from Zion, And may you see the prosperity of Jerusalem all the days of your life. Indeed, may you see your children’s children. Peace be upon Israel.” – Psalm 128:5-6</a:t>
            </a:r>
          </a:p>
          <a:p>
            <a:pPr fontAlgn="base"/>
            <a:r>
              <a:rPr lang="en-MY" sz="1200" b="1" i="0" u="none" strike="noStrike" kern="1200" cap="all" dirty="0">
                <a:solidFill>
                  <a:schemeClr val="tx1"/>
                </a:solidFill>
                <a:effectLst/>
                <a:latin typeface="+mn-lt"/>
                <a:ea typeface="+mn-ea"/>
                <a:cs typeface="+mn-cs"/>
                <a:hlinkClick r:id="rId3" tooltip="Doug Hershey"/>
              </a:rPr>
              <a:t>DOUG HERSHEY</a:t>
            </a:r>
            <a:endParaRPr lang="en-MY" sz="1200" b="1" i="0" u="none" strike="noStrike" kern="1200" dirty="0">
              <a:solidFill>
                <a:schemeClr val="tx1"/>
              </a:solidFill>
              <a:effectLst/>
              <a:latin typeface="+mn-lt"/>
              <a:ea typeface="+mn-ea"/>
              <a:cs typeface="+mn-cs"/>
            </a:endParaRPr>
          </a:p>
          <a:p>
            <a:pPr fontAlgn="base"/>
            <a:r>
              <a:rPr lang="en-MY" sz="1200" b="0" i="0" u="none" strike="noStrike" kern="1200" dirty="0">
                <a:solidFill>
                  <a:schemeClr val="tx1"/>
                </a:solidFill>
                <a:effectLst/>
                <a:latin typeface="+mn-lt"/>
                <a:ea typeface="+mn-ea"/>
                <a:cs typeface="+mn-cs"/>
              </a:rPr>
              <a:t>Doug Hershey shares from a perspective of historian and storyteller. His accounts of Israel, the Middle East and the awakening of Bible prophecy are as intriguing as they are rare. In his bestselling photo book, ISRAEL RISING, Doug tracks 2000 years of Israel’s history with over 100 then/now photo comparisons, all through the lens of biblical prophecy. Doug is the founder of Ezra Adventures, a boutique travel and education company, specializing in exclusive customized small group travel throughout Israel and the Middle East. For more info, go to </a:t>
            </a:r>
            <a:r>
              <a:rPr lang="en-MY" sz="1200" b="0" i="0" u="none" strike="noStrike" kern="1200" dirty="0" err="1">
                <a:solidFill>
                  <a:schemeClr val="tx1"/>
                </a:solidFill>
                <a:effectLst/>
                <a:latin typeface="+mn-lt"/>
                <a:ea typeface="+mn-ea"/>
                <a:cs typeface="+mn-cs"/>
              </a:rPr>
              <a:t>EzraAdventures.com</a:t>
            </a:r>
            <a:r>
              <a:rPr lang="en-MY" sz="1200" b="0" i="0" u="none" strike="noStrike" kern="1200" dirty="0">
                <a:solidFill>
                  <a:schemeClr val="tx1"/>
                </a:solidFill>
                <a:effectLst/>
                <a:latin typeface="+mn-lt"/>
                <a:ea typeface="+mn-ea"/>
                <a:cs typeface="+mn-cs"/>
              </a:rPr>
              <a:t> or keep up with Ezra Adventures on FB and IG.</a:t>
            </a:r>
          </a:p>
          <a:p>
            <a:endParaRPr lang="en-US" dirty="0"/>
          </a:p>
          <a:p>
            <a:endParaRPr lang="en-US" dirty="0"/>
          </a:p>
          <a:p>
            <a:r>
              <a:rPr lang="en-US" dirty="0"/>
              <a:t>https://</a:t>
            </a:r>
            <a:r>
              <a:rPr lang="en-US" dirty="0" err="1"/>
              <a:t>firm.org.il</a:t>
            </a:r>
            <a:r>
              <a:rPr lang="en-US" dirty="0"/>
              <a:t>/learn/the-meaning-of-shalom/</a:t>
            </a:r>
          </a:p>
        </p:txBody>
      </p:sp>
      <p:sp>
        <p:nvSpPr>
          <p:cNvPr id="4" name="Slide Number Placeholder 3"/>
          <p:cNvSpPr>
            <a:spLocks noGrp="1"/>
          </p:cNvSpPr>
          <p:nvPr>
            <p:ph type="sldNum" sz="quarter" idx="5"/>
          </p:nvPr>
        </p:nvSpPr>
        <p:spPr/>
        <p:txBody>
          <a:bodyPr/>
          <a:lstStyle/>
          <a:p>
            <a:fld id="{179DDEC8-A08D-2741-9E08-AEA5B7B4FD64}" type="slidenum">
              <a:rPr lang="en-US" smtClean="0"/>
              <a:t>7</a:t>
            </a:fld>
            <a:endParaRPr lang="en-US"/>
          </a:p>
        </p:txBody>
      </p:sp>
    </p:spTree>
    <p:extLst>
      <p:ext uri="{BB962C8B-B14F-4D97-AF65-F5344CB8AC3E}">
        <p14:creationId xmlns:p14="http://schemas.microsoft.com/office/powerpoint/2010/main" val="834795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walked through locked doors</a:t>
            </a:r>
          </a:p>
          <a:p>
            <a:r>
              <a:rPr lang="en-US" dirty="0"/>
              <a:t>Has scars …contradiction in terms…false flag attention to nature of the resurrected if the shark took your hear will you come back with a scar in your neck</a:t>
            </a:r>
          </a:p>
          <a:p>
            <a:r>
              <a:rPr lang="en-US" dirty="0"/>
              <a:t>Scars are scars of the </a:t>
            </a:r>
            <a:r>
              <a:rPr lang="en-US" dirty="0" err="1"/>
              <a:t>cruficxion</a:t>
            </a:r>
            <a:r>
              <a:rPr lang="en-US" dirty="0"/>
              <a:t>……they are a display of the glory of God</a:t>
            </a:r>
          </a:p>
          <a:p>
            <a:r>
              <a:rPr lang="en-US" dirty="0"/>
              <a:t>They way John is written is 7 signs of glory </a:t>
            </a:r>
          </a:p>
          <a:p>
            <a:endParaRPr lang="en-US" dirty="0"/>
          </a:p>
          <a:p>
            <a:r>
              <a:rPr lang="en-MY" sz="1200" b="0" i="0" u="none" strike="noStrike" kern="1200" dirty="0">
                <a:solidFill>
                  <a:schemeClr val="tx1"/>
                </a:solidFill>
                <a:effectLst/>
                <a:latin typeface="+mn-lt"/>
                <a:ea typeface="+mn-ea"/>
                <a:cs typeface="+mn-cs"/>
                <a:hlinkClick r:id="rId3"/>
              </a:rPr>
              <a:t>Week 1: Changing Water Into Wine (John 2:1-11)</a:t>
            </a:r>
            <a:endParaRPr lang="en-MY" sz="1200" b="0" i="0" u="none" strike="noStrike" kern="1200" dirty="0">
              <a:solidFill>
                <a:schemeClr val="tx1"/>
              </a:solidFill>
              <a:effectLst/>
              <a:latin typeface="+mn-lt"/>
              <a:ea typeface="+mn-ea"/>
              <a:cs typeface="+mn-cs"/>
            </a:endParaRPr>
          </a:p>
          <a:p>
            <a:r>
              <a:rPr lang="en-MY" sz="1200" b="0" i="0" u="none" strike="noStrike" kern="1200" dirty="0">
                <a:solidFill>
                  <a:schemeClr val="tx1"/>
                </a:solidFill>
                <a:effectLst/>
                <a:latin typeface="+mn-lt"/>
                <a:ea typeface="+mn-ea"/>
                <a:cs typeface="+mn-cs"/>
                <a:hlinkClick r:id="rId4"/>
              </a:rPr>
              <a:t>Week 2: Healing the Royal Official's Son (John 4:46-54)</a:t>
            </a:r>
            <a:endParaRPr lang="en-MY" sz="1200" b="0" i="0" u="none" strike="noStrike" kern="1200" dirty="0">
              <a:solidFill>
                <a:schemeClr val="tx1"/>
              </a:solidFill>
              <a:effectLst/>
              <a:latin typeface="+mn-lt"/>
              <a:ea typeface="+mn-ea"/>
              <a:cs typeface="+mn-cs"/>
            </a:endParaRPr>
          </a:p>
          <a:p>
            <a:r>
              <a:rPr lang="en-MY" sz="1200" b="0" i="0" u="none" strike="noStrike" kern="1200" dirty="0">
                <a:solidFill>
                  <a:schemeClr val="tx1"/>
                </a:solidFill>
                <a:effectLst/>
                <a:latin typeface="+mn-lt"/>
                <a:ea typeface="+mn-ea"/>
                <a:cs typeface="+mn-cs"/>
                <a:hlinkClick r:id="rId5"/>
              </a:rPr>
              <a:t>Week 3: Healing the paralytic at the pool (John 5:1-18)</a:t>
            </a:r>
            <a:endParaRPr lang="en-MY" sz="1200" b="0" i="0" u="none" strike="noStrike" kern="1200" dirty="0">
              <a:solidFill>
                <a:schemeClr val="tx1"/>
              </a:solidFill>
              <a:effectLst/>
              <a:latin typeface="+mn-lt"/>
              <a:ea typeface="+mn-ea"/>
              <a:cs typeface="+mn-cs"/>
            </a:endParaRPr>
          </a:p>
          <a:p>
            <a:r>
              <a:rPr lang="en-MY" sz="1200" b="0" i="0" u="none" strike="noStrike" kern="1200" dirty="0">
                <a:solidFill>
                  <a:schemeClr val="tx1"/>
                </a:solidFill>
                <a:effectLst/>
                <a:latin typeface="+mn-lt"/>
                <a:ea typeface="+mn-ea"/>
                <a:cs typeface="+mn-cs"/>
                <a:hlinkClick r:id="rId6"/>
              </a:rPr>
              <a:t>Week 4: Feeding over 5,000 with fish and loaves (John 6:1-14)</a:t>
            </a:r>
            <a:endParaRPr lang="en-MY" sz="1200" b="0" i="0" u="none" strike="noStrike" kern="1200" dirty="0">
              <a:solidFill>
                <a:schemeClr val="tx1"/>
              </a:solidFill>
              <a:effectLst/>
              <a:latin typeface="+mn-lt"/>
              <a:ea typeface="+mn-ea"/>
              <a:cs typeface="+mn-cs"/>
            </a:endParaRPr>
          </a:p>
          <a:p>
            <a:r>
              <a:rPr lang="en-MY" sz="1200" b="0" i="0" u="none" strike="noStrike" kern="1200" dirty="0">
                <a:solidFill>
                  <a:schemeClr val="tx1"/>
                </a:solidFill>
                <a:effectLst/>
                <a:latin typeface="+mn-lt"/>
                <a:ea typeface="+mn-ea"/>
                <a:cs typeface="+mn-cs"/>
                <a:hlinkClick r:id="rId7"/>
              </a:rPr>
              <a:t>Week 5: Walking on the water (John 6:15-25)</a:t>
            </a:r>
            <a:endParaRPr lang="en-MY" sz="1200" b="0" i="0" u="none" strike="noStrike" kern="1200" dirty="0">
              <a:solidFill>
                <a:schemeClr val="tx1"/>
              </a:solidFill>
              <a:effectLst/>
              <a:latin typeface="+mn-lt"/>
              <a:ea typeface="+mn-ea"/>
              <a:cs typeface="+mn-cs"/>
            </a:endParaRPr>
          </a:p>
          <a:p>
            <a:r>
              <a:rPr lang="en-MY" sz="1200" b="0" i="0" u="none" strike="noStrike" kern="1200" dirty="0">
                <a:solidFill>
                  <a:schemeClr val="tx1"/>
                </a:solidFill>
                <a:effectLst/>
                <a:latin typeface="+mn-lt"/>
                <a:ea typeface="+mn-ea"/>
                <a:cs typeface="+mn-cs"/>
                <a:hlinkClick r:id="rId8"/>
              </a:rPr>
              <a:t>Week 6: Healing a man born blind (John 9:1-41)</a:t>
            </a:r>
            <a:endParaRPr lang="en-MY" sz="1200" b="0" i="0" u="none" strike="noStrike" kern="1200" dirty="0">
              <a:solidFill>
                <a:schemeClr val="tx1"/>
              </a:solidFill>
              <a:effectLst/>
              <a:latin typeface="+mn-lt"/>
              <a:ea typeface="+mn-ea"/>
              <a:cs typeface="+mn-cs"/>
            </a:endParaRPr>
          </a:p>
          <a:p>
            <a:r>
              <a:rPr lang="en-MY" sz="1200" b="0" i="0" u="none" strike="noStrike" kern="1200" dirty="0">
                <a:solidFill>
                  <a:schemeClr val="tx1"/>
                </a:solidFill>
                <a:effectLst/>
                <a:latin typeface="+mn-lt"/>
                <a:ea typeface="+mn-ea"/>
                <a:cs typeface="+mn-cs"/>
                <a:hlinkClick r:id="rId9"/>
              </a:rPr>
              <a:t>Week 7: Raising Lazarus from the dead (John 11:1-46)</a:t>
            </a:r>
            <a:endParaRPr lang="en-MY" sz="1200" b="0" i="0" u="none" strike="noStrike" kern="1200" dirty="0">
              <a:solidFill>
                <a:schemeClr val="tx1"/>
              </a:solidFill>
              <a:effectLst/>
              <a:latin typeface="+mn-lt"/>
              <a:ea typeface="+mn-ea"/>
              <a:cs typeface="+mn-cs"/>
            </a:endParaRPr>
          </a:p>
          <a:p>
            <a:endParaRPr lang="en-MY" sz="1200" b="0" i="0" u="none" strike="noStrike" kern="1200" dirty="0">
              <a:solidFill>
                <a:schemeClr val="tx1"/>
              </a:solidFill>
              <a:effectLst/>
              <a:latin typeface="+mn-lt"/>
              <a:ea typeface="+mn-ea"/>
              <a:cs typeface="+mn-cs"/>
            </a:endParaRPr>
          </a:p>
          <a:p>
            <a:endParaRPr lang="en-MY" sz="1200" b="0" i="0" u="none" strike="noStrike" kern="1200" dirty="0">
              <a:solidFill>
                <a:schemeClr val="tx1"/>
              </a:solidFill>
              <a:effectLst/>
              <a:latin typeface="+mn-lt"/>
              <a:ea typeface="+mn-ea"/>
              <a:cs typeface="+mn-cs"/>
            </a:endParaRPr>
          </a:p>
          <a:p>
            <a:br>
              <a:rPr lang="en-MY" dirty="0"/>
            </a:br>
            <a:endParaRPr lang="en-MY" dirty="0"/>
          </a:p>
          <a:p>
            <a:endParaRPr lang="en-US" dirty="0"/>
          </a:p>
        </p:txBody>
      </p:sp>
      <p:sp>
        <p:nvSpPr>
          <p:cNvPr id="4" name="Slide Number Placeholder 3"/>
          <p:cNvSpPr>
            <a:spLocks noGrp="1"/>
          </p:cNvSpPr>
          <p:nvPr>
            <p:ph type="sldNum" sz="quarter" idx="5"/>
          </p:nvPr>
        </p:nvSpPr>
        <p:spPr/>
        <p:txBody>
          <a:bodyPr/>
          <a:lstStyle/>
          <a:p>
            <a:fld id="{179DDEC8-A08D-2741-9E08-AEA5B7B4FD64}" type="slidenum">
              <a:rPr lang="en-US" smtClean="0"/>
              <a:t>8</a:t>
            </a:fld>
            <a:endParaRPr lang="en-US"/>
          </a:p>
        </p:txBody>
      </p:sp>
    </p:spTree>
    <p:extLst>
      <p:ext uri="{BB962C8B-B14F-4D97-AF65-F5344CB8AC3E}">
        <p14:creationId xmlns:p14="http://schemas.microsoft.com/office/powerpoint/2010/main" val="4151898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9:2-8 (ESV) And after six days Jesus took with him Peter and James and John, and led them up a high mountain by themselves. And he was transfigured before them, 3 and his clothes became radiant, intensely white, as no one on earth could bleach them. 4 And there appeared to them Elijah with Moses, and they were talking with Jesus. 5 And Peter said to Jesus, “Rabbi, it is good that we are here. Let us make three tents, one for you and one for Moses and one for Elijah.” 6 For he did not know what to say, for they were terrified. 7 And a cloud overshadowed them, and a voice came out of the cloud, “This is my beloved Son; listen to him.” 8 And suddenly, looking around, they no longer saw anyone with them but Jesus only.</a:t>
            </a:r>
          </a:p>
        </p:txBody>
      </p:sp>
      <p:sp>
        <p:nvSpPr>
          <p:cNvPr id="4" name="Slide Number Placeholder 3"/>
          <p:cNvSpPr>
            <a:spLocks noGrp="1"/>
          </p:cNvSpPr>
          <p:nvPr>
            <p:ph type="sldNum" sz="quarter" idx="5"/>
          </p:nvPr>
        </p:nvSpPr>
        <p:spPr/>
        <p:txBody>
          <a:bodyPr/>
          <a:lstStyle/>
          <a:p>
            <a:fld id="{179DDEC8-A08D-2741-9E08-AEA5B7B4FD64}" type="slidenum">
              <a:rPr lang="en-US" smtClean="0"/>
              <a:t>11</a:t>
            </a:fld>
            <a:endParaRPr lang="en-US"/>
          </a:p>
        </p:txBody>
      </p:sp>
    </p:spTree>
    <p:extLst>
      <p:ext uri="{BB962C8B-B14F-4D97-AF65-F5344CB8AC3E}">
        <p14:creationId xmlns:p14="http://schemas.microsoft.com/office/powerpoint/2010/main" val="855289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9DDEC8-A08D-2741-9E08-AEA5B7B4FD64}" type="slidenum">
              <a:rPr lang="en-US" smtClean="0"/>
              <a:t>12</a:t>
            </a:fld>
            <a:endParaRPr lang="en-US"/>
          </a:p>
        </p:txBody>
      </p:sp>
    </p:spTree>
    <p:extLst>
      <p:ext uri="{BB962C8B-B14F-4D97-AF65-F5344CB8AC3E}">
        <p14:creationId xmlns:p14="http://schemas.microsoft.com/office/powerpoint/2010/main" val="1251573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www.youtube.com</a:t>
            </a:r>
            <a:r>
              <a:rPr lang="en-US" dirty="0"/>
              <a:t>/</a:t>
            </a:r>
            <a:r>
              <a:rPr lang="en-US" dirty="0" err="1"/>
              <a:t>watch?v</a:t>
            </a:r>
            <a:r>
              <a:rPr lang="en-US" dirty="0"/>
              <a:t>=ufPjFq66_OU</a:t>
            </a:r>
          </a:p>
          <a:p>
            <a:endParaRPr lang="en-US" dirty="0"/>
          </a:p>
          <a:p>
            <a:r>
              <a:rPr lang="en-US" dirty="0"/>
              <a:t>https://</a:t>
            </a:r>
            <a:r>
              <a:rPr lang="en-US" dirty="0" err="1"/>
              <a:t>www.youtube.com</a:t>
            </a:r>
            <a:r>
              <a:rPr lang="en-US" dirty="0"/>
              <a:t>/</a:t>
            </a:r>
            <a:r>
              <a:rPr lang="en-US" dirty="0" err="1"/>
              <a:t>watch?v</a:t>
            </a:r>
            <a:r>
              <a:rPr lang="en-US" dirty="0"/>
              <a:t>=lc4tsw3kCok</a:t>
            </a:r>
          </a:p>
          <a:p>
            <a:endParaRPr lang="en-US" dirty="0"/>
          </a:p>
          <a:p>
            <a:r>
              <a:rPr lang="en-US" dirty="0"/>
              <a:t>https://</a:t>
            </a:r>
            <a:r>
              <a:rPr lang="en-US" dirty="0" err="1"/>
              <a:t>www.youtube.com</a:t>
            </a:r>
            <a:r>
              <a:rPr lang="en-US" dirty="0"/>
              <a:t>/</a:t>
            </a:r>
            <a:r>
              <a:rPr lang="en-US" dirty="0" err="1"/>
              <a:t>watch?v</a:t>
            </a:r>
            <a:r>
              <a:rPr lang="en-US" dirty="0"/>
              <a:t>=arxfLK_sd68</a:t>
            </a:r>
          </a:p>
        </p:txBody>
      </p:sp>
      <p:sp>
        <p:nvSpPr>
          <p:cNvPr id="4" name="Slide Number Placeholder 3"/>
          <p:cNvSpPr>
            <a:spLocks noGrp="1"/>
          </p:cNvSpPr>
          <p:nvPr>
            <p:ph type="sldNum" sz="quarter" idx="5"/>
          </p:nvPr>
        </p:nvSpPr>
        <p:spPr/>
        <p:txBody>
          <a:bodyPr/>
          <a:lstStyle/>
          <a:p>
            <a:fld id="{179DDEC8-A08D-2741-9E08-AEA5B7B4FD64}" type="slidenum">
              <a:rPr lang="en-US" smtClean="0"/>
              <a:t>23</a:t>
            </a:fld>
            <a:endParaRPr lang="en-US"/>
          </a:p>
        </p:txBody>
      </p:sp>
    </p:spTree>
    <p:extLst>
      <p:ext uri="{BB962C8B-B14F-4D97-AF65-F5344CB8AC3E}">
        <p14:creationId xmlns:p14="http://schemas.microsoft.com/office/powerpoint/2010/main" val="2436982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10/27/19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10/27/19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B303-B8EF-F84E-A58C-94009322D7B4}"/>
              </a:ext>
            </a:extLst>
          </p:cNvPr>
          <p:cNvSpPr>
            <a:spLocks noGrp="1"/>
          </p:cNvSpPr>
          <p:nvPr>
            <p:ph type="ctrTitle"/>
          </p:nvPr>
        </p:nvSpPr>
        <p:spPr>
          <a:xfrm>
            <a:off x="1192697" y="802298"/>
            <a:ext cx="9862156" cy="2541431"/>
          </a:xfrm>
        </p:spPr>
        <p:txBody>
          <a:bodyPr/>
          <a:lstStyle/>
          <a:p>
            <a:r>
              <a:rPr lang="en-US" dirty="0"/>
              <a:t>The missional church</a:t>
            </a:r>
          </a:p>
        </p:txBody>
      </p:sp>
      <p:sp>
        <p:nvSpPr>
          <p:cNvPr id="3" name="Subtitle 2">
            <a:extLst>
              <a:ext uri="{FF2B5EF4-FFF2-40B4-BE49-F238E27FC236}">
                <a16:creationId xmlns:a16="http://schemas.microsoft.com/office/drawing/2014/main" id="{1C3437DC-9C49-8643-B4D4-6516DB7BD8BF}"/>
              </a:ext>
            </a:extLst>
          </p:cNvPr>
          <p:cNvSpPr>
            <a:spLocks noGrp="1"/>
          </p:cNvSpPr>
          <p:nvPr>
            <p:ph type="subTitle" idx="1"/>
          </p:nvPr>
        </p:nvSpPr>
        <p:spPr/>
        <p:txBody>
          <a:bodyPr/>
          <a:lstStyle/>
          <a:p>
            <a:r>
              <a:rPr lang="en-US" dirty="0"/>
              <a:t>John 20:19-23</a:t>
            </a:r>
          </a:p>
        </p:txBody>
      </p:sp>
    </p:spTree>
    <p:extLst>
      <p:ext uri="{BB962C8B-B14F-4D97-AF65-F5344CB8AC3E}">
        <p14:creationId xmlns:p14="http://schemas.microsoft.com/office/powerpoint/2010/main" val="2339676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039AE-25CD-6344-A30B-3267BCB74A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46E69B-B141-2245-A8CD-CE39331A1C93}"/>
              </a:ext>
            </a:extLst>
          </p:cNvPr>
          <p:cNvSpPr>
            <a:spLocks noGrp="1"/>
          </p:cNvSpPr>
          <p:nvPr>
            <p:ph idx="1"/>
          </p:nvPr>
        </p:nvSpPr>
        <p:spPr>
          <a:xfrm>
            <a:off x="1451579" y="101600"/>
            <a:ext cx="9603275" cy="6183086"/>
          </a:xfrm>
        </p:spPr>
        <p:txBody>
          <a:bodyPr>
            <a:normAutofit fontScale="85000" lnSpcReduction="10000"/>
          </a:bodyPr>
          <a:lstStyle/>
          <a:p>
            <a:r>
              <a:rPr lang="en-MY" dirty="0"/>
              <a:t>Brother Shui lived in </a:t>
            </a:r>
            <a:r>
              <a:rPr lang="en-MY" dirty="0" err="1"/>
              <a:t>Fangcheng</a:t>
            </a:r>
            <a:r>
              <a:rPr lang="en-MY" dirty="0"/>
              <a:t> County in southern Henan Province. During the Cultural Revolution, Christians were often forced to parade in public wearing large “dunce” hats, made of heavy bamboo. The people came out to mock and abuse the “criminals” who wore them. When the time came for Brother Shui to be paraded in public, the police were unable to find a spare dunce hat for him, so they made him walk without one. This deeply upset him, because he wanted to bear the reproach of the Lord. Each prisoner’s crimes were written on their hat. For Christians they often wrote, “This person believes in Jesus.” This was meant to be a humiliation, but many believers wore the hat as a badge of </a:t>
            </a:r>
            <a:r>
              <a:rPr lang="en-MY" dirty="0" err="1"/>
              <a:t>honor</a:t>
            </a:r>
            <a:r>
              <a:rPr lang="en-MY" dirty="0"/>
              <a:t> for their Lord. It was a witness to unbelievers, who could clearly see the peace and joy on the faces of the Christians compared to the other criminals. Brother Shui cried out , “O Lord, why did you forget me?”</a:t>
            </a:r>
          </a:p>
          <a:p>
            <a:r>
              <a:rPr lang="en-MY" dirty="0"/>
              <a:t>On the second day a dunce hat was found for Brother Shui, which made him so happy. His face shone with joy and tears welled up in his eyes as he paraded through the streets, now he was considered worthy to fully suffer for the Name of the Lord.</a:t>
            </a:r>
          </a:p>
          <a:p>
            <a:r>
              <a:rPr lang="en-MY" dirty="0"/>
              <a:t>After the ceremony Brother Shui asked the police if he could keep the dunce hat and take it home when he was released from the prison, as a reminder of his “crimes.” The police found this request very strange, but they consented! When he returned to his farm, his </a:t>
            </a:r>
            <a:r>
              <a:rPr lang="en-MY" dirty="0" err="1"/>
              <a:t>neighbors</a:t>
            </a:r>
            <a:r>
              <a:rPr lang="en-MY" dirty="0"/>
              <a:t> were amazed to see Shui tending his cows and sheep while wearing the dunce hat! For him it was a treasured souvenir of when the Lord allowed him to suffer for the Name of Jesus. His </a:t>
            </a:r>
            <a:r>
              <a:rPr lang="en-MY" dirty="0" err="1"/>
              <a:t>neighbors</a:t>
            </a:r>
            <a:r>
              <a:rPr lang="en-MY" dirty="0"/>
              <a:t> thought he had lost his mind, and that he was a shameless man. They despised him. But Brother Shui was a man who loved Jesus with all his heart. The government was infuriated when they saw Brother Shui embracing what was meant to be his humiliation. They realized they could do nothing to make him change his ways or renounce his Lord.</a:t>
            </a:r>
          </a:p>
          <a:p>
            <a:endParaRPr lang="en-US" dirty="0"/>
          </a:p>
        </p:txBody>
      </p:sp>
    </p:spTree>
    <p:extLst>
      <p:ext uri="{BB962C8B-B14F-4D97-AF65-F5344CB8AC3E}">
        <p14:creationId xmlns:p14="http://schemas.microsoft.com/office/powerpoint/2010/main" val="3934474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5E49D-A78D-1A40-8BCC-362226C3E1E4}"/>
              </a:ext>
            </a:extLst>
          </p:cNvPr>
          <p:cNvSpPr>
            <a:spLocks noGrp="1"/>
          </p:cNvSpPr>
          <p:nvPr>
            <p:ph type="title"/>
          </p:nvPr>
        </p:nvSpPr>
        <p:spPr>
          <a:xfrm>
            <a:off x="3831922" y="495869"/>
            <a:ext cx="9603275" cy="1049235"/>
          </a:xfrm>
        </p:spPr>
        <p:txBody>
          <a:bodyPr/>
          <a:lstStyle/>
          <a:p>
            <a:r>
              <a:rPr lang="en-US" dirty="0"/>
              <a:t>Jesus displays his glory</a:t>
            </a:r>
          </a:p>
        </p:txBody>
      </p:sp>
      <p:sp>
        <p:nvSpPr>
          <p:cNvPr id="3" name="Content Placeholder 2">
            <a:extLst>
              <a:ext uri="{FF2B5EF4-FFF2-40B4-BE49-F238E27FC236}">
                <a16:creationId xmlns:a16="http://schemas.microsoft.com/office/drawing/2014/main" id="{B239E972-D6DD-4C45-A0F5-250A359301AD}"/>
              </a:ext>
            </a:extLst>
          </p:cNvPr>
          <p:cNvSpPr>
            <a:spLocks noGrp="1"/>
          </p:cNvSpPr>
          <p:nvPr>
            <p:ph idx="1"/>
          </p:nvPr>
        </p:nvSpPr>
        <p:spPr>
          <a:xfrm>
            <a:off x="769258" y="2109009"/>
            <a:ext cx="4557487" cy="3450613"/>
          </a:xfrm>
        </p:spPr>
        <p:txBody>
          <a:bodyPr>
            <a:normAutofit fontScale="70000" lnSpcReduction="20000"/>
          </a:bodyPr>
          <a:lstStyle/>
          <a:p>
            <a:r>
              <a:rPr lang="en-US" dirty="0"/>
              <a:t>Mark 9:2-8 (ESV) And after six days Jesus took with him Peter and James and John, and led them up a high mountain by themselves. And he was transfigured before them, 3 and his clothes became radiant, intensely white, as no one on earth could bleach them. 4 And there appeared to them Elijah with Moses, and they were talking with Jesus. 5 And Peter said to Jesus, “Rabbi, it is good that we are here. Let us make three tents, one for you and one for Moses and one for Elijah.” 6 For he did not know what to say, for they were terrified. 7 And a cloud overshadowed them, and a voice came out of the cloud, “This is my beloved Son; listen to him.” 8 And suddenly, looking around, they no longer saw anyone with them but Jesus only.</a:t>
            </a:r>
          </a:p>
          <a:p>
            <a:endParaRPr lang="en-US" dirty="0"/>
          </a:p>
        </p:txBody>
      </p:sp>
      <p:sp>
        <p:nvSpPr>
          <p:cNvPr id="6" name="TextBox 5">
            <a:extLst>
              <a:ext uri="{FF2B5EF4-FFF2-40B4-BE49-F238E27FC236}">
                <a16:creationId xmlns:a16="http://schemas.microsoft.com/office/drawing/2014/main" id="{5AA3D61D-ABF4-B74D-8279-CA7A509E83BA}"/>
              </a:ext>
            </a:extLst>
          </p:cNvPr>
          <p:cNvSpPr txBox="1"/>
          <p:nvPr/>
        </p:nvSpPr>
        <p:spPr>
          <a:xfrm>
            <a:off x="1524000" y="1298378"/>
            <a:ext cx="2034531" cy="461665"/>
          </a:xfrm>
          <a:prstGeom prst="rect">
            <a:avLst/>
          </a:prstGeom>
          <a:noFill/>
        </p:spPr>
        <p:txBody>
          <a:bodyPr wrap="none" rtlCol="0">
            <a:spAutoFit/>
          </a:bodyPr>
          <a:lstStyle/>
          <a:p>
            <a:r>
              <a:rPr lang="en-US" sz="2400" dirty="0"/>
              <a:t>Transfiguration</a:t>
            </a:r>
          </a:p>
        </p:txBody>
      </p:sp>
      <p:sp>
        <p:nvSpPr>
          <p:cNvPr id="7" name="TextBox 6">
            <a:extLst>
              <a:ext uri="{FF2B5EF4-FFF2-40B4-BE49-F238E27FC236}">
                <a16:creationId xmlns:a16="http://schemas.microsoft.com/office/drawing/2014/main" id="{C30C3BCB-90DF-3C44-9719-E57C0708E380}"/>
              </a:ext>
            </a:extLst>
          </p:cNvPr>
          <p:cNvSpPr txBox="1"/>
          <p:nvPr/>
        </p:nvSpPr>
        <p:spPr>
          <a:xfrm>
            <a:off x="6354815" y="2109009"/>
            <a:ext cx="4557487" cy="923330"/>
          </a:xfrm>
          <a:prstGeom prst="rect">
            <a:avLst/>
          </a:prstGeom>
          <a:noFill/>
        </p:spPr>
        <p:txBody>
          <a:bodyPr wrap="square" rtlCol="0">
            <a:spAutoFit/>
          </a:bodyPr>
          <a:lstStyle/>
          <a:p>
            <a:r>
              <a:rPr lang="en-US" dirty="0"/>
              <a:t>20 When he had said this, he showed them his hands and his side. Then the disciples were glad when they saw the Lord</a:t>
            </a:r>
          </a:p>
        </p:txBody>
      </p:sp>
    </p:spTree>
    <p:extLst>
      <p:ext uri="{BB962C8B-B14F-4D97-AF65-F5344CB8AC3E}">
        <p14:creationId xmlns:p14="http://schemas.microsoft.com/office/powerpoint/2010/main" val="4208037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936189-733D-5142-9A9F-E660513352F8}"/>
              </a:ext>
            </a:extLst>
          </p:cNvPr>
          <p:cNvSpPr>
            <a:spLocks noGrp="1"/>
          </p:cNvSpPr>
          <p:nvPr>
            <p:ph type="title"/>
          </p:nvPr>
        </p:nvSpPr>
        <p:spPr/>
        <p:txBody>
          <a:bodyPr/>
          <a:lstStyle/>
          <a:p>
            <a:r>
              <a:rPr lang="en-US" dirty="0"/>
              <a:t>The mission</a:t>
            </a:r>
          </a:p>
        </p:txBody>
      </p:sp>
      <p:sp>
        <p:nvSpPr>
          <p:cNvPr id="5" name="Text Placeholder 4">
            <a:extLst>
              <a:ext uri="{FF2B5EF4-FFF2-40B4-BE49-F238E27FC236}">
                <a16:creationId xmlns:a16="http://schemas.microsoft.com/office/drawing/2014/main" id="{269B4392-8471-DD44-9F7A-402F0BB6C99A}"/>
              </a:ext>
            </a:extLst>
          </p:cNvPr>
          <p:cNvSpPr>
            <a:spLocks noGrp="1"/>
          </p:cNvSpPr>
          <p:nvPr>
            <p:ph type="body" idx="1"/>
          </p:nvPr>
        </p:nvSpPr>
        <p:spPr/>
        <p:txBody>
          <a:bodyPr/>
          <a:lstStyle/>
          <a:p>
            <a:r>
              <a:rPr lang="en-US" dirty="0"/>
              <a:t> Jesus said to them again, “Peace be with you. As the Father has sent me, even so I am sending you</a:t>
            </a:r>
          </a:p>
        </p:txBody>
      </p:sp>
    </p:spTree>
    <p:extLst>
      <p:ext uri="{BB962C8B-B14F-4D97-AF65-F5344CB8AC3E}">
        <p14:creationId xmlns:p14="http://schemas.microsoft.com/office/powerpoint/2010/main" val="2856695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7FA2A2-43B6-4749-804D-42656EF6BBCF}"/>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40417438-3F06-144B-AD7A-9DCE4B78BF75}"/>
              </a:ext>
            </a:extLst>
          </p:cNvPr>
          <p:cNvSpPr>
            <a:spLocks noGrp="1"/>
          </p:cNvSpPr>
          <p:nvPr>
            <p:ph idx="1"/>
          </p:nvPr>
        </p:nvSpPr>
        <p:spPr/>
        <p:txBody>
          <a:bodyPr>
            <a:normAutofit/>
          </a:bodyPr>
          <a:lstStyle/>
          <a:p>
            <a:r>
              <a:rPr lang="en-US" sz="3200" dirty="0"/>
              <a:t>The nature of God</a:t>
            </a:r>
          </a:p>
          <a:p>
            <a:r>
              <a:rPr lang="en-US" sz="3200" dirty="0"/>
              <a:t>The Trinity</a:t>
            </a:r>
          </a:p>
          <a:p>
            <a:r>
              <a:rPr lang="en-US" sz="3200" dirty="0"/>
              <a:t>The nature of our mission</a:t>
            </a:r>
          </a:p>
        </p:txBody>
      </p:sp>
      <p:sp>
        <p:nvSpPr>
          <p:cNvPr id="6" name="TextBox 5">
            <a:extLst>
              <a:ext uri="{FF2B5EF4-FFF2-40B4-BE49-F238E27FC236}">
                <a16:creationId xmlns:a16="http://schemas.microsoft.com/office/drawing/2014/main" id="{FB875DCF-424F-EE4A-B368-EAE1C3B993D5}"/>
              </a:ext>
            </a:extLst>
          </p:cNvPr>
          <p:cNvSpPr txBox="1"/>
          <p:nvPr/>
        </p:nvSpPr>
        <p:spPr>
          <a:xfrm>
            <a:off x="6667255" y="3556372"/>
            <a:ext cx="4073166" cy="369332"/>
          </a:xfrm>
          <a:prstGeom prst="rect">
            <a:avLst/>
          </a:prstGeom>
          <a:noFill/>
        </p:spPr>
        <p:txBody>
          <a:bodyPr wrap="none" rtlCol="0">
            <a:spAutoFit/>
          </a:bodyPr>
          <a:lstStyle/>
          <a:p>
            <a:r>
              <a:rPr lang="en-US" dirty="0"/>
              <a:t>Just like Jesus ….obedience, Spirit, power </a:t>
            </a:r>
          </a:p>
        </p:txBody>
      </p:sp>
    </p:spTree>
    <p:extLst>
      <p:ext uri="{BB962C8B-B14F-4D97-AF65-F5344CB8AC3E}">
        <p14:creationId xmlns:p14="http://schemas.microsoft.com/office/powerpoint/2010/main" val="71186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D3398-3079-4F43-A079-2B929FF08B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C4A181-2BED-8D46-BCB0-939E209923ED}"/>
              </a:ext>
            </a:extLst>
          </p:cNvPr>
          <p:cNvSpPr>
            <a:spLocks noGrp="1"/>
          </p:cNvSpPr>
          <p:nvPr>
            <p:ph idx="1"/>
          </p:nvPr>
        </p:nvSpPr>
        <p:spPr/>
        <p:txBody>
          <a:bodyPr>
            <a:normAutofit/>
          </a:bodyPr>
          <a:lstStyle/>
          <a:p>
            <a:r>
              <a:rPr lang="en-US" sz="2800" dirty="0"/>
              <a:t>Mark 8:34-35 (ESV) “If anyone would come after me, let him deny himself and take up his cross and follow me. 35 For whoever would save his life will lose it, but whoever loses his life for my sake and the gospel's will save it.</a:t>
            </a:r>
          </a:p>
        </p:txBody>
      </p:sp>
    </p:spTree>
    <p:extLst>
      <p:ext uri="{BB962C8B-B14F-4D97-AF65-F5344CB8AC3E}">
        <p14:creationId xmlns:p14="http://schemas.microsoft.com/office/powerpoint/2010/main" val="3015031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9B533C-D5EC-4346-9205-5229738CCE7B}"/>
              </a:ext>
            </a:extLst>
          </p:cNvPr>
          <p:cNvSpPr>
            <a:spLocks noGrp="1"/>
          </p:cNvSpPr>
          <p:nvPr>
            <p:ph type="title"/>
          </p:nvPr>
        </p:nvSpPr>
        <p:spPr/>
        <p:txBody>
          <a:bodyPr/>
          <a:lstStyle/>
          <a:p>
            <a:r>
              <a:rPr lang="en-US" dirty="0"/>
              <a:t>The power</a:t>
            </a:r>
          </a:p>
        </p:txBody>
      </p:sp>
      <p:sp>
        <p:nvSpPr>
          <p:cNvPr id="5" name="Text Placeholder 4">
            <a:extLst>
              <a:ext uri="{FF2B5EF4-FFF2-40B4-BE49-F238E27FC236}">
                <a16:creationId xmlns:a16="http://schemas.microsoft.com/office/drawing/2014/main" id="{A39AC4AF-AF14-384E-A4A4-EFEE26860083}"/>
              </a:ext>
            </a:extLst>
          </p:cNvPr>
          <p:cNvSpPr>
            <a:spLocks noGrp="1"/>
          </p:cNvSpPr>
          <p:nvPr>
            <p:ph type="body" idx="1"/>
          </p:nvPr>
        </p:nvSpPr>
        <p:spPr/>
        <p:txBody>
          <a:bodyPr>
            <a:normAutofit fontScale="92500" lnSpcReduction="10000"/>
          </a:bodyPr>
          <a:lstStyle/>
          <a:p>
            <a:r>
              <a:rPr lang="en-US" dirty="0"/>
              <a:t>22 And when he had said this, he breathed on them and said to them, “Receive the Holy Spirit. 23 If you forgive the sins of any, they are forgiven them; if you withhold forgiveness from any, it is withheld.”</a:t>
            </a:r>
          </a:p>
        </p:txBody>
      </p:sp>
    </p:spTree>
    <p:extLst>
      <p:ext uri="{BB962C8B-B14F-4D97-AF65-F5344CB8AC3E}">
        <p14:creationId xmlns:p14="http://schemas.microsoft.com/office/powerpoint/2010/main" val="1586728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CA02E9-5E3E-0C46-8588-1E4952E3645F}"/>
              </a:ext>
            </a:extLst>
          </p:cNvPr>
          <p:cNvSpPr>
            <a:spLocks noGrp="1"/>
          </p:cNvSpPr>
          <p:nvPr>
            <p:ph type="title"/>
          </p:nvPr>
        </p:nvSpPr>
        <p:spPr/>
        <p:txBody>
          <a:bodyPr/>
          <a:lstStyle/>
          <a:p>
            <a:r>
              <a:rPr lang="en-US" dirty="0"/>
              <a:t>The implications</a:t>
            </a:r>
          </a:p>
        </p:txBody>
      </p:sp>
      <p:sp>
        <p:nvSpPr>
          <p:cNvPr id="5" name="Text Placeholder 4">
            <a:extLst>
              <a:ext uri="{FF2B5EF4-FFF2-40B4-BE49-F238E27FC236}">
                <a16:creationId xmlns:a16="http://schemas.microsoft.com/office/drawing/2014/main" id="{7C3EF073-385E-304D-95DC-81F2EDF32C5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0475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1CEE7-108A-494E-8714-1D4A58B4B1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07C3DC-A4C0-AD47-B6E2-0E14B209358C}"/>
              </a:ext>
            </a:extLst>
          </p:cNvPr>
          <p:cNvSpPr>
            <a:spLocks noGrp="1"/>
          </p:cNvSpPr>
          <p:nvPr>
            <p:ph idx="1"/>
          </p:nvPr>
        </p:nvSpPr>
        <p:spPr/>
        <p:txBody>
          <a:bodyPr/>
          <a:lstStyle/>
          <a:p>
            <a:pPr marL="0" indent="0">
              <a:buNone/>
            </a:pPr>
            <a:r>
              <a:rPr lang="en-MY" b="1" dirty="0"/>
              <a:t>Missional church</a:t>
            </a:r>
            <a:r>
              <a:rPr lang="en-MY" dirty="0"/>
              <a:t> is a community of God's people that defines itself, and organizes its life around, its real purpose of being an agent of God's mission to the world. In other words, the </a:t>
            </a:r>
            <a:r>
              <a:rPr lang="en-MY" b="1" dirty="0"/>
              <a:t>church's</a:t>
            </a:r>
            <a:r>
              <a:rPr lang="en-MY" dirty="0"/>
              <a:t> true and authentic organizing principle is mission. When the </a:t>
            </a:r>
            <a:r>
              <a:rPr lang="en-MY" b="1" dirty="0"/>
              <a:t>church</a:t>
            </a:r>
            <a:r>
              <a:rPr lang="en-MY" dirty="0"/>
              <a:t> is in mission, it is the true </a:t>
            </a:r>
            <a:r>
              <a:rPr lang="en-MY" b="1" dirty="0"/>
              <a:t>church</a:t>
            </a:r>
            <a:endParaRPr lang="en-US" dirty="0"/>
          </a:p>
        </p:txBody>
      </p:sp>
    </p:spTree>
    <p:extLst>
      <p:ext uri="{BB962C8B-B14F-4D97-AF65-F5344CB8AC3E}">
        <p14:creationId xmlns:p14="http://schemas.microsoft.com/office/powerpoint/2010/main" val="4250129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9464E-B8CA-704D-87ED-F0271E6324A0}"/>
              </a:ext>
            </a:extLst>
          </p:cNvPr>
          <p:cNvSpPr>
            <a:spLocks noGrp="1"/>
          </p:cNvSpPr>
          <p:nvPr>
            <p:ph type="title"/>
          </p:nvPr>
        </p:nvSpPr>
        <p:spPr/>
        <p:txBody>
          <a:bodyPr/>
          <a:lstStyle/>
          <a:p>
            <a:r>
              <a:rPr lang="en-US" dirty="0" err="1"/>
              <a:t>Fbc</a:t>
            </a:r>
            <a:r>
              <a:rPr lang="en-US" dirty="0"/>
              <a:t>: towards being a missional church</a:t>
            </a:r>
          </a:p>
        </p:txBody>
      </p:sp>
      <p:sp>
        <p:nvSpPr>
          <p:cNvPr id="3" name="Content Placeholder 2">
            <a:extLst>
              <a:ext uri="{FF2B5EF4-FFF2-40B4-BE49-F238E27FC236}">
                <a16:creationId xmlns:a16="http://schemas.microsoft.com/office/drawing/2014/main" id="{058B0ADA-D350-674A-91CF-2CB5B0C09099}"/>
              </a:ext>
            </a:extLst>
          </p:cNvPr>
          <p:cNvSpPr>
            <a:spLocks noGrp="1"/>
          </p:cNvSpPr>
          <p:nvPr>
            <p:ph idx="1"/>
          </p:nvPr>
        </p:nvSpPr>
        <p:spPr>
          <a:xfrm>
            <a:off x="3543269" y="2290052"/>
            <a:ext cx="4549171" cy="3450613"/>
          </a:xfrm>
        </p:spPr>
        <p:txBody>
          <a:bodyPr/>
          <a:lstStyle/>
          <a:p>
            <a:pPr marL="457200" indent="-457200">
              <a:buFont typeface="+mj-lt"/>
              <a:buAutoNum type="arabicPeriod"/>
            </a:pPr>
            <a:r>
              <a:rPr lang="en-US" dirty="0"/>
              <a:t>Gospel </a:t>
            </a:r>
            <a:r>
              <a:rPr lang="en-US" dirty="0" err="1"/>
              <a:t>Foundation..our</a:t>
            </a:r>
            <a:r>
              <a:rPr lang="en-US" dirty="0"/>
              <a:t> shalom</a:t>
            </a:r>
          </a:p>
          <a:p>
            <a:pPr marL="457200" indent="-457200">
              <a:buFont typeface="+mj-lt"/>
              <a:buAutoNum type="arabicPeriod"/>
            </a:pPr>
            <a:r>
              <a:rPr lang="en-US" dirty="0"/>
              <a:t>Gospel </a:t>
            </a:r>
            <a:r>
              <a:rPr lang="en-US" dirty="0" err="1"/>
              <a:t>intentionality..our</a:t>
            </a:r>
            <a:r>
              <a:rPr lang="en-US" dirty="0"/>
              <a:t> direction</a:t>
            </a:r>
          </a:p>
          <a:p>
            <a:pPr marL="457200" indent="-457200">
              <a:buFont typeface="+mj-lt"/>
              <a:buAutoNum type="arabicPeriod"/>
            </a:pPr>
            <a:r>
              <a:rPr lang="en-US" dirty="0"/>
              <a:t>Clearly defined mission</a:t>
            </a:r>
          </a:p>
          <a:p>
            <a:pPr marL="457200" indent="-457200">
              <a:buFont typeface="+mj-lt"/>
              <a:buAutoNum type="arabicPeriod"/>
            </a:pPr>
            <a:r>
              <a:rPr lang="en-US" dirty="0"/>
              <a:t>Adjustment of life style</a:t>
            </a:r>
          </a:p>
          <a:p>
            <a:pPr marL="457200" indent="-457200">
              <a:buFont typeface="+mj-lt"/>
              <a:buAutoNum type="arabicPeriod"/>
            </a:pPr>
            <a:r>
              <a:rPr lang="en-US" dirty="0"/>
              <a:t>Display and declaring the gospel</a:t>
            </a:r>
          </a:p>
          <a:p>
            <a:pPr marL="457200" indent="-457200">
              <a:buFont typeface="+mj-lt"/>
              <a:buAutoNum type="arabicPeriod"/>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58951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B0C3-90B1-6C4C-B7AB-B1123C371D87}"/>
              </a:ext>
            </a:extLst>
          </p:cNvPr>
          <p:cNvSpPr>
            <a:spLocks noGrp="1"/>
          </p:cNvSpPr>
          <p:nvPr>
            <p:ph type="title"/>
          </p:nvPr>
        </p:nvSpPr>
        <p:spPr>
          <a:xfrm>
            <a:off x="1161142" y="790005"/>
            <a:ext cx="10474283" cy="1049235"/>
          </a:xfrm>
        </p:spPr>
        <p:txBody>
          <a:bodyPr/>
          <a:lstStyle/>
          <a:p>
            <a:r>
              <a:rPr lang="en-US" dirty="0"/>
              <a:t>The pathway to being a missional church </a:t>
            </a:r>
          </a:p>
        </p:txBody>
      </p:sp>
      <p:sp>
        <p:nvSpPr>
          <p:cNvPr id="3" name="Content Placeholder 2">
            <a:extLst>
              <a:ext uri="{FF2B5EF4-FFF2-40B4-BE49-F238E27FC236}">
                <a16:creationId xmlns:a16="http://schemas.microsoft.com/office/drawing/2014/main" id="{13716784-B27A-484D-969C-67C972605B9D}"/>
              </a:ext>
            </a:extLst>
          </p:cNvPr>
          <p:cNvSpPr>
            <a:spLocks noGrp="1"/>
          </p:cNvSpPr>
          <p:nvPr>
            <p:ph idx="1"/>
          </p:nvPr>
        </p:nvSpPr>
        <p:spPr>
          <a:xfrm>
            <a:off x="1451578" y="2111048"/>
            <a:ext cx="9376079" cy="4742877"/>
          </a:xfrm>
        </p:spPr>
        <p:txBody>
          <a:bodyPr>
            <a:normAutofit/>
          </a:bodyPr>
          <a:lstStyle/>
          <a:p>
            <a:r>
              <a:rPr lang="en-US" dirty="0"/>
              <a:t>Shared leadership </a:t>
            </a:r>
          </a:p>
          <a:p>
            <a:pPr lvl="1"/>
            <a:r>
              <a:rPr lang="en-US" dirty="0"/>
              <a:t>Ephesians 4, it no longer hangs on having one leader it is the mission that is the important driver not the person</a:t>
            </a:r>
          </a:p>
          <a:p>
            <a:r>
              <a:rPr lang="en-US" dirty="0"/>
              <a:t>Gospel foundation </a:t>
            </a:r>
          </a:p>
          <a:p>
            <a:pPr lvl="1"/>
            <a:r>
              <a:rPr lang="en-US" dirty="0"/>
              <a:t>Power: The gospel is recognized and experienced as the power of God unto salvation Romans 1:16-17</a:t>
            </a:r>
          </a:p>
          <a:p>
            <a:pPr lvl="1"/>
            <a:r>
              <a:rPr lang="en-US" dirty="0"/>
              <a:t>Identity: Through the Gospel we have a new identity in Sather , Son and Spirit</a:t>
            </a:r>
          </a:p>
          <a:p>
            <a:pPr lvl="1"/>
            <a:r>
              <a:rPr lang="en-US" dirty="0"/>
              <a:t>Purpose: Gospel purposes , we are saved for a purpose  and that is to display what God has  done for us </a:t>
            </a:r>
          </a:p>
          <a:p>
            <a:pPr lvl="1"/>
            <a:r>
              <a:rPr lang="en-US" dirty="0"/>
              <a:t>Practice : Gospel practices ..live every day in radically different way reform and re-informed</a:t>
            </a:r>
          </a:p>
          <a:p>
            <a:endParaRPr lang="en-US" dirty="0"/>
          </a:p>
          <a:p>
            <a:endParaRPr lang="en-US" dirty="0"/>
          </a:p>
          <a:p>
            <a:endParaRPr lang="en-US" dirty="0"/>
          </a:p>
        </p:txBody>
      </p:sp>
    </p:spTree>
    <p:extLst>
      <p:ext uri="{BB962C8B-B14F-4D97-AF65-F5344CB8AC3E}">
        <p14:creationId xmlns:p14="http://schemas.microsoft.com/office/powerpoint/2010/main" val="326424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9BA9-4B7A-D642-BC4F-7E4015E6A4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91F690-3EA4-3845-B5CB-5762F4F2CBA5}"/>
              </a:ext>
            </a:extLst>
          </p:cNvPr>
          <p:cNvSpPr>
            <a:spLocks noGrp="1"/>
          </p:cNvSpPr>
          <p:nvPr>
            <p:ph idx="1"/>
          </p:nvPr>
        </p:nvSpPr>
        <p:spPr/>
        <p:txBody>
          <a:bodyPr>
            <a:normAutofit/>
          </a:bodyPr>
          <a:lstStyle/>
          <a:p>
            <a:r>
              <a:rPr lang="en-US" sz="2800" dirty="0"/>
              <a:t>John 20:19-20 (ESV) On the evening of that day, the first day of the week, the doors being locked where the disciples were for fear of the Jews, Jesus came and stood among them and said to them, “Peace be with you.” 20 When he had said this, he showed them his hands and his side. Then the disciples were glad when they saw the Lord</a:t>
            </a:r>
          </a:p>
        </p:txBody>
      </p:sp>
    </p:spTree>
    <p:extLst>
      <p:ext uri="{BB962C8B-B14F-4D97-AF65-F5344CB8AC3E}">
        <p14:creationId xmlns:p14="http://schemas.microsoft.com/office/powerpoint/2010/main" val="2825072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B0C3-90B1-6C4C-B7AB-B1123C371D87}"/>
              </a:ext>
            </a:extLst>
          </p:cNvPr>
          <p:cNvSpPr>
            <a:spLocks noGrp="1"/>
          </p:cNvSpPr>
          <p:nvPr>
            <p:ph type="title"/>
          </p:nvPr>
        </p:nvSpPr>
        <p:spPr/>
        <p:txBody>
          <a:bodyPr/>
          <a:lstStyle/>
          <a:p>
            <a:r>
              <a:rPr lang="en-US" dirty="0"/>
              <a:t>The pathway to being a missional church </a:t>
            </a:r>
          </a:p>
        </p:txBody>
      </p:sp>
      <p:sp>
        <p:nvSpPr>
          <p:cNvPr id="3" name="Content Placeholder 2">
            <a:extLst>
              <a:ext uri="{FF2B5EF4-FFF2-40B4-BE49-F238E27FC236}">
                <a16:creationId xmlns:a16="http://schemas.microsoft.com/office/drawing/2014/main" id="{13716784-B27A-484D-969C-67C972605B9D}"/>
              </a:ext>
            </a:extLst>
          </p:cNvPr>
          <p:cNvSpPr>
            <a:spLocks noGrp="1"/>
          </p:cNvSpPr>
          <p:nvPr>
            <p:ph idx="1"/>
          </p:nvPr>
        </p:nvSpPr>
        <p:spPr>
          <a:xfrm>
            <a:off x="1294362" y="2115123"/>
            <a:ext cx="9603275" cy="4742877"/>
          </a:xfrm>
        </p:spPr>
        <p:txBody>
          <a:bodyPr>
            <a:normAutofit/>
          </a:bodyPr>
          <a:lstStyle/>
          <a:p>
            <a:r>
              <a:rPr lang="en-US" dirty="0"/>
              <a:t>Gospel intentionality</a:t>
            </a:r>
          </a:p>
          <a:p>
            <a:pPr lvl="1"/>
            <a:r>
              <a:rPr lang="en-US" dirty="0"/>
              <a:t>Our progress in spiritual growth is not up to us but up to God …we grow in prayers and the Word, come to know narrative of God, know the story and how they are part of it.</a:t>
            </a:r>
          </a:p>
          <a:p>
            <a:pPr lvl="1"/>
            <a:r>
              <a:rPr lang="en-US" dirty="0"/>
              <a:t>We take time hear their stories and tell it in line of gospel </a:t>
            </a:r>
            <a:r>
              <a:rPr lang="en-US" dirty="0" err="1"/>
              <a:t>narrative..how</a:t>
            </a:r>
            <a:r>
              <a:rPr lang="en-US" dirty="0"/>
              <a:t> they are part of </a:t>
            </a:r>
            <a:r>
              <a:rPr lang="en-US" dirty="0" err="1"/>
              <a:t>it..and</a:t>
            </a:r>
            <a:r>
              <a:rPr lang="en-US" dirty="0"/>
              <a:t> how it test their groups gospel foundation </a:t>
            </a:r>
          </a:p>
          <a:p>
            <a:pPr lvl="1"/>
            <a:r>
              <a:rPr lang="en-US" dirty="0"/>
              <a:t>Gospel </a:t>
            </a:r>
            <a:r>
              <a:rPr lang="en-US" dirty="0" err="1"/>
              <a:t>fluency..practice</a:t>
            </a:r>
            <a:r>
              <a:rPr lang="en-US" dirty="0"/>
              <a:t> proclaiming gospel to real </a:t>
            </a:r>
            <a:r>
              <a:rPr lang="en-US" dirty="0" err="1"/>
              <a:t>needs..use</a:t>
            </a:r>
            <a:r>
              <a:rPr lang="en-US" dirty="0"/>
              <a:t> communion to express the gospel and other medium</a:t>
            </a:r>
          </a:p>
          <a:p>
            <a:pPr lvl="1"/>
            <a:r>
              <a:rPr lang="en-US" dirty="0"/>
              <a:t>Praying , speaking </a:t>
            </a:r>
          </a:p>
          <a:p>
            <a:endParaRPr lang="en-US" dirty="0"/>
          </a:p>
          <a:p>
            <a:endParaRPr lang="en-US" dirty="0"/>
          </a:p>
        </p:txBody>
      </p:sp>
    </p:spTree>
    <p:extLst>
      <p:ext uri="{BB962C8B-B14F-4D97-AF65-F5344CB8AC3E}">
        <p14:creationId xmlns:p14="http://schemas.microsoft.com/office/powerpoint/2010/main" val="2152892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B0C3-90B1-6C4C-B7AB-B1123C371D87}"/>
              </a:ext>
            </a:extLst>
          </p:cNvPr>
          <p:cNvSpPr>
            <a:spLocks noGrp="1"/>
          </p:cNvSpPr>
          <p:nvPr>
            <p:ph type="title"/>
          </p:nvPr>
        </p:nvSpPr>
        <p:spPr/>
        <p:txBody>
          <a:bodyPr/>
          <a:lstStyle/>
          <a:p>
            <a:r>
              <a:rPr lang="en-US" dirty="0"/>
              <a:t>The pathway to being a missional church </a:t>
            </a:r>
          </a:p>
        </p:txBody>
      </p:sp>
      <p:sp>
        <p:nvSpPr>
          <p:cNvPr id="3" name="Content Placeholder 2">
            <a:extLst>
              <a:ext uri="{FF2B5EF4-FFF2-40B4-BE49-F238E27FC236}">
                <a16:creationId xmlns:a16="http://schemas.microsoft.com/office/drawing/2014/main" id="{13716784-B27A-484D-969C-67C972605B9D}"/>
              </a:ext>
            </a:extLst>
          </p:cNvPr>
          <p:cNvSpPr>
            <a:spLocks noGrp="1"/>
          </p:cNvSpPr>
          <p:nvPr>
            <p:ph idx="1"/>
          </p:nvPr>
        </p:nvSpPr>
        <p:spPr>
          <a:xfrm>
            <a:off x="1451579" y="2318323"/>
            <a:ext cx="9603275" cy="4742877"/>
          </a:xfrm>
        </p:spPr>
        <p:txBody>
          <a:bodyPr>
            <a:normAutofit/>
          </a:bodyPr>
          <a:lstStyle/>
          <a:p>
            <a:r>
              <a:rPr lang="en-US" dirty="0"/>
              <a:t>Clearly defined mission</a:t>
            </a:r>
          </a:p>
          <a:p>
            <a:pPr marL="457200" lvl="1" indent="0">
              <a:buNone/>
            </a:pPr>
            <a:r>
              <a:rPr lang="en-US" dirty="0"/>
              <a:t>Identify a clear group that needs the gospel, could be neighborhood street kids, could be migrant workers or maids or guards or in FBC case it is </a:t>
            </a:r>
            <a:r>
              <a:rPr lang="en-US"/>
              <a:t>autistic teenagers and their parents </a:t>
            </a:r>
            <a:endParaRPr lang="en-US" dirty="0"/>
          </a:p>
          <a:p>
            <a:pPr marL="457200" lvl="1" indent="0">
              <a:buNone/>
            </a:pPr>
            <a:r>
              <a:rPr lang="en-US" dirty="0"/>
              <a:t>Reactive vs proactive mission</a:t>
            </a:r>
          </a:p>
          <a:p>
            <a:pPr marL="457200" lvl="1" indent="0">
              <a:buNone/>
            </a:pPr>
            <a:r>
              <a:rPr lang="en-US" dirty="0"/>
              <a:t>All of your life counts </a:t>
            </a:r>
          </a:p>
          <a:p>
            <a:endParaRPr lang="en-US" dirty="0"/>
          </a:p>
        </p:txBody>
      </p:sp>
    </p:spTree>
    <p:extLst>
      <p:ext uri="{BB962C8B-B14F-4D97-AF65-F5344CB8AC3E}">
        <p14:creationId xmlns:p14="http://schemas.microsoft.com/office/powerpoint/2010/main" val="3623676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B0C3-90B1-6C4C-B7AB-B1123C371D87}"/>
              </a:ext>
            </a:extLst>
          </p:cNvPr>
          <p:cNvSpPr>
            <a:spLocks noGrp="1"/>
          </p:cNvSpPr>
          <p:nvPr>
            <p:ph type="title"/>
          </p:nvPr>
        </p:nvSpPr>
        <p:spPr/>
        <p:txBody>
          <a:bodyPr/>
          <a:lstStyle/>
          <a:p>
            <a:r>
              <a:rPr lang="en-US" dirty="0"/>
              <a:t>The pathway to being a missional church </a:t>
            </a:r>
          </a:p>
        </p:txBody>
      </p:sp>
      <p:sp>
        <p:nvSpPr>
          <p:cNvPr id="3" name="Content Placeholder 2">
            <a:extLst>
              <a:ext uri="{FF2B5EF4-FFF2-40B4-BE49-F238E27FC236}">
                <a16:creationId xmlns:a16="http://schemas.microsoft.com/office/drawing/2014/main" id="{13716784-B27A-484D-969C-67C972605B9D}"/>
              </a:ext>
            </a:extLst>
          </p:cNvPr>
          <p:cNvSpPr>
            <a:spLocks noGrp="1"/>
          </p:cNvSpPr>
          <p:nvPr>
            <p:ph idx="1"/>
          </p:nvPr>
        </p:nvSpPr>
        <p:spPr>
          <a:xfrm>
            <a:off x="1451579" y="2115123"/>
            <a:ext cx="9603275" cy="4742877"/>
          </a:xfrm>
        </p:spPr>
        <p:txBody>
          <a:bodyPr>
            <a:normAutofit/>
          </a:bodyPr>
          <a:lstStyle/>
          <a:p>
            <a:r>
              <a:rPr lang="en-US" dirty="0"/>
              <a:t>Adjust our lives for the people God calls us to</a:t>
            </a:r>
          </a:p>
          <a:p>
            <a:pPr lvl="1"/>
            <a:r>
              <a:rPr lang="en-US" dirty="0"/>
              <a:t>What would Monday to Friday look like that ..need to define your lives</a:t>
            </a:r>
          </a:p>
          <a:p>
            <a:pPr lvl="1"/>
            <a:r>
              <a:rPr lang="en-US" dirty="0"/>
              <a:t>For example if we called to reach out to football school team, ..we go to games, volunteer to paint the bleachers, have the kids over, help them raise money for football games like sell tee shirts, to practices…they began to define </a:t>
            </a:r>
          </a:p>
          <a:p>
            <a:pPr lvl="1"/>
            <a:r>
              <a:rPr lang="en-US" dirty="0"/>
              <a:t>Seasons and patterns of the group you have been called </a:t>
            </a:r>
            <a:r>
              <a:rPr lang="en-US" dirty="0" err="1"/>
              <a:t>to..there</a:t>
            </a:r>
            <a:r>
              <a:rPr lang="en-US" dirty="0"/>
              <a:t> is a particular rhythm hence we must go with the culture</a:t>
            </a:r>
          </a:p>
          <a:p>
            <a:pPr lvl="1"/>
            <a:r>
              <a:rPr lang="en-US" dirty="0"/>
              <a:t>Like operation welcome in OCF, pay attention to the rhythms, where do the people eat and hang out.</a:t>
            </a:r>
          </a:p>
          <a:p>
            <a:pPr marL="457200" lvl="1"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662634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747EB-CBC0-B948-8AF9-24FC989C14FC}"/>
              </a:ext>
            </a:extLst>
          </p:cNvPr>
          <p:cNvSpPr>
            <a:spLocks noGrp="1"/>
          </p:cNvSpPr>
          <p:nvPr>
            <p:ph type="title"/>
          </p:nvPr>
        </p:nvSpPr>
        <p:spPr/>
        <p:txBody>
          <a:bodyPr/>
          <a:lstStyle/>
          <a:p>
            <a:r>
              <a:rPr lang="en-US" dirty="0"/>
              <a:t>The pathway to being a missional church </a:t>
            </a:r>
          </a:p>
        </p:txBody>
      </p:sp>
      <p:sp>
        <p:nvSpPr>
          <p:cNvPr id="3" name="Content Placeholder 2">
            <a:extLst>
              <a:ext uri="{FF2B5EF4-FFF2-40B4-BE49-F238E27FC236}">
                <a16:creationId xmlns:a16="http://schemas.microsoft.com/office/drawing/2014/main" id="{BD394B75-A1E8-0747-A561-866D00F5E573}"/>
              </a:ext>
            </a:extLst>
          </p:cNvPr>
          <p:cNvSpPr>
            <a:spLocks noGrp="1"/>
          </p:cNvSpPr>
          <p:nvPr>
            <p:ph idx="1"/>
          </p:nvPr>
        </p:nvSpPr>
        <p:spPr/>
        <p:txBody>
          <a:bodyPr>
            <a:normAutofit fontScale="92500" lnSpcReduction="20000"/>
          </a:bodyPr>
          <a:lstStyle/>
          <a:p>
            <a:r>
              <a:rPr lang="en-US" dirty="0"/>
              <a:t>Display and declaring the gospel</a:t>
            </a:r>
          </a:p>
          <a:p>
            <a:pPr lvl="1"/>
            <a:r>
              <a:rPr lang="en-US" dirty="0"/>
              <a:t>Look at the community you are going to , like where the concept of a Father is poor concept like in that group with absentee fathers</a:t>
            </a:r>
          </a:p>
          <a:p>
            <a:pPr lvl="1"/>
            <a:r>
              <a:rPr lang="en-US" dirty="0"/>
              <a:t>Door to the gospel…football team ..being a family to them, What are the cultural idols of the group…educational </a:t>
            </a:r>
            <a:r>
              <a:rPr lang="en-US" dirty="0" err="1"/>
              <a:t>group..their</a:t>
            </a:r>
            <a:r>
              <a:rPr lang="en-US" dirty="0"/>
              <a:t> idols</a:t>
            </a:r>
          </a:p>
          <a:p>
            <a:pPr lvl="1"/>
            <a:r>
              <a:rPr lang="en-US" dirty="0"/>
              <a:t>How gospel takes hands and feet….feeding the poor kids, how to display truth of the gospel\</a:t>
            </a:r>
          </a:p>
          <a:p>
            <a:r>
              <a:rPr lang="en-US" dirty="0"/>
              <a:t>Stay connected to coach</a:t>
            </a:r>
          </a:p>
          <a:p>
            <a:r>
              <a:rPr lang="en-US" dirty="0"/>
              <a:t>Plan for multiplication…one day you are going to do with </a:t>
            </a:r>
            <a:r>
              <a:rPr lang="en-US" dirty="0" err="1"/>
              <a:t>others..God</a:t>
            </a:r>
            <a:r>
              <a:rPr lang="en-US" dirty="0"/>
              <a:t> is going to use </a:t>
            </a:r>
            <a:r>
              <a:rPr lang="en-US" dirty="0" err="1"/>
              <a:t>you..faithfulness</a:t>
            </a:r>
            <a:r>
              <a:rPr lang="en-US" dirty="0"/>
              <a:t> to what God has brought you to be</a:t>
            </a:r>
          </a:p>
          <a:p>
            <a:r>
              <a:rPr lang="en-US" dirty="0"/>
              <a:t>Birth new missional communities</a:t>
            </a:r>
          </a:p>
        </p:txBody>
      </p:sp>
    </p:spTree>
    <p:extLst>
      <p:ext uri="{BB962C8B-B14F-4D97-AF65-F5344CB8AC3E}">
        <p14:creationId xmlns:p14="http://schemas.microsoft.com/office/powerpoint/2010/main" val="2830570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79259-057C-6C46-82E8-F1642A91A501}"/>
              </a:ext>
            </a:extLst>
          </p:cNvPr>
          <p:cNvSpPr>
            <a:spLocks noGrp="1"/>
          </p:cNvSpPr>
          <p:nvPr>
            <p:ph type="title"/>
          </p:nvPr>
        </p:nvSpPr>
        <p:spPr/>
        <p:txBody>
          <a:bodyPr/>
          <a:lstStyle/>
          <a:p>
            <a:r>
              <a:rPr lang="en-US" dirty="0"/>
              <a:t>Wrap up</a:t>
            </a:r>
          </a:p>
        </p:txBody>
      </p:sp>
      <p:sp>
        <p:nvSpPr>
          <p:cNvPr id="3" name="Content Placeholder 2">
            <a:extLst>
              <a:ext uri="{FF2B5EF4-FFF2-40B4-BE49-F238E27FC236}">
                <a16:creationId xmlns:a16="http://schemas.microsoft.com/office/drawing/2014/main" id="{08E08FEB-2C65-4944-A024-6B64BC037C85}"/>
              </a:ext>
            </a:extLst>
          </p:cNvPr>
          <p:cNvSpPr>
            <a:spLocks noGrp="1"/>
          </p:cNvSpPr>
          <p:nvPr>
            <p:ph idx="1"/>
          </p:nvPr>
        </p:nvSpPr>
        <p:spPr/>
        <p:txBody>
          <a:bodyPr>
            <a:normAutofit fontScale="92500" lnSpcReduction="20000"/>
          </a:bodyPr>
          <a:lstStyle/>
          <a:p>
            <a:r>
              <a:rPr lang="en-US" dirty="0"/>
              <a:t>The motivation : Matt 13 the man joyfully sold his treasure for the field with greater treasure. Martin said God is so good and life is so short.</a:t>
            </a:r>
          </a:p>
          <a:p>
            <a:r>
              <a:rPr lang="en-US" dirty="0"/>
              <a:t>The method: A pastor who was in Germany spending time with non believers normally resistant to the gospel had a lady say to him “ You are so much like me I cannot believe you are a Christian, you are concerned about the same things in the city, you work for the same thing I do, and yet you are a Christian and  I am like you , may be I can be a Christian too…</a:t>
            </a:r>
          </a:p>
          <a:p>
            <a:r>
              <a:rPr lang="en-US" dirty="0"/>
              <a:t>You see our God is a sending God , He will always send us into different cultures where they will see you as you work and live alongside them undergo the same kinds of trials and sufferings as they do but use different resources to over them and it is in this that we display the gospel</a:t>
            </a:r>
          </a:p>
        </p:txBody>
      </p:sp>
    </p:spTree>
    <p:extLst>
      <p:ext uri="{BB962C8B-B14F-4D97-AF65-F5344CB8AC3E}">
        <p14:creationId xmlns:p14="http://schemas.microsoft.com/office/powerpoint/2010/main" val="3334420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19847-E3F8-AB4E-8FE3-5D50FECBD81B}"/>
              </a:ext>
            </a:extLst>
          </p:cNvPr>
          <p:cNvSpPr>
            <a:spLocks noGrp="1"/>
          </p:cNvSpPr>
          <p:nvPr>
            <p:ph type="title"/>
          </p:nvPr>
        </p:nvSpPr>
        <p:spPr/>
        <p:txBody>
          <a:bodyPr/>
          <a:lstStyle/>
          <a:p>
            <a:r>
              <a:rPr lang="en-US" dirty="0"/>
              <a:t>challenge</a:t>
            </a:r>
          </a:p>
        </p:txBody>
      </p:sp>
      <p:sp>
        <p:nvSpPr>
          <p:cNvPr id="3" name="Content Placeholder 2">
            <a:extLst>
              <a:ext uri="{FF2B5EF4-FFF2-40B4-BE49-F238E27FC236}">
                <a16:creationId xmlns:a16="http://schemas.microsoft.com/office/drawing/2014/main" id="{03CA97CE-738F-C54E-AE9F-AA3473333482}"/>
              </a:ext>
            </a:extLst>
          </p:cNvPr>
          <p:cNvSpPr>
            <a:spLocks noGrp="1"/>
          </p:cNvSpPr>
          <p:nvPr>
            <p:ph idx="1"/>
          </p:nvPr>
        </p:nvSpPr>
        <p:spPr/>
        <p:txBody>
          <a:bodyPr>
            <a:normAutofit/>
          </a:bodyPr>
          <a:lstStyle/>
          <a:p>
            <a:r>
              <a:rPr lang="en-US" sz="3200" dirty="0"/>
              <a:t>Nehemiah 2 And I told them of the hand of my God that had been upon me for good, and also of the words that the king had spoken to me. And they said, “Let us rise up and build.”</a:t>
            </a:r>
          </a:p>
        </p:txBody>
      </p:sp>
    </p:spTree>
    <p:extLst>
      <p:ext uri="{BB962C8B-B14F-4D97-AF65-F5344CB8AC3E}">
        <p14:creationId xmlns:p14="http://schemas.microsoft.com/office/powerpoint/2010/main" val="3119129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18E0E-FBEF-754C-928F-2E314DBEAE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B8756D-9FF5-7C41-94C7-EC6DB332125B}"/>
              </a:ext>
            </a:extLst>
          </p:cNvPr>
          <p:cNvSpPr>
            <a:spLocks noGrp="1"/>
          </p:cNvSpPr>
          <p:nvPr>
            <p:ph idx="1"/>
          </p:nvPr>
        </p:nvSpPr>
        <p:spPr/>
        <p:txBody>
          <a:bodyPr>
            <a:normAutofit/>
          </a:bodyPr>
          <a:lstStyle/>
          <a:p>
            <a:r>
              <a:rPr lang="en-US" sz="2800" dirty="0"/>
              <a:t>John 20:21-23 (ESV) Jesus said to them again, “Peace be with you. As the Father has sent me, even so I am sending you.” 22 And when he had said this, he breathed on them and said to them, “Receive the Holy Spirit. 23 If you forgive the sins of any, they are forgiven them; if you withhold forgiveness from any, it is withheld.”</a:t>
            </a:r>
          </a:p>
        </p:txBody>
      </p:sp>
    </p:spTree>
    <p:extLst>
      <p:ext uri="{BB962C8B-B14F-4D97-AF65-F5344CB8AC3E}">
        <p14:creationId xmlns:p14="http://schemas.microsoft.com/office/powerpoint/2010/main" val="1891267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964E98-E5B5-2940-BAA4-7B828A139B5D}"/>
              </a:ext>
            </a:extLst>
          </p:cNvPr>
          <p:cNvSpPr>
            <a:spLocks noGrp="1"/>
          </p:cNvSpPr>
          <p:nvPr>
            <p:ph type="title"/>
          </p:nvPr>
        </p:nvSpPr>
        <p:spPr/>
        <p:txBody>
          <a:bodyPr/>
          <a:lstStyle/>
          <a:p>
            <a:r>
              <a:rPr lang="en-US" dirty="0"/>
              <a:t>The gospel blessing: peace</a:t>
            </a:r>
          </a:p>
        </p:txBody>
      </p:sp>
      <p:sp>
        <p:nvSpPr>
          <p:cNvPr id="5" name="Text Placeholder 4">
            <a:extLst>
              <a:ext uri="{FF2B5EF4-FFF2-40B4-BE49-F238E27FC236}">
                <a16:creationId xmlns:a16="http://schemas.microsoft.com/office/drawing/2014/main" id="{DB36B1D9-4CEF-D74D-A17A-F79AFB8CC35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17890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D04754-87F2-4D4D-A49C-36281999EDB9}"/>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81985E54-AD45-D941-915D-5423B03D8F39}"/>
              </a:ext>
            </a:extLst>
          </p:cNvPr>
          <p:cNvSpPr>
            <a:spLocks noGrp="1"/>
          </p:cNvSpPr>
          <p:nvPr>
            <p:ph idx="1"/>
          </p:nvPr>
        </p:nvSpPr>
        <p:spPr/>
        <p:txBody>
          <a:bodyPr>
            <a:normAutofit/>
          </a:bodyPr>
          <a:lstStyle/>
          <a:p>
            <a:r>
              <a:rPr lang="en-US" sz="2800" dirty="0"/>
              <a:t>John 14:27-28 (ESV) Peace I leave with you; my peace I give to you. Not as the world gives do I give to you. Let not your hearts be troubled, neither let them be afraid. 28 You heard me say to you, I am going away, and I will come to you.</a:t>
            </a:r>
          </a:p>
        </p:txBody>
      </p:sp>
    </p:spTree>
    <p:extLst>
      <p:ext uri="{BB962C8B-B14F-4D97-AF65-F5344CB8AC3E}">
        <p14:creationId xmlns:p14="http://schemas.microsoft.com/office/powerpoint/2010/main" val="2160304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5CD6-78AA-CF43-A76D-E0D290C07E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B2BAFB-A861-2546-9211-BB9279E6871F}"/>
              </a:ext>
            </a:extLst>
          </p:cNvPr>
          <p:cNvSpPr>
            <a:spLocks noGrp="1"/>
          </p:cNvSpPr>
          <p:nvPr>
            <p:ph idx="1"/>
          </p:nvPr>
        </p:nvSpPr>
        <p:spPr/>
        <p:txBody>
          <a:bodyPr/>
          <a:lstStyle/>
          <a:p>
            <a:pPr marL="0" indent="0">
              <a:buNone/>
            </a:pPr>
            <a:r>
              <a:rPr lang="en-US" dirty="0"/>
              <a:t>Numbers 6:23-26 (ESV) Speak to Aaron and his sons, saying, Thus you shall bless the people of Israel: you shall say to them,</a:t>
            </a:r>
          </a:p>
          <a:p>
            <a:pPr marL="0" indent="0">
              <a:buNone/>
            </a:pPr>
            <a:r>
              <a:rPr lang="en-US" dirty="0"/>
              <a:t>24 The Lord bless you and keep you;</a:t>
            </a:r>
          </a:p>
          <a:p>
            <a:pPr marL="0" indent="0">
              <a:buNone/>
            </a:pPr>
            <a:r>
              <a:rPr lang="en-US" dirty="0"/>
              <a:t>25 the Lord make his face to shine upon you and be gracious to you;</a:t>
            </a:r>
          </a:p>
          <a:p>
            <a:pPr marL="0" indent="0">
              <a:buNone/>
            </a:pPr>
            <a:r>
              <a:rPr lang="en-US" dirty="0"/>
              <a:t>26 the Lord lift up his countenance upon you and give you peace.</a:t>
            </a:r>
          </a:p>
        </p:txBody>
      </p:sp>
    </p:spTree>
    <p:extLst>
      <p:ext uri="{BB962C8B-B14F-4D97-AF65-F5344CB8AC3E}">
        <p14:creationId xmlns:p14="http://schemas.microsoft.com/office/powerpoint/2010/main" val="2809378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B0805C-8F48-D64F-AC86-E161B2B8EF46}"/>
              </a:ext>
            </a:extLst>
          </p:cNvPr>
          <p:cNvSpPr txBox="1"/>
          <p:nvPr/>
        </p:nvSpPr>
        <p:spPr>
          <a:xfrm>
            <a:off x="6458856" y="2162628"/>
            <a:ext cx="3325943" cy="3477875"/>
          </a:xfrm>
          <a:prstGeom prst="rect">
            <a:avLst/>
          </a:prstGeom>
          <a:noFill/>
        </p:spPr>
        <p:txBody>
          <a:bodyPr wrap="square" rtlCol="0">
            <a:spAutoFit/>
          </a:bodyPr>
          <a:lstStyle/>
          <a:p>
            <a:r>
              <a:rPr lang="en-MY" sz="2800" dirty="0"/>
              <a:t>Wholeness</a:t>
            </a:r>
          </a:p>
          <a:p>
            <a:r>
              <a:rPr lang="en-MY" sz="2800" dirty="0"/>
              <a:t>Inner completeness, fullness, or a type of wholeness </a:t>
            </a:r>
          </a:p>
          <a:p>
            <a:endParaRPr lang="en-MY" sz="2800" dirty="0"/>
          </a:p>
          <a:p>
            <a:r>
              <a:rPr lang="en-MY" sz="2000" dirty="0"/>
              <a:t>Physical, psychological, social, and spiritual; it flows from all of one’s relationships being put right — with God,</a:t>
            </a:r>
            <a:endParaRPr lang="en-US" sz="2000" dirty="0"/>
          </a:p>
        </p:txBody>
      </p:sp>
      <p:sp>
        <p:nvSpPr>
          <p:cNvPr id="5" name="TextBox 4">
            <a:extLst>
              <a:ext uri="{FF2B5EF4-FFF2-40B4-BE49-F238E27FC236}">
                <a16:creationId xmlns:a16="http://schemas.microsoft.com/office/drawing/2014/main" id="{579C2622-C546-5940-90A4-9026D1C3F7E3}"/>
              </a:ext>
            </a:extLst>
          </p:cNvPr>
          <p:cNvSpPr txBox="1"/>
          <p:nvPr/>
        </p:nvSpPr>
        <p:spPr>
          <a:xfrm>
            <a:off x="2145944" y="2393460"/>
            <a:ext cx="3325943" cy="923330"/>
          </a:xfrm>
          <a:prstGeom prst="rect">
            <a:avLst/>
          </a:prstGeom>
          <a:noFill/>
        </p:spPr>
        <p:txBody>
          <a:bodyPr wrap="square" rtlCol="0">
            <a:spAutoFit/>
          </a:bodyPr>
          <a:lstStyle/>
          <a:p>
            <a:r>
              <a:rPr lang="en-MY" sz="5400" dirty="0"/>
              <a:t>Shalom</a:t>
            </a:r>
            <a:endParaRPr lang="en-US" sz="5400" dirty="0"/>
          </a:p>
        </p:txBody>
      </p:sp>
      <p:sp>
        <p:nvSpPr>
          <p:cNvPr id="6" name="Equals 5">
            <a:extLst>
              <a:ext uri="{FF2B5EF4-FFF2-40B4-BE49-F238E27FC236}">
                <a16:creationId xmlns:a16="http://schemas.microsoft.com/office/drawing/2014/main" id="{F89F5778-0616-5543-972D-9A0963116850}"/>
              </a:ext>
            </a:extLst>
          </p:cNvPr>
          <p:cNvSpPr/>
          <p:nvPr/>
        </p:nvSpPr>
        <p:spPr>
          <a:xfrm>
            <a:off x="4956629" y="2490453"/>
            <a:ext cx="1030515" cy="72934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32623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8EEE7-990F-C946-965F-4109B57FB96F}"/>
              </a:ext>
            </a:extLst>
          </p:cNvPr>
          <p:cNvSpPr>
            <a:spLocks noGrp="1"/>
          </p:cNvSpPr>
          <p:nvPr>
            <p:ph type="title"/>
          </p:nvPr>
        </p:nvSpPr>
        <p:spPr/>
        <p:txBody>
          <a:bodyPr/>
          <a:lstStyle/>
          <a:p>
            <a:r>
              <a:rPr lang="en-US" dirty="0"/>
              <a:t>The scars—the 8</a:t>
            </a:r>
            <a:r>
              <a:rPr lang="en-US" baseline="30000" dirty="0"/>
              <a:t>th</a:t>
            </a:r>
            <a:r>
              <a:rPr lang="en-US" dirty="0"/>
              <a:t> sign</a:t>
            </a:r>
          </a:p>
        </p:txBody>
      </p:sp>
      <p:sp>
        <p:nvSpPr>
          <p:cNvPr id="3" name="Text Placeholder 2">
            <a:extLst>
              <a:ext uri="{FF2B5EF4-FFF2-40B4-BE49-F238E27FC236}">
                <a16:creationId xmlns:a16="http://schemas.microsoft.com/office/drawing/2014/main" id="{B8F14620-5907-B941-9E7E-6BB95561F1D7}"/>
              </a:ext>
            </a:extLst>
          </p:cNvPr>
          <p:cNvSpPr>
            <a:spLocks noGrp="1"/>
          </p:cNvSpPr>
          <p:nvPr>
            <p:ph type="body" idx="1"/>
          </p:nvPr>
        </p:nvSpPr>
        <p:spPr/>
        <p:txBody>
          <a:bodyPr/>
          <a:lstStyle/>
          <a:p>
            <a:r>
              <a:rPr lang="en-US" dirty="0"/>
              <a:t>When he had said this, he showed them his hands and his side.</a:t>
            </a:r>
          </a:p>
        </p:txBody>
      </p:sp>
    </p:spTree>
    <p:extLst>
      <p:ext uri="{BB962C8B-B14F-4D97-AF65-F5344CB8AC3E}">
        <p14:creationId xmlns:p14="http://schemas.microsoft.com/office/powerpoint/2010/main" val="1330030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4C5BBF-FCEB-3E4B-BEA7-124CD672E1A3}"/>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63204881-B3C2-5947-A7CA-E2F253BA40BF}"/>
              </a:ext>
            </a:extLst>
          </p:cNvPr>
          <p:cNvSpPr>
            <a:spLocks noGrp="1"/>
          </p:cNvSpPr>
          <p:nvPr>
            <p:ph idx="1"/>
          </p:nvPr>
        </p:nvSpPr>
        <p:spPr/>
        <p:txBody>
          <a:bodyPr>
            <a:normAutofit/>
          </a:bodyPr>
          <a:lstStyle/>
          <a:p>
            <a:r>
              <a:rPr lang="en-US" sz="3200" dirty="0"/>
              <a:t>John 3:14-15 (ESV) And as Moses lifted up the serpent in the wilderness, so must the Son of Man be </a:t>
            </a:r>
            <a:r>
              <a:rPr lang="en-US" sz="3200" u="sng" dirty="0"/>
              <a:t>lifted up</a:t>
            </a:r>
            <a:r>
              <a:rPr lang="en-US" sz="3200" dirty="0"/>
              <a:t>, 15 that whoever believes in him may have eternal life.</a:t>
            </a:r>
          </a:p>
        </p:txBody>
      </p:sp>
    </p:spTree>
    <p:extLst>
      <p:ext uri="{BB962C8B-B14F-4D97-AF65-F5344CB8AC3E}">
        <p14:creationId xmlns:p14="http://schemas.microsoft.com/office/powerpoint/2010/main" val="315707256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4606</Words>
  <Application>Microsoft Macintosh PowerPoint</Application>
  <PresentationFormat>Widescreen</PresentationFormat>
  <Paragraphs>197</Paragraphs>
  <Slides>25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Gill Sans MT</vt:lpstr>
      <vt:lpstr>Gallery</vt:lpstr>
      <vt:lpstr>The missional church</vt:lpstr>
      <vt:lpstr>PowerPoint Presentation</vt:lpstr>
      <vt:lpstr>PowerPoint Presentation</vt:lpstr>
      <vt:lpstr>The gospel blessing: peace</vt:lpstr>
      <vt:lpstr>PowerPoint Presentation</vt:lpstr>
      <vt:lpstr>PowerPoint Presentation</vt:lpstr>
      <vt:lpstr>PowerPoint Presentation</vt:lpstr>
      <vt:lpstr>The scars—the 8th sign</vt:lpstr>
      <vt:lpstr>PowerPoint Presentation</vt:lpstr>
      <vt:lpstr>PowerPoint Presentation</vt:lpstr>
      <vt:lpstr>Jesus displays his glory</vt:lpstr>
      <vt:lpstr>The mission</vt:lpstr>
      <vt:lpstr>PowerPoint Presentation</vt:lpstr>
      <vt:lpstr>PowerPoint Presentation</vt:lpstr>
      <vt:lpstr>The power</vt:lpstr>
      <vt:lpstr>The implications</vt:lpstr>
      <vt:lpstr>PowerPoint Presentation</vt:lpstr>
      <vt:lpstr>Fbc: towards being a missional church</vt:lpstr>
      <vt:lpstr>The pathway to being a missional church </vt:lpstr>
      <vt:lpstr>The pathway to being a missional church </vt:lpstr>
      <vt:lpstr>The pathway to being a missional church </vt:lpstr>
      <vt:lpstr>The pathway to being a missional church </vt:lpstr>
      <vt:lpstr>The pathway to being a missional church </vt:lpstr>
      <vt:lpstr>Wrap up</vt:lpstr>
      <vt:lpstr>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missional church</dc:title>
  <dc:creator>Peter Ng</dc:creator>
  <cp:lastModifiedBy>Peter Ng</cp:lastModifiedBy>
  <cp:revision>4</cp:revision>
  <dcterms:created xsi:type="dcterms:W3CDTF">2019-10-26T10:16:17Z</dcterms:created>
  <dcterms:modified xsi:type="dcterms:W3CDTF">2019-10-27T09:54:56Z</dcterms:modified>
</cp:coreProperties>
</file>