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6"/>
  </p:notesMasterIdLst>
  <p:sldIdLst>
    <p:sldId id="256" r:id="rId2"/>
    <p:sldId id="257" r:id="rId3"/>
    <p:sldId id="259" r:id="rId4"/>
    <p:sldId id="260" r:id="rId5"/>
    <p:sldId id="273" r:id="rId6"/>
    <p:sldId id="265" r:id="rId7"/>
    <p:sldId id="258" r:id="rId8"/>
    <p:sldId id="261" r:id="rId9"/>
    <p:sldId id="262" r:id="rId10"/>
    <p:sldId id="275" r:id="rId11"/>
    <p:sldId id="274" r:id="rId12"/>
    <p:sldId id="276" r:id="rId13"/>
    <p:sldId id="263" r:id="rId14"/>
    <p:sldId id="266" r:id="rId15"/>
    <p:sldId id="268" r:id="rId16"/>
    <p:sldId id="267" r:id="rId17"/>
    <p:sldId id="269" r:id="rId18"/>
    <p:sldId id="279" r:id="rId19"/>
    <p:sldId id="264" r:id="rId20"/>
    <p:sldId id="277" r:id="rId21"/>
    <p:sldId id="270" r:id="rId22"/>
    <p:sldId id="272" r:id="rId23"/>
    <p:sldId id="271"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82278" autoAdjust="0"/>
  </p:normalViewPr>
  <p:slideViewPr>
    <p:cSldViewPr snapToGrid="0">
      <p:cViewPr>
        <p:scale>
          <a:sx n="66" d="100"/>
          <a:sy n="66" d="100"/>
        </p:scale>
        <p:origin x="97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C8D9D-00F4-4E91-973A-9269A792F0B6}" type="datetimeFigureOut">
              <a:rPr lang="en-US" smtClean="0"/>
              <a:t>15-Sep-19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7BD9A-AC4D-47B8-93FD-95E6D7DDCD76}" type="slidenum">
              <a:rPr lang="en-US" smtClean="0"/>
              <a:t>‹#›</a:t>
            </a:fld>
            <a:endParaRPr lang="en-US"/>
          </a:p>
        </p:txBody>
      </p:sp>
    </p:spTree>
    <p:extLst>
      <p:ext uri="{BB962C8B-B14F-4D97-AF65-F5344CB8AC3E}">
        <p14:creationId xmlns:p14="http://schemas.microsoft.com/office/powerpoint/2010/main" val="74080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7BD9A-AC4D-47B8-93FD-95E6D7DDCD76}" type="slidenum">
              <a:rPr lang="en-US" smtClean="0"/>
              <a:t>1</a:t>
            </a:fld>
            <a:endParaRPr lang="en-US"/>
          </a:p>
        </p:txBody>
      </p:sp>
    </p:spTree>
    <p:extLst>
      <p:ext uri="{BB962C8B-B14F-4D97-AF65-F5344CB8AC3E}">
        <p14:creationId xmlns:p14="http://schemas.microsoft.com/office/powerpoint/2010/main" val="235896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father always joked when he gets to heaven his body will look like this</a:t>
            </a:r>
          </a:p>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16</a:t>
            </a:fld>
            <a:endParaRPr lang="en-US"/>
          </a:p>
        </p:txBody>
      </p:sp>
    </p:spTree>
    <p:extLst>
      <p:ext uri="{BB962C8B-B14F-4D97-AF65-F5344CB8AC3E}">
        <p14:creationId xmlns:p14="http://schemas.microsoft.com/office/powerpoint/2010/main" val="2646371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a:t>
            </a:r>
            <a:r>
              <a:rPr lang="en-US" dirty="0" err="1"/>
              <a:t>disablilties</a:t>
            </a:r>
            <a:r>
              <a:rPr lang="en-US" dirty="0"/>
              <a:t> be gone when we are in heaven? Or will they be redeemed? Christ bore his scars</a:t>
            </a:r>
          </a:p>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17</a:t>
            </a:fld>
            <a:endParaRPr lang="en-US"/>
          </a:p>
        </p:txBody>
      </p:sp>
    </p:spTree>
    <p:extLst>
      <p:ext uri="{BB962C8B-B14F-4D97-AF65-F5344CB8AC3E}">
        <p14:creationId xmlns:p14="http://schemas.microsoft.com/office/powerpoint/2010/main" val="3072151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think part of the reason why people can’t see the value of resurrection is because they cannot see how God see’s it being so valuable for us as His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Without physical resurrection we have no hope. We are saying that the value of life as God created and see’s, is not valuable at all.</a:t>
            </a:r>
          </a:p>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18</a:t>
            </a:fld>
            <a:endParaRPr lang="en-US"/>
          </a:p>
        </p:txBody>
      </p:sp>
    </p:spTree>
    <p:extLst>
      <p:ext uri="{BB962C8B-B14F-4D97-AF65-F5344CB8AC3E}">
        <p14:creationId xmlns:p14="http://schemas.microsoft.com/office/powerpoint/2010/main" val="4190789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the fall into sin, their bodies were not fit for the Holy Spirit to fill them permanently</a:t>
            </a:r>
          </a:p>
          <a:p>
            <a:endParaRPr lang="en-GB" dirty="0"/>
          </a:p>
          <a:p>
            <a:r>
              <a:rPr lang="en-GB" dirty="0"/>
              <a:t>necessity that the living and the dead be changed, because in their earthly physicality they cannot inherit the kingdom of God</a:t>
            </a:r>
          </a:p>
          <a:p>
            <a:endParaRPr lang="en-GB" dirty="0"/>
          </a:p>
        </p:txBody>
      </p:sp>
      <p:sp>
        <p:nvSpPr>
          <p:cNvPr id="4" name="Slide Number Placeholder 3"/>
          <p:cNvSpPr>
            <a:spLocks noGrp="1"/>
          </p:cNvSpPr>
          <p:nvPr>
            <p:ph type="sldNum" sz="quarter" idx="5"/>
          </p:nvPr>
        </p:nvSpPr>
        <p:spPr/>
        <p:txBody>
          <a:bodyPr/>
          <a:lstStyle/>
          <a:p>
            <a:fld id="{48E7BD9A-AC4D-47B8-93FD-95E6D7DDCD76}" type="slidenum">
              <a:rPr lang="en-US" smtClean="0"/>
              <a:t>19</a:t>
            </a:fld>
            <a:endParaRPr lang="en-US"/>
          </a:p>
        </p:txBody>
      </p:sp>
    </p:spTree>
    <p:extLst>
      <p:ext uri="{BB962C8B-B14F-4D97-AF65-F5344CB8AC3E}">
        <p14:creationId xmlns:p14="http://schemas.microsoft.com/office/powerpoint/2010/main" val="2753772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already not for this earthly realm but for the realm of the Spirit. However, that work is not completed until our resurrection is made complete. When the trumpet sounds.</a:t>
            </a:r>
          </a:p>
          <a:p>
            <a:endParaRPr lang="en-US" dirty="0"/>
          </a:p>
          <a:p>
            <a:r>
              <a:rPr lang="en-US" dirty="0"/>
              <a:t>There are some who believe that this is the redeemed state. But we who live here cannot comprehend how this can be.</a:t>
            </a:r>
          </a:p>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20</a:t>
            </a:fld>
            <a:endParaRPr lang="en-US"/>
          </a:p>
        </p:txBody>
      </p:sp>
    </p:spTree>
    <p:extLst>
      <p:ext uri="{BB962C8B-B14F-4D97-AF65-F5344CB8AC3E}">
        <p14:creationId xmlns:p14="http://schemas.microsoft.com/office/powerpoint/2010/main" val="1100001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r>
              <a:rPr lang="en-GB" sz="1200" dirty="0"/>
              <a:t>Before his death, Jesus raised people from the dead (the daughter of Jairus, the young man of Nain, and Lazarus), but their physical bodies remained mortal. After his resurrection, immortality for his people became a certainty</a:t>
            </a:r>
          </a:p>
          <a:p>
            <a:endParaRPr lang="en-GB" sz="1200" dirty="0"/>
          </a:p>
          <a:p>
            <a:r>
              <a:rPr lang="en-GB" sz="1200" dirty="0"/>
              <a:t>It is not the same resurrection. It will be different! Glorious!</a:t>
            </a:r>
          </a:p>
          <a:p>
            <a:endParaRPr lang="en-GB" sz="1200" dirty="0"/>
          </a:p>
          <a:p>
            <a:r>
              <a:rPr lang="en-GB" sz="1200" dirty="0"/>
              <a:t>In a moment, in the twinkling of an eye, at the last trumpet.” The Greek term Paul uses for “moment” is </a:t>
            </a:r>
            <a:r>
              <a:rPr lang="en-GB" sz="1200" dirty="0" err="1"/>
              <a:t>atomos</a:t>
            </a:r>
            <a:r>
              <a:rPr lang="en-GB" sz="1200" dirty="0"/>
              <a:t>, from which we have the derivative atom. The word refers to something so small that it cannot be divided any more. Here </a:t>
            </a:r>
            <a:r>
              <a:rPr lang="en-GB" sz="1200" dirty="0" err="1"/>
              <a:t>atomos</a:t>
            </a:r>
            <a:r>
              <a:rPr lang="en-GB" sz="1200" dirty="0"/>
              <a:t> applies to time. The phrase in the twinkling of an eye is appositional; it represents a momentary wink of the eyelid. (Our equivalent is “in a split second,” which commonly signifies the shortest possible moment.) In such a brief moment the miracle of transformation will occur both for those who rise from the dead and for those who are alive</a:t>
            </a:r>
          </a:p>
          <a:p>
            <a:endParaRPr lang="en-GB" sz="1200" dirty="0"/>
          </a:p>
          <a:p>
            <a:endParaRPr lang="en-GB" sz="1200" dirty="0"/>
          </a:p>
          <a:p>
            <a:r>
              <a:rPr lang="en-GB" sz="1200" dirty="0"/>
              <a:t>He means to say that some believers will not have to face death; not everyone will die a physical death. Those who live to the end will be changed at Christ’s return and so will all those who have died in the Lord</a:t>
            </a:r>
          </a:p>
          <a:p>
            <a:pPr lvl="1"/>
            <a:r>
              <a:rPr lang="en-GB" dirty="0"/>
              <a:t> </a:t>
            </a:r>
            <a:endParaRPr lang="en-US" sz="1200" dirty="0"/>
          </a:p>
        </p:txBody>
      </p:sp>
      <p:sp>
        <p:nvSpPr>
          <p:cNvPr id="4" name="Slide Number Placeholder 3"/>
          <p:cNvSpPr>
            <a:spLocks noGrp="1"/>
          </p:cNvSpPr>
          <p:nvPr>
            <p:ph type="sldNum" sz="quarter" idx="5"/>
          </p:nvPr>
        </p:nvSpPr>
        <p:spPr/>
        <p:txBody>
          <a:bodyPr/>
          <a:lstStyle/>
          <a:p>
            <a:fld id="{48E7BD9A-AC4D-47B8-93FD-95E6D7DDCD76}" type="slidenum">
              <a:rPr lang="en-US" smtClean="0"/>
              <a:t>21</a:t>
            </a:fld>
            <a:endParaRPr lang="en-US"/>
          </a:p>
        </p:txBody>
      </p:sp>
    </p:spTree>
    <p:extLst>
      <p:ext uri="{BB962C8B-B14F-4D97-AF65-F5344CB8AC3E}">
        <p14:creationId xmlns:p14="http://schemas.microsoft.com/office/powerpoint/2010/main" val="970420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statistics say that 60% to 80% of those who enter the ministry will not still be in it 10 years later, and only a fraction will stay in it as a lifetime career.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Seventy percent of pastors constantly fight depression. </a:t>
            </a:r>
          </a:p>
          <a:p>
            <a:endParaRPr lang="en-US" dirty="0"/>
          </a:p>
          <a:p>
            <a:r>
              <a:rPr lang="en-GB" dirty="0"/>
              <a:t>Eighty percent of seminary and Bible school graduates who enter the ministry will leave the ministry within the first five years.</a:t>
            </a:r>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22</a:t>
            </a:fld>
            <a:endParaRPr lang="en-US"/>
          </a:p>
        </p:txBody>
      </p:sp>
    </p:spTree>
    <p:extLst>
      <p:ext uri="{BB962C8B-B14F-4D97-AF65-F5344CB8AC3E}">
        <p14:creationId xmlns:p14="http://schemas.microsoft.com/office/powerpoint/2010/main" val="3467557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Resurrection was not a big deal to me. I knew I was going to be resurrected. 100 percent. No doubt. I didn’t really bother too much about it. I mean why think about something I cannot fully understand or have to deal with only when I die or in the future right?</a:t>
            </a:r>
          </a:p>
          <a:p>
            <a:endParaRPr lang="en-US" dirty="0"/>
          </a:p>
          <a:p>
            <a:r>
              <a:rPr lang="en-US" dirty="0"/>
              <a:t>I have been to many funerals in my life. It has been very painful every time. Last month I had two dear friends pass away.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nothing really hit home as when my dad passed away. I miss my dad a lot as I have shared. And I never really bothered to much about his presence until he was gone. I mean the house feels empty a lot of time. The laughter that he has still reverberates sometimes in my mind. In fact sometimes the way my brother coughs sometimes even makes me feel is Dad around?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dad is a big fat man. And we used to joke all the time about how he would have six packs when he got to heaven. I never knew how much his presence meant until he was absent. In some ways, he is present with me now more than he was present when he was on earth.</a:t>
            </a:r>
          </a:p>
          <a:p>
            <a:endParaRPr lang="en-US" dirty="0"/>
          </a:p>
          <a:p>
            <a:r>
              <a:rPr lang="en-US" dirty="0"/>
              <a:t>I never bothered too much about the physicality of resurrection until I realize how much I miss my dads hug. There is something about the presence of his hug that makes people feel secure. I remember at the funeral, it was time to go to cremate his body. And hundreds were lining up to pay their last respects. And it felt like it took forever. We were crying because everybody hugged us and cried. But the line seemed to bottle neck at my brother because everybody that hugged him wept like crazy. We didn’t really understand why.</a:t>
            </a:r>
          </a:p>
          <a:p>
            <a:endParaRPr lang="en-US" dirty="0"/>
          </a:p>
          <a:p>
            <a:r>
              <a:rPr lang="en-US" dirty="0"/>
              <a:t>Later we would in discussion reflect. And my brother said. I think I know why. Because my brother is ‘shaped’ like my father. And when he hugged them, they would immediately feel like my dad was hugging them. Like he was present with them comforting them.</a:t>
            </a:r>
          </a:p>
          <a:p>
            <a:endParaRPr lang="en-US" dirty="0"/>
          </a:p>
          <a:p>
            <a:r>
              <a:rPr lang="en-US" dirty="0"/>
              <a:t>Christ came as a person, so that His embrace will not feel distant but physical. The physicality of his nature was something he took on permanently for eternity to tell us He is with us. And will be with us forever. I don’t know if you’ve felt like God has been distant all your life. Or he doesn’t really care about your problems. We Asians like to ‘not bother’ people with problems we can handle. But Resurrection is a promise not only of His presence but the promise that we will see him face to face one day. Touch the scars on his hands. Feel the warmth of His embrace. Resurrection is the hope we have that when we hug him one day. We will feel the comfort of His embrace saying well done. </a:t>
            </a:r>
          </a:p>
          <a:p>
            <a:endParaRPr lang="en-US" dirty="0"/>
          </a:p>
          <a:p>
            <a:r>
              <a:rPr lang="en-US" dirty="0"/>
              <a:t>Resurrection is a promise that I can feel and hug my dad and friends one day at the end of it all. As much as I long to feel my dad’s embrace. I long to feel Christ’s embrace the day he comes to take us home. But we do not have to wait until then to feel his presence. To know the warmth of his embrace. To understand that we have hope in him</a:t>
            </a:r>
          </a:p>
          <a:p>
            <a:endParaRPr lang="en-US" dirty="0"/>
          </a:p>
          <a:p>
            <a:r>
              <a:rPr lang="en-US" dirty="0"/>
              <a:t>Perhaps to some of us today, Christ is absent. We deny his power or presence to use through the holy communion, or the church. We may even deny his presence here right now just as the Corinthians were denying the resurrection because it can’t be real. The manifestations of the gifts of the Holy Spirit can’t be real. Healings cannot happen. My problem is not big enough for him to be bothered. Perhaps some of you here think suicide is a possibility because you feel alone in this world.</a:t>
            </a:r>
          </a:p>
          <a:p>
            <a:endParaRPr lang="en-US" dirty="0"/>
          </a:p>
          <a:p>
            <a:r>
              <a:rPr lang="en-US" dirty="0"/>
              <a:t>Let me tell you what Christ did for us is very real. The presence of the Holy Spirit in this hall is very real. And he longs to show you His presence. Every week he gathers us together because He wants to be present with us. If you need God to be present if your life just as much as I do. Let us pray for you</a:t>
            </a:r>
          </a:p>
          <a:p>
            <a:endParaRPr lang="en-US" dirty="0"/>
          </a:p>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23</a:t>
            </a:fld>
            <a:endParaRPr lang="en-US"/>
          </a:p>
        </p:txBody>
      </p:sp>
    </p:spTree>
    <p:extLst>
      <p:ext uri="{BB962C8B-B14F-4D97-AF65-F5344CB8AC3E}">
        <p14:creationId xmlns:p14="http://schemas.microsoft.com/office/powerpoint/2010/main" val="2136833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Resurrection was not a big deal to me. I knew I was going to be resurrected. 100 percent. No doubt. I didn’t really bother too much about it. I mean why think about something I cannot fully understand or must deal with only when I die or in the future right? Resurrection is something so distant. Like some of you here also would think. Or maybe not you’re nearing the end you’re more concerned about this.</a:t>
            </a:r>
          </a:p>
          <a:p>
            <a:endParaRPr lang="en-US" dirty="0"/>
          </a:p>
          <a:p>
            <a:r>
              <a:rPr lang="en-US" dirty="0"/>
              <a:t>I have been to many funerals in my life. It has been very painful every time. Last month I had two dear friends pass away.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 nothing really hit home as when my dad passed away. I miss my dad a lot as I have shared. And I never really bothered to much about his presence until he was gone. I mean the house feels empty a lot of time. The laughter that he has still reverberates sometimes in my mind. In fact sometimes the way my brother coughs sometimes even makes me feel is Dad around?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dad is a big fat man. And we used to joke all the time about how he would have six packs when he got to heaven. I never knew how much his presence meant until he was absent. In some ways, he is present with me now more than he was present when he was on earth.</a:t>
            </a:r>
          </a:p>
          <a:p>
            <a:endParaRPr lang="en-US" dirty="0"/>
          </a:p>
          <a:p>
            <a:r>
              <a:rPr lang="en-US" dirty="0"/>
              <a:t>I never bothered too much about the physicality of resurrection until I realize how much I miss my dads hug. There is something about the presence of his hug that makes people feel secure. I remember at the funeral, it was time to go to cremate his body. And hundreds were lining up to pay their last respects. And it felt like it took forever. We were crying because everybody hugged us and cried. But the line seemed to bottle neck at my brother because everybody that hugged him wept like crazy. We didn’t really understand why.</a:t>
            </a:r>
          </a:p>
          <a:p>
            <a:endParaRPr lang="en-US" dirty="0"/>
          </a:p>
          <a:p>
            <a:r>
              <a:rPr lang="en-US" dirty="0"/>
              <a:t>Later we would in discussion reflect. And my brother said. I think I know why. Because my brother is ‘shaped’ like my father. And when he hugged them, they would immediately feel like my dad was hugging them. Like he was present with them comforting them.</a:t>
            </a:r>
          </a:p>
          <a:p>
            <a:endParaRPr lang="en-US" dirty="0"/>
          </a:p>
          <a:p>
            <a:r>
              <a:rPr lang="en-US" dirty="0"/>
              <a:t>Christ came as a person, so that His embrace will not feel distant but physical. The physicality of his nature was something he took on permanently for eternity to tell us He is with us. And will be with us forever. I don’t know if you’ve felt like God has been distant all your life. Or he doesn’t really care about your problems. We Asians like to ‘not bother’ people with problems we can handle. But Resurrection is a promise not only of His presence but the promise that we will see him face to face one day. Touch the scars on his hands. Feel the warmth of His embrace. Resurrection is the hope we have that when we hug him one day. We will feel the comfort of His embrace saying well done. </a:t>
            </a:r>
          </a:p>
          <a:p>
            <a:endParaRPr lang="en-US" dirty="0"/>
          </a:p>
          <a:p>
            <a:r>
              <a:rPr lang="en-US" dirty="0"/>
              <a:t>Resurrection is a promise that I can feel and hug my dad and friends one day at the end of it all. As much as I long to feel my dad’s embrace. I long to feel Christ’s embrace the day he comes to take us home. But we do not have to wait until then to feel his presence. To know the warmth of his embrace. To understand that we have hope in him</a:t>
            </a:r>
          </a:p>
          <a:p>
            <a:endParaRPr lang="en-US" dirty="0"/>
          </a:p>
          <a:p>
            <a:r>
              <a:rPr lang="en-US" dirty="0"/>
              <a:t>Perhaps to some of us today, Christ is absent. We deny his power or presence to use through the holy communion, or the church. We may even deny his presence here right now just as the Corinthians were denying the resurrection because it can’t be real. The manifestations of the gifts of the Holy Spirit can’t be real. Healings cannot happen. My problem is not big enough for him to be bothered. Perhaps some of you here think suicide is a possibility because you feel alone in this world.</a:t>
            </a:r>
          </a:p>
          <a:p>
            <a:endParaRPr lang="en-US" dirty="0"/>
          </a:p>
          <a:p>
            <a:r>
              <a:rPr lang="en-US" dirty="0"/>
              <a:t>Let me tell you what Christ did for us is very real. The presence of the Holy Spirit in this hall is very real. And he longs to show you His presence. Every week he gathers us together because He wants to be present with us. If you need God to be present if your life just as much as I do. Let us pray for you</a:t>
            </a:r>
          </a:p>
          <a:p>
            <a:endParaRPr lang="en-US" dirty="0"/>
          </a:p>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24</a:t>
            </a:fld>
            <a:endParaRPr lang="en-US"/>
          </a:p>
        </p:txBody>
      </p:sp>
    </p:spTree>
    <p:extLst>
      <p:ext uri="{BB962C8B-B14F-4D97-AF65-F5344CB8AC3E}">
        <p14:creationId xmlns:p14="http://schemas.microsoft.com/office/powerpoint/2010/main" val="360803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issue about resurrection was not something new. It was something that was a constant debate</a:t>
            </a:r>
          </a:p>
          <a:p>
            <a:endParaRPr lang="en-GB" dirty="0"/>
          </a:p>
          <a:p>
            <a:r>
              <a:rPr lang="en-GB" dirty="0"/>
              <a:t>Jewish rabbis believed that God created man as a unit of body and spirit. At death the spirit returns to God who gave it and the body returns to the dust of the earth (Eccl. 12:7). And at the resurrection, the dead will rise with the same body that perished.99</a:t>
            </a:r>
          </a:p>
          <a:p>
            <a:endParaRPr lang="en-GB" dirty="0"/>
          </a:p>
          <a:p>
            <a:r>
              <a:rPr lang="en-GB" dirty="0"/>
              <a:t>The </a:t>
            </a:r>
            <a:r>
              <a:rPr lang="en-GB" dirty="0" err="1"/>
              <a:t>Saducees</a:t>
            </a:r>
            <a:r>
              <a:rPr lang="en-GB" dirty="0"/>
              <a:t> however did not believe in the resurrection. And you would see that when they tried to trap Jesus with questions about the resurrection.</a:t>
            </a:r>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2</a:t>
            </a:fld>
            <a:endParaRPr lang="en-US"/>
          </a:p>
        </p:txBody>
      </p:sp>
    </p:spTree>
    <p:extLst>
      <p:ext uri="{BB962C8B-B14F-4D97-AF65-F5344CB8AC3E}">
        <p14:creationId xmlns:p14="http://schemas.microsoft.com/office/powerpoint/2010/main" val="50868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Greek philosophers taught the immortality of the soul but denied the immortality of the body. Paul was scorned by Epicurean and Stoic philosophers in Athens when at the end of his Areopagus address he mentioned the resurrection from the dead (Acts 17:31–32). </a:t>
            </a:r>
          </a:p>
          <a:p>
            <a:endParaRPr lang="en-GB" dirty="0"/>
          </a:p>
          <a:p>
            <a:r>
              <a:rPr lang="en-GB" dirty="0"/>
              <a:t>But those Corinthians who were influenced by Greek philosophy repudiated the teachings on the resurrection. They told Paul that raising a person from the dead was impossible. They refused to listen to the message of the Old Testament Scriptures, the account of Jesus’ resurrection, and the promise that believers in Christ will rise from the dead. Last, they rejected the thought of continuity, for they saw only the dissolution of the physical body when death occurred.</a:t>
            </a:r>
          </a:p>
          <a:p>
            <a:endParaRPr lang="en-GB" dirty="0"/>
          </a:p>
          <a:p>
            <a:endParaRPr lang="en-GB" dirty="0"/>
          </a:p>
          <a:p>
            <a:r>
              <a:rPr lang="en-GB" dirty="0"/>
              <a:t>Simon J. Kistemaker and William Hendriksen, Exposition of the First Epistle to the Corinthians, vol. 18, New Testament Commentary (Grand Rapids: Baker Book House, 1953–2001), 566–567.</a:t>
            </a:r>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4</a:t>
            </a:fld>
            <a:endParaRPr lang="en-US"/>
          </a:p>
        </p:txBody>
      </p:sp>
    </p:spTree>
    <p:extLst>
      <p:ext uri="{BB962C8B-B14F-4D97-AF65-F5344CB8AC3E}">
        <p14:creationId xmlns:p14="http://schemas.microsoft.com/office/powerpoint/2010/main" val="101203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8E7BD9A-AC4D-47B8-93FD-95E6D7DDCD76}" type="slidenum">
              <a:rPr lang="en-US" smtClean="0"/>
              <a:t>6</a:t>
            </a:fld>
            <a:endParaRPr lang="en-US"/>
          </a:p>
        </p:txBody>
      </p:sp>
    </p:spTree>
    <p:extLst>
      <p:ext uri="{BB962C8B-B14F-4D97-AF65-F5344CB8AC3E}">
        <p14:creationId xmlns:p14="http://schemas.microsoft.com/office/powerpoint/2010/main" val="89397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Lee Strobel, was out to prove that the resurrection is not real.</a:t>
            </a:r>
          </a:p>
        </p:txBody>
      </p:sp>
      <p:sp>
        <p:nvSpPr>
          <p:cNvPr id="4" name="Slide Number Placeholder 3"/>
          <p:cNvSpPr>
            <a:spLocks noGrp="1"/>
          </p:cNvSpPr>
          <p:nvPr>
            <p:ph type="sldNum" sz="quarter" idx="5"/>
          </p:nvPr>
        </p:nvSpPr>
        <p:spPr/>
        <p:txBody>
          <a:bodyPr/>
          <a:lstStyle/>
          <a:p>
            <a:fld id="{48E7BD9A-AC4D-47B8-93FD-95E6D7DDCD76}" type="slidenum">
              <a:rPr lang="en-US" smtClean="0"/>
              <a:t>7</a:t>
            </a:fld>
            <a:endParaRPr lang="en-US"/>
          </a:p>
        </p:txBody>
      </p:sp>
    </p:spTree>
    <p:extLst>
      <p:ext uri="{BB962C8B-B14F-4D97-AF65-F5344CB8AC3E}">
        <p14:creationId xmlns:p14="http://schemas.microsoft.com/office/powerpoint/2010/main" val="247851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9</a:t>
            </a:fld>
            <a:endParaRPr lang="en-US"/>
          </a:p>
        </p:txBody>
      </p:sp>
    </p:spTree>
    <p:extLst>
      <p:ext uri="{BB962C8B-B14F-4D97-AF65-F5344CB8AC3E}">
        <p14:creationId xmlns:p14="http://schemas.microsoft.com/office/powerpoint/2010/main" val="336108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1 Corinthians 3:6-7 New International Version (NIV)</a:t>
            </a:r>
          </a:p>
          <a:p>
            <a:r>
              <a:rPr lang="en-GB" sz="1200" b="1" i="0" u="none" strike="noStrike" kern="1200" baseline="30000" dirty="0">
                <a:solidFill>
                  <a:schemeClr val="tx1"/>
                </a:solidFill>
                <a:effectLst/>
                <a:latin typeface="+mn-lt"/>
                <a:ea typeface="+mn-ea"/>
                <a:cs typeface="+mn-cs"/>
              </a:rPr>
              <a:t>6 </a:t>
            </a:r>
            <a:r>
              <a:rPr lang="en-GB" sz="1200" b="0" i="0" u="none" strike="noStrike" kern="1200" dirty="0">
                <a:solidFill>
                  <a:schemeClr val="tx1"/>
                </a:solidFill>
                <a:effectLst/>
                <a:latin typeface="+mn-lt"/>
                <a:ea typeface="+mn-ea"/>
                <a:cs typeface="+mn-cs"/>
              </a:rPr>
              <a:t>I planted the seed, Apollos watered it, but God has been making it grow. </a:t>
            </a:r>
            <a:r>
              <a:rPr lang="en-GB" sz="1200" b="1" i="0" u="none" strike="noStrike" kern="1200" baseline="30000" dirty="0">
                <a:solidFill>
                  <a:schemeClr val="tx1"/>
                </a:solidFill>
                <a:effectLst/>
                <a:latin typeface="+mn-lt"/>
                <a:ea typeface="+mn-ea"/>
                <a:cs typeface="+mn-cs"/>
              </a:rPr>
              <a:t>7 </a:t>
            </a:r>
            <a:r>
              <a:rPr lang="en-GB" sz="1200" b="0" i="0" u="none" strike="noStrike" kern="1200" dirty="0">
                <a:solidFill>
                  <a:schemeClr val="tx1"/>
                </a:solidFill>
                <a:effectLst/>
                <a:latin typeface="+mn-lt"/>
                <a:ea typeface="+mn-ea"/>
                <a:cs typeface="+mn-cs"/>
              </a:rPr>
              <a:t>So neither the one who plants nor the one who waters is anything, but only God, who makes things grow.</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he points to something this person does from time to time: sowing seed. When someone plants a seed in fertile soil that has sufficient moisture and warm temperature, it germinates. The germination process causes the seed to disintegrate. That dying seed gives birth to new life in the form of a developing plant that eventually matures and produces seed (see John 12:24). Notice that we sow the seed but are unable to bring about germination and new life. That is God’s work.</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But the Greek text has the passive voice of the verb to come to life, which an older version (KJV) translates accurately: “is quickened.” The passive voice conveys the sense that God alone is the agent who creates life and that human beings can only watch this miracle occur.100 Life comes from God who is its source.</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E7BD9A-AC4D-47B8-93FD-95E6D7DDCD76}" type="slidenum">
              <a:rPr lang="en-US" smtClean="0"/>
              <a:t>10</a:t>
            </a:fld>
            <a:endParaRPr lang="en-US"/>
          </a:p>
        </p:txBody>
      </p:sp>
    </p:spTree>
    <p:extLst>
      <p:ext uri="{BB962C8B-B14F-4D97-AF65-F5344CB8AC3E}">
        <p14:creationId xmlns:p14="http://schemas.microsoft.com/office/powerpoint/2010/main" val="1242203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1 Corinthians 3:6-7 New International Version (NIV)</a:t>
            </a:r>
          </a:p>
          <a:p>
            <a:r>
              <a:rPr lang="en-GB" sz="1200" b="1" i="0" u="none" strike="noStrike" kern="1200" baseline="30000" dirty="0">
                <a:solidFill>
                  <a:schemeClr val="tx1"/>
                </a:solidFill>
                <a:effectLst/>
                <a:latin typeface="+mn-lt"/>
                <a:ea typeface="+mn-ea"/>
                <a:cs typeface="+mn-cs"/>
              </a:rPr>
              <a:t>6 </a:t>
            </a:r>
            <a:r>
              <a:rPr lang="en-GB" sz="1200" b="0" i="0" u="none" strike="noStrike" kern="1200" dirty="0">
                <a:solidFill>
                  <a:schemeClr val="tx1"/>
                </a:solidFill>
                <a:effectLst/>
                <a:latin typeface="+mn-lt"/>
                <a:ea typeface="+mn-ea"/>
                <a:cs typeface="+mn-cs"/>
              </a:rPr>
              <a:t>I planted the seed, Apollos watered it, but God has been making it grow. </a:t>
            </a:r>
            <a:r>
              <a:rPr lang="en-GB" sz="1200" b="1" i="0" u="none" strike="noStrike" kern="1200" baseline="30000" dirty="0">
                <a:solidFill>
                  <a:schemeClr val="tx1"/>
                </a:solidFill>
                <a:effectLst/>
                <a:latin typeface="+mn-lt"/>
                <a:ea typeface="+mn-ea"/>
                <a:cs typeface="+mn-cs"/>
              </a:rPr>
              <a:t>7 </a:t>
            </a:r>
            <a:r>
              <a:rPr lang="en-GB" sz="1200" b="0" i="0" u="none" strike="noStrike" kern="1200" dirty="0">
                <a:solidFill>
                  <a:schemeClr val="tx1"/>
                </a:solidFill>
                <a:effectLst/>
                <a:latin typeface="+mn-lt"/>
                <a:ea typeface="+mn-ea"/>
                <a:cs typeface="+mn-cs"/>
              </a:rPr>
              <a:t>So neither the one who plants nor the one who waters is anything, but only God, who makes things grow.</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he points to something this person does from time to time: sowing seed. When someone plants a seed in fertile soil that has sufficient moisture and warm temperature, it germinates. The germination process causes the seed to disintegrate. That dying seed gives birth to new life in the form of a developing plant that eventually matures and produces seed (see John 12:24). Notice that we sow the seed but are unable to bring about germination and new life. That is God’s work.</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But the Greek text has the passive voice of the verb to come to life, which an older version (KJV) translates accurately: “is quickened.” The passive voice conveys the sense that God alone is the agent who creates life and that human beings can only watch this miracle occur.100 Life comes from God who is its source.</a:t>
            </a:r>
          </a:p>
          <a:p>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8E7BD9A-AC4D-47B8-93FD-95E6D7DDCD76}" type="slidenum">
              <a:rPr lang="en-US" smtClean="0"/>
              <a:t>11</a:t>
            </a:fld>
            <a:endParaRPr lang="en-US"/>
          </a:p>
        </p:txBody>
      </p:sp>
    </p:spTree>
    <p:extLst>
      <p:ext uri="{BB962C8B-B14F-4D97-AF65-F5344CB8AC3E}">
        <p14:creationId xmlns:p14="http://schemas.microsoft.com/office/powerpoint/2010/main" val="4229993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We through Christ will become like Christ</a:t>
            </a:r>
            <a:endParaRPr lang="en-US" dirty="0"/>
          </a:p>
        </p:txBody>
      </p:sp>
      <p:sp>
        <p:nvSpPr>
          <p:cNvPr id="4" name="Slide Number Placeholder 3"/>
          <p:cNvSpPr>
            <a:spLocks noGrp="1"/>
          </p:cNvSpPr>
          <p:nvPr>
            <p:ph type="sldNum" sz="quarter" idx="5"/>
          </p:nvPr>
        </p:nvSpPr>
        <p:spPr/>
        <p:txBody>
          <a:bodyPr/>
          <a:lstStyle/>
          <a:p>
            <a:fld id="{48E7BD9A-AC4D-47B8-93FD-95E6D7DDCD76}" type="slidenum">
              <a:rPr lang="en-US" smtClean="0"/>
              <a:t>13</a:t>
            </a:fld>
            <a:endParaRPr lang="en-US"/>
          </a:p>
        </p:txBody>
      </p:sp>
    </p:spTree>
    <p:extLst>
      <p:ext uri="{BB962C8B-B14F-4D97-AF65-F5344CB8AC3E}">
        <p14:creationId xmlns:p14="http://schemas.microsoft.com/office/powerpoint/2010/main" val="1613122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15-Sep-19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1387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15-Sep-19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1397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15-Sep-19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159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15-Sep-19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149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15-Sep-19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36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15-Sep-19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058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15-Sep-19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5523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15-Sep-19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740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15-Sep-19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09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15-Sep-19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90784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15-Sep-19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30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15-Sep-19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183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32AEE65-579D-4765-8854-83E6DEB2FB43}"/>
              </a:ext>
            </a:extLst>
          </p:cNvPr>
          <p:cNvSpPr>
            <a:spLocks noGrp="1"/>
          </p:cNvSpPr>
          <p:nvPr>
            <p:ph type="ctrTitle"/>
          </p:nvPr>
        </p:nvSpPr>
        <p:spPr>
          <a:xfrm>
            <a:off x="828675" y="5120639"/>
            <a:ext cx="7137263" cy="1280161"/>
          </a:xfrm>
        </p:spPr>
        <p:txBody>
          <a:bodyPr anchor="ctr">
            <a:normAutofit/>
          </a:bodyPr>
          <a:lstStyle/>
          <a:p>
            <a:pPr algn="r"/>
            <a:r>
              <a:rPr lang="en-US" sz="4800">
                <a:solidFill>
                  <a:srgbClr val="FFFFFF"/>
                </a:solidFill>
              </a:rPr>
              <a:t>Bodily Resurrection</a:t>
            </a:r>
          </a:p>
        </p:txBody>
      </p:sp>
      <p:sp>
        <p:nvSpPr>
          <p:cNvPr id="3" name="Subtitle 2">
            <a:extLst>
              <a:ext uri="{FF2B5EF4-FFF2-40B4-BE49-F238E27FC236}">
                <a16:creationId xmlns:a16="http://schemas.microsoft.com/office/drawing/2014/main" id="{C24389F8-79D3-4AD8-A094-0CD9DBFF92F8}"/>
              </a:ext>
            </a:extLst>
          </p:cNvPr>
          <p:cNvSpPr>
            <a:spLocks noGrp="1"/>
          </p:cNvSpPr>
          <p:nvPr>
            <p:ph type="subTitle" idx="1"/>
          </p:nvPr>
        </p:nvSpPr>
        <p:spPr>
          <a:xfrm>
            <a:off x="8289580" y="5120639"/>
            <a:ext cx="3073745" cy="1280160"/>
          </a:xfrm>
        </p:spPr>
        <p:txBody>
          <a:bodyPr anchor="ctr">
            <a:normAutofit/>
          </a:bodyPr>
          <a:lstStyle/>
          <a:p>
            <a:r>
              <a:rPr lang="en-US" sz="1500" dirty="0">
                <a:solidFill>
                  <a:srgbClr val="FFFFFF"/>
                </a:solidFill>
              </a:rPr>
              <a:t>1 Cor 15:35-58</a:t>
            </a:r>
          </a:p>
        </p:txBody>
      </p:sp>
      <p:cxnSp>
        <p:nvCxnSpPr>
          <p:cNvPr id="15" name="Straight Connector 10">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76415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72074" y="286603"/>
            <a:ext cx="5983605" cy="1450757"/>
          </a:xfrm>
        </p:spPr>
        <p:txBody>
          <a:bodyPr>
            <a:normAutofit/>
          </a:bodyPr>
          <a:lstStyle/>
          <a:p>
            <a:r>
              <a:rPr lang="en-US" dirty="0"/>
              <a:t>Foolish to Deny Resurrection (v. 35-41)</a:t>
            </a:r>
          </a:p>
        </p:txBody>
      </p:sp>
      <p:cxnSp>
        <p:nvCxnSpPr>
          <p:cNvPr id="12" name="Straight Connector 11">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72074" y="2108201"/>
            <a:ext cx="6739840" cy="4463182"/>
          </a:xfrm>
        </p:spPr>
        <p:txBody>
          <a:bodyPr>
            <a:normAutofit/>
          </a:bodyPr>
          <a:lstStyle/>
          <a:p>
            <a:pPr>
              <a:lnSpc>
                <a:spcPct val="90000"/>
              </a:lnSpc>
              <a:buFont typeface="Wingdings" panose="05000000000000000000" pitchFamily="2" charset="2"/>
              <a:buChar char="§"/>
            </a:pPr>
            <a:r>
              <a:rPr lang="en-US" sz="2400" dirty="0"/>
              <a:t>We can believe in resurrection because the transformation from seed to plant is the </a:t>
            </a:r>
            <a:r>
              <a:rPr lang="en-US" sz="2400" b="1" dirty="0"/>
              <a:t>work of God </a:t>
            </a:r>
            <a:r>
              <a:rPr lang="en-US" sz="2400" dirty="0"/>
              <a:t>(1 Cor 3:6-7)</a:t>
            </a:r>
          </a:p>
          <a:p>
            <a:pPr marL="0" indent="0">
              <a:lnSpc>
                <a:spcPct val="90000"/>
              </a:lnSpc>
              <a:buNone/>
            </a:pPr>
            <a:endParaRPr lang="en-US" sz="2400" dirty="0"/>
          </a:p>
          <a:p>
            <a:pPr marL="0" indent="0">
              <a:lnSpc>
                <a:spcPct val="90000"/>
              </a:lnSpc>
              <a:buNone/>
            </a:pPr>
            <a:r>
              <a:rPr lang="en-US" sz="2400" dirty="0"/>
              <a:t>1 Cor 15:36</a:t>
            </a:r>
          </a:p>
          <a:p>
            <a:pPr marL="0" indent="0">
              <a:lnSpc>
                <a:spcPct val="90000"/>
              </a:lnSpc>
              <a:buNone/>
            </a:pPr>
            <a:r>
              <a:rPr lang="en-GB" sz="2400" dirty="0"/>
              <a:t>How foolish! What you sow does not </a:t>
            </a:r>
            <a:r>
              <a:rPr lang="en-GB" sz="2400" b="1" dirty="0"/>
              <a:t>come to life </a:t>
            </a:r>
            <a:r>
              <a:rPr lang="en-GB" sz="2400" dirty="0"/>
              <a:t>unless it dies.</a:t>
            </a:r>
          </a:p>
          <a:p>
            <a:pPr marL="0" indent="0">
              <a:lnSpc>
                <a:spcPct val="90000"/>
              </a:lnSpc>
              <a:buNone/>
            </a:pPr>
            <a:endParaRPr lang="en-GB" sz="2400" dirty="0"/>
          </a:p>
        </p:txBody>
      </p:sp>
    </p:spTree>
    <p:extLst>
      <p:ext uri="{BB962C8B-B14F-4D97-AF65-F5344CB8AC3E}">
        <p14:creationId xmlns:p14="http://schemas.microsoft.com/office/powerpoint/2010/main" val="224238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72074" y="286603"/>
            <a:ext cx="5983605" cy="1450757"/>
          </a:xfrm>
        </p:spPr>
        <p:txBody>
          <a:bodyPr>
            <a:normAutofit/>
          </a:bodyPr>
          <a:lstStyle/>
          <a:p>
            <a:r>
              <a:rPr lang="en-US" dirty="0"/>
              <a:t>Foolish to Deny Resurrection (v. 35-41)</a:t>
            </a:r>
          </a:p>
        </p:txBody>
      </p:sp>
      <p:cxnSp>
        <p:nvCxnSpPr>
          <p:cNvPr id="12" name="Straight Connector 11">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72074" y="2108201"/>
            <a:ext cx="6823983" cy="4463182"/>
          </a:xfrm>
        </p:spPr>
        <p:txBody>
          <a:bodyPr>
            <a:normAutofit fontScale="92500"/>
          </a:bodyPr>
          <a:lstStyle/>
          <a:p>
            <a:pPr>
              <a:lnSpc>
                <a:spcPct val="90000"/>
              </a:lnSpc>
              <a:buFont typeface="Wingdings" panose="05000000000000000000" pitchFamily="2" charset="2"/>
              <a:buChar char="§"/>
            </a:pPr>
            <a:r>
              <a:rPr lang="en-US" sz="2400" dirty="0"/>
              <a:t>We can believe in resurrection because the transformation from seed to plant is the </a:t>
            </a:r>
            <a:r>
              <a:rPr lang="en-US" sz="2400" b="1" dirty="0"/>
              <a:t>work of God </a:t>
            </a:r>
            <a:r>
              <a:rPr lang="en-US" sz="2400" dirty="0"/>
              <a:t>(1 Cor 3:6-7)</a:t>
            </a:r>
          </a:p>
          <a:p>
            <a:pPr>
              <a:lnSpc>
                <a:spcPct val="90000"/>
              </a:lnSpc>
              <a:buFont typeface="Wingdings" panose="05000000000000000000" pitchFamily="2" charset="2"/>
              <a:buChar char="§"/>
            </a:pPr>
            <a:r>
              <a:rPr lang="en-US" sz="2400" dirty="0"/>
              <a:t>God created us and is the sower of all life. And </a:t>
            </a:r>
            <a:r>
              <a:rPr lang="en-US" sz="2400" b="1" dirty="0"/>
              <a:t>He can transform our earthly body into a heavenly body</a:t>
            </a:r>
            <a:r>
              <a:rPr lang="en-US" sz="2400" dirty="0"/>
              <a:t>. This is not a foolish notion. Because He determines all things such as the flesh of all. (v.38-39)</a:t>
            </a:r>
          </a:p>
          <a:p>
            <a:pPr>
              <a:lnSpc>
                <a:spcPct val="90000"/>
              </a:lnSpc>
              <a:buFont typeface="Wingdings" panose="05000000000000000000" pitchFamily="2" charset="2"/>
              <a:buChar char="§"/>
            </a:pPr>
            <a:r>
              <a:rPr lang="en-US" sz="2400" dirty="0"/>
              <a:t>God will </a:t>
            </a:r>
            <a:r>
              <a:rPr lang="en-US" sz="2400" b="1" dirty="0"/>
              <a:t>give us the substance of glory </a:t>
            </a:r>
            <a:r>
              <a:rPr lang="en-US" sz="2400" dirty="0"/>
              <a:t>(the substance of heavenly beings). The weight of His presence. (v.40-41)</a:t>
            </a:r>
          </a:p>
          <a:p>
            <a:pPr>
              <a:lnSpc>
                <a:spcPct val="90000"/>
              </a:lnSpc>
              <a:buFont typeface="Wingdings" panose="05000000000000000000" pitchFamily="2" charset="2"/>
              <a:buChar char="§"/>
            </a:pPr>
            <a:r>
              <a:rPr lang="en-US" sz="2400" dirty="0"/>
              <a:t>Paul has no intention of explaining how the resurrection happens but only to make the case that </a:t>
            </a:r>
            <a:r>
              <a:rPr lang="en-US" sz="2400" b="1" dirty="0"/>
              <a:t>it happens! </a:t>
            </a:r>
            <a:r>
              <a:rPr lang="en-US" sz="2400" dirty="0"/>
              <a:t>Our earthly bodies will not be identical with our heavenly bodies. </a:t>
            </a:r>
          </a:p>
        </p:txBody>
      </p:sp>
    </p:spTree>
    <p:extLst>
      <p:ext uri="{BB962C8B-B14F-4D97-AF65-F5344CB8AC3E}">
        <p14:creationId xmlns:p14="http://schemas.microsoft.com/office/powerpoint/2010/main" val="41922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99E527-EA71-4AAC-8E79-9A671EF8D9A3}"/>
              </a:ext>
            </a:extLst>
          </p:cNvPr>
          <p:cNvSpPr>
            <a:spLocks noGrp="1"/>
          </p:cNvSpPr>
          <p:nvPr>
            <p:ph idx="1"/>
          </p:nvPr>
        </p:nvSpPr>
        <p:spPr/>
        <p:txBody>
          <a:bodyPr>
            <a:normAutofit/>
          </a:bodyPr>
          <a:lstStyle/>
          <a:p>
            <a:r>
              <a:rPr lang="en-GB" sz="2400" dirty="0"/>
              <a:t>So will it be with the resurrection of the dead. The body that is sown is </a:t>
            </a:r>
            <a:r>
              <a:rPr lang="en-GB" sz="2400" b="1" dirty="0"/>
              <a:t>perishable</a:t>
            </a:r>
            <a:r>
              <a:rPr lang="en-GB" sz="2400" dirty="0"/>
              <a:t>, it is raised </a:t>
            </a:r>
            <a:r>
              <a:rPr lang="en-GB" sz="2400" b="1" dirty="0"/>
              <a:t>imperishable</a:t>
            </a:r>
            <a:r>
              <a:rPr lang="en-GB" sz="2400" dirty="0"/>
              <a:t>; 43 it is sown in </a:t>
            </a:r>
            <a:r>
              <a:rPr lang="en-GB" sz="2400" b="1" dirty="0" err="1"/>
              <a:t>dishonor</a:t>
            </a:r>
            <a:r>
              <a:rPr lang="en-GB" sz="2400" dirty="0"/>
              <a:t>, it is raised in </a:t>
            </a:r>
            <a:r>
              <a:rPr lang="en-GB" sz="2400" b="1" dirty="0"/>
              <a:t>glory</a:t>
            </a:r>
            <a:r>
              <a:rPr lang="en-GB" sz="2400" dirty="0"/>
              <a:t>; it is sown in </a:t>
            </a:r>
            <a:r>
              <a:rPr lang="en-GB" sz="2400" b="1" dirty="0"/>
              <a:t>weakness</a:t>
            </a:r>
            <a:r>
              <a:rPr lang="en-GB" sz="2400" dirty="0"/>
              <a:t>, it is raised in </a:t>
            </a:r>
            <a:r>
              <a:rPr lang="en-GB" sz="2400" b="1" dirty="0"/>
              <a:t>power</a:t>
            </a:r>
            <a:r>
              <a:rPr lang="en-GB" sz="2400" dirty="0"/>
              <a:t>; 44 it is sown a </a:t>
            </a:r>
            <a:r>
              <a:rPr lang="en-GB" sz="2400" b="1" dirty="0"/>
              <a:t>natural</a:t>
            </a:r>
            <a:r>
              <a:rPr lang="en-GB" sz="2400" dirty="0"/>
              <a:t> body, it is raised a </a:t>
            </a:r>
            <a:r>
              <a:rPr lang="en-GB" sz="2400" b="1" dirty="0"/>
              <a:t>spiritual</a:t>
            </a:r>
            <a:r>
              <a:rPr lang="en-GB" sz="2400" dirty="0"/>
              <a:t> body. </a:t>
            </a:r>
          </a:p>
          <a:p>
            <a:r>
              <a:rPr lang="en-GB" sz="2400" dirty="0"/>
              <a:t>If there is a natural body, there is also a spiritual body. 45 So it is written: “The first man Adam became a living being”; the last Adam, a </a:t>
            </a:r>
            <a:r>
              <a:rPr lang="en-GB" sz="2400" b="1" dirty="0"/>
              <a:t>life-giving spirit</a:t>
            </a:r>
            <a:r>
              <a:rPr lang="en-GB" sz="2400" dirty="0"/>
              <a:t>. 46 The spiritual did not come first, but the natural, and after that the spiritual.</a:t>
            </a:r>
          </a:p>
          <a:p>
            <a:endParaRPr lang="en-GB" sz="2400" dirty="0"/>
          </a:p>
          <a:p>
            <a:endParaRPr lang="en-GB" sz="2400" dirty="0"/>
          </a:p>
        </p:txBody>
      </p:sp>
    </p:spTree>
    <p:extLst>
      <p:ext uri="{BB962C8B-B14F-4D97-AF65-F5344CB8AC3E}">
        <p14:creationId xmlns:p14="http://schemas.microsoft.com/office/powerpoint/2010/main" val="1176340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p:txBody>
          <a:bodyPr>
            <a:normAutofit fontScale="90000"/>
          </a:bodyPr>
          <a:lstStyle/>
          <a:p>
            <a:r>
              <a:rPr lang="en-GB" sz="5400" dirty="0"/>
              <a:t>Christ Our Glory Unto Resurrection (v.42 – 49)</a:t>
            </a:r>
          </a:p>
        </p:txBody>
      </p: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1097280" y="2006601"/>
            <a:ext cx="10058400" cy="3760891"/>
          </a:xfrm>
        </p:spPr>
        <p:txBody>
          <a:bodyPr>
            <a:normAutofit/>
          </a:bodyPr>
          <a:lstStyle/>
          <a:p>
            <a:pPr>
              <a:buFont typeface="Wingdings" panose="05000000000000000000" pitchFamily="2" charset="2"/>
              <a:buChar char="§"/>
            </a:pPr>
            <a:r>
              <a:rPr lang="en-US" dirty="0"/>
              <a:t>Sowing is an anthropogenic metaphor describing creation (v42-46)</a:t>
            </a:r>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r>
              <a:rPr lang="en-GB" dirty="0"/>
              <a:t>This happens because of the second Adam or heavenly man. The first made from dust must be put away to put on the second that is of God. (v. 47-49)</a:t>
            </a:r>
          </a:p>
          <a:p>
            <a:pPr lvl="1">
              <a:buFont typeface="Wingdings" panose="05000000000000000000" pitchFamily="2" charset="2"/>
              <a:buChar char="§"/>
            </a:pPr>
            <a:endParaRPr lang="en-US" dirty="0"/>
          </a:p>
        </p:txBody>
      </p:sp>
      <p:graphicFrame>
        <p:nvGraphicFramePr>
          <p:cNvPr id="4" name="Table 4">
            <a:extLst>
              <a:ext uri="{FF2B5EF4-FFF2-40B4-BE49-F238E27FC236}">
                <a16:creationId xmlns:a16="http://schemas.microsoft.com/office/drawing/2014/main" id="{647DB869-5566-4749-A15B-FF375ADD950C}"/>
              </a:ext>
            </a:extLst>
          </p:cNvPr>
          <p:cNvGraphicFramePr>
            <a:graphicFrameLocks noGrp="1"/>
          </p:cNvGraphicFramePr>
          <p:nvPr>
            <p:extLst>
              <p:ext uri="{D42A27DB-BD31-4B8C-83A1-F6EECF244321}">
                <p14:modId xmlns:p14="http://schemas.microsoft.com/office/powerpoint/2010/main" val="1073276030"/>
              </p:ext>
            </p:extLst>
          </p:nvPr>
        </p:nvGraphicFramePr>
        <p:xfrm>
          <a:off x="1236133" y="2409613"/>
          <a:ext cx="8128000" cy="2377440"/>
        </p:xfrm>
        <a:graphic>
          <a:graphicData uri="http://schemas.openxmlformats.org/drawingml/2006/table">
            <a:tbl>
              <a:tblPr firstRow="1" bandRow="1">
                <a:tableStyleId>{10A1B5D5-9B99-4C35-A422-299274C87663}</a:tableStyleId>
              </a:tblPr>
              <a:tblGrid>
                <a:gridCol w="4064000">
                  <a:extLst>
                    <a:ext uri="{9D8B030D-6E8A-4147-A177-3AD203B41FA5}">
                      <a16:colId xmlns:a16="http://schemas.microsoft.com/office/drawing/2014/main" val="1616401775"/>
                    </a:ext>
                  </a:extLst>
                </a:gridCol>
                <a:gridCol w="4064000">
                  <a:extLst>
                    <a:ext uri="{9D8B030D-6E8A-4147-A177-3AD203B41FA5}">
                      <a16:colId xmlns:a16="http://schemas.microsoft.com/office/drawing/2014/main" val="3960940299"/>
                    </a:ext>
                  </a:extLst>
                </a:gridCol>
              </a:tblGrid>
              <a:tr h="5994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state of humanity upon its creation in the person of Adam is </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state of humanity upon its creation in the second person of Christ</a:t>
                      </a:r>
                    </a:p>
                    <a:p>
                      <a:endParaRPr lang="en-US" dirty="0"/>
                    </a:p>
                  </a:txBody>
                  <a:tcPr/>
                </a:tc>
                <a:extLst>
                  <a:ext uri="{0D108BD9-81ED-4DB2-BD59-A6C34878D82A}">
                    <a16:rowId xmlns:a16="http://schemas.microsoft.com/office/drawing/2014/main" val="3834564228"/>
                  </a:ext>
                </a:extLst>
              </a:tr>
              <a:tr h="370840">
                <a:tc>
                  <a:txBody>
                    <a:bodyPr/>
                    <a:lstStyle/>
                    <a:p>
                      <a:pPr lvl="1">
                        <a:buFont typeface="Wingdings" panose="05000000000000000000" pitchFamily="2" charset="2"/>
                        <a:buChar char="§"/>
                      </a:pPr>
                      <a:r>
                        <a:rPr lang="en-US" dirty="0"/>
                        <a:t>In a state of corruptibility</a:t>
                      </a:r>
                    </a:p>
                    <a:p>
                      <a:pPr lvl="1">
                        <a:buFont typeface="Wingdings" panose="05000000000000000000" pitchFamily="2" charset="2"/>
                        <a:buChar char="§"/>
                      </a:pPr>
                      <a:r>
                        <a:rPr lang="en-US" dirty="0"/>
                        <a:t>In dishonor</a:t>
                      </a:r>
                    </a:p>
                    <a:p>
                      <a:pPr lvl="1">
                        <a:buFont typeface="Wingdings" panose="05000000000000000000" pitchFamily="2" charset="2"/>
                        <a:buChar char="§"/>
                      </a:pPr>
                      <a:r>
                        <a:rPr lang="en-US" dirty="0"/>
                        <a:t>In weakness</a:t>
                      </a:r>
                    </a:p>
                    <a:p>
                      <a:pPr lvl="1">
                        <a:buFont typeface="Wingdings" panose="05000000000000000000" pitchFamily="2" charset="2"/>
                        <a:buChar char="§"/>
                      </a:pPr>
                      <a:r>
                        <a:rPr lang="en-US" dirty="0"/>
                        <a:t>A natural body</a:t>
                      </a:r>
                    </a:p>
                    <a:p>
                      <a:endParaRPr lang="en-US" dirty="0"/>
                    </a:p>
                  </a:txBody>
                  <a:tcPr/>
                </a:tc>
                <a:tc>
                  <a:txBody>
                    <a:bodyPr/>
                    <a:lstStyle/>
                    <a:p>
                      <a:pPr lvl="1">
                        <a:buFont typeface="Wingdings" panose="05000000000000000000" pitchFamily="2" charset="2"/>
                        <a:buChar char="§"/>
                      </a:pPr>
                      <a:r>
                        <a:rPr lang="en-US" dirty="0"/>
                        <a:t>In a state of incorruptibility</a:t>
                      </a:r>
                    </a:p>
                    <a:p>
                      <a:pPr lvl="1">
                        <a:buFont typeface="Wingdings" panose="05000000000000000000" pitchFamily="2" charset="2"/>
                        <a:buChar char="§"/>
                      </a:pPr>
                      <a:r>
                        <a:rPr lang="en-US" dirty="0"/>
                        <a:t>In glory</a:t>
                      </a:r>
                    </a:p>
                    <a:p>
                      <a:pPr lvl="1">
                        <a:buFont typeface="Wingdings" panose="05000000000000000000" pitchFamily="2" charset="2"/>
                        <a:buChar char="§"/>
                      </a:pPr>
                      <a:r>
                        <a:rPr lang="en-US" dirty="0"/>
                        <a:t>In power</a:t>
                      </a:r>
                    </a:p>
                    <a:p>
                      <a:pPr lvl="1">
                        <a:buFont typeface="Wingdings" panose="05000000000000000000" pitchFamily="2" charset="2"/>
                        <a:buChar char="§"/>
                      </a:pPr>
                      <a:r>
                        <a:rPr lang="en-US" dirty="0"/>
                        <a:t>A spiritual body </a:t>
                      </a:r>
                    </a:p>
                    <a:p>
                      <a:endParaRPr lang="en-US" dirty="0"/>
                    </a:p>
                  </a:txBody>
                  <a:tcPr/>
                </a:tc>
                <a:extLst>
                  <a:ext uri="{0D108BD9-81ED-4DB2-BD59-A6C34878D82A}">
                    <a16:rowId xmlns:a16="http://schemas.microsoft.com/office/drawing/2014/main" val="1426555247"/>
                  </a:ext>
                </a:extLst>
              </a:tr>
            </a:tbl>
          </a:graphicData>
        </a:graphic>
      </p:graphicFrame>
    </p:spTree>
    <p:extLst>
      <p:ext uri="{BB962C8B-B14F-4D97-AF65-F5344CB8AC3E}">
        <p14:creationId xmlns:p14="http://schemas.microsoft.com/office/powerpoint/2010/main" val="3650475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3">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15">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C7226B-1CC8-4192-80EA-E3A3DD1EA83A}"/>
              </a:ext>
            </a:extLst>
          </p:cNvPr>
          <p:cNvSpPr>
            <a:spLocks noGrp="1"/>
          </p:cNvSpPr>
          <p:nvPr>
            <p:ph type="title"/>
          </p:nvPr>
        </p:nvSpPr>
        <p:spPr>
          <a:xfrm>
            <a:off x="633999" y="4550230"/>
            <a:ext cx="10909073" cy="957902"/>
          </a:xfrm>
        </p:spPr>
        <p:txBody>
          <a:bodyPr vert="horz" lIns="91440" tIns="45720" rIns="91440" bIns="45720" rtlCol="0" anchor="b">
            <a:normAutofit/>
          </a:bodyPr>
          <a:lstStyle/>
          <a:p>
            <a:r>
              <a:rPr lang="en-US" sz="6000">
                <a:solidFill>
                  <a:schemeClr val="tx1">
                    <a:lumMod val="85000"/>
                    <a:lumOff val="15000"/>
                  </a:schemeClr>
                </a:solidFill>
              </a:rPr>
              <a:t>What will this change look like?</a:t>
            </a:r>
          </a:p>
        </p:txBody>
      </p:sp>
      <p:pic>
        <p:nvPicPr>
          <p:cNvPr id="5" name="Content Placeholder 4" descr="A person wearing a black shirt&#10;&#10;Description automatically generated">
            <a:extLst>
              <a:ext uri="{FF2B5EF4-FFF2-40B4-BE49-F238E27FC236}">
                <a16:creationId xmlns:a16="http://schemas.microsoft.com/office/drawing/2014/main" id="{E39A434F-DC8D-4CE9-B58F-4FC2861DDDD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6233" b="17232"/>
          <a:stretch/>
        </p:blipFill>
        <p:spPr>
          <a:xfrm>
            <a:off x="635459" y="640080"/>
            <a:ext cx="5414823" cy="3602736"/>
          </a:xfrm>
          <a:prstGeom prst="rect">
            <a:avLst/>
          </a:prstGeom>
        </p:spPr>
      </p:pic>
      <p:cxnSp>
        <p:nvCxnSpPr>
          <p:cNvPr id="18" name="Straight Connector 17">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709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C7226B-1CC8-4192-80EA-E3A3DD1EA83A}"/>
              </a:ext>
            </a:extLst>
          </p:cNvPr>
          <p:cNvSpPr>
            <a:spLocks noGrp="1"/>
          </p:cNvSpPr>
          <p:nvPr>
            <p:ph type="title"/>
          </p:nvPr>
        </p:nvSpPr>
        <p:spPr>
          <a:xfrm>
            <a:off x="633999" y="4550230"/>
            <a:ext cx="10909073" cy="957902"/>
          </a:xfrm>
        </p:spPr>
        <p:txBody>
          <a:bodyPr vert="horz" lIns="91440" tIns="45720" rIns="91440" bIns="45720" rtlCol="0" anchor="b">
            <a:normAutofit/>
          </a:bodyPr>
          <a:lstStyle/>
          <a:p>
            <a:r>
              <a:rPr lang="en-US" sz="6000">
                <a:solidFill>
                  <a:schemeClr val="tx1">
                    <a:lumMod val="85000"/>
                    <a:lumOff val="15000"/>
                  </a:schemeClr>
                </a:solidFill>
              </a:rPr>
              <a:t>What will this change look like?</a:t>
            </a:r>
          </a:p>
        </p:txBody>
      </p:sp>
      <p:pic>
        <p:nvPicPr>
          <p:cNvPr id="4" name="Picture 3" descr="A person sitting on a stage in front of a curtain&#10;&#10;Description automatically generated">
            <a:extLst>
              <a:ext uri="{FF2B5EF4-FFF2-40B4-BE49-F238E27FC236}">
                <a16:creationId xmlns:a16="http://schemas.microsoft.com/office/drawing/2014/main" id="{4DC4A590-D30F-46B9-BD58-58A5CDEDEF89}"/>
              </a:ext>
            </a:extLst>
          </p:cNvPr>
          <p:cNvPicPr>
            <a:picLocks noChangeAspect="1"/>
          </p:cNvPicPr>
          <p:nvPr/>
        </p:nvPicPr>
        <p:blipFill rotWithShape="1">
          <a:blip r:embed="rId2">
            <a:extLst>
              <a:ext uri="{28A0092B-C50C-407E-A947-70E740481C1C}">
                <a14:useLocalDpi xmlns:a14="http://schemas.microsoft.com/office/drawing/2010/main" val="0"/>
              </a:ext>
            </a:extLst>
          </a:blip>
          <a:srcRect t="12187" r="2" b="17688"/>
          <a:stretch/>
        </p:blipFill>
        <p:spPr>
          <a:xfrm>
            <a:off x="-1" y="-2"/>
            <a:ext cx="6050281" cy="4242816"/>
          </a:xfrm>
          <a:prstGeom prst="rect">
            <a:avLst/>
          </a:prstGeom>
        </p:spPr>
      </p:pic>
      <p:cxnSp>
        <p:nvCxnSpPr>
          <p:cNvPr id="20" name="Straight Connector 19">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167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C7226B-1CC8-4192-80EA-E3A3DD1EA83A}"/>
              </a:ext>
            </a:extLst>
          </p:cNvPr>
          <p:cNvSpPr>
            <a:spLocks noGrp="1"/>
          </p:cNvSpPr>
          <p:nvPr>
            <p:ph type="title"/>
          </p:nvPr>
        </p:nvSpPr>
        <p:spPr>
          <a:xfrm>
            <a:off x="633999" y="4550230"/>
            <a:ext cx="10909073" cy="957902"/>
          </a:xfrm>
        </p:spPr>
        <p:txBody>
          <a:bodyPr vert="horz" lIns="91440" tIns="45720" rIns="91440" bIns="45720" rtlCol="0" anchor="b">
            <a:normAutofit/>
          </a:bodyPr>
          <a:lstStyle/>
          <a:p>
            <a:r>
              <a:rPr lang="en-US" sz="6000">
                <a:solidFill>
                  <a:schemeClr val="tx1">
                    <a:lumMod val="85000"/>
                    <a:lumOff val="15000"/>
                  </a:schemeClr>
                </a:solidFill>
              </a:rPr>
              <a:t>What will this change look like?</a:t>
            </a:r>
          </a:p>
        </p:txBody>
      </p:sp>
      <p:pic>
        <p:nvPicPr>
          <p:cNvPr id="8" name="Picture 7" descr="A person holding a guitar&#10;&#10;Description automatically generated">
            <a:extLst>
              <a:ext uri="{FF2B5EF4-FFF2-40B4-BE49-F238E27FC236}">
                <a16:creationId xmlns:a16="http://schemas.microsoft.com/office/drawing/2014/main" id="{587B817E-5BA4-42D1-839D-5317BB9C5F78}"/>
              </a:ext>
            </a:extLst>
          </p:cNvPr>
          <p:cNvPicPr>
            <a:picLocks noChangeAspect="1"/>
          </p:cNvPicPr>
          <p:nvPr/>
        </p:nvPicPr>
        <p:blipFill rotWithShape="1">
          <a:blip r:embed="rId3">
            <a:extLst>
              <a:ext uri="{28A0092B-C50C-407E-A947-70E740481C1C}">
                <a14:useLocalDpi xmlns:a14="http://schemas.microsoft.com/office/drawing/2010/main" val="0"/>
              </a:ext>
            </a:extLst>
          </a:blip>
          <a:srcRect t="2484" b="30981"/>
          <a:stretch/>
        </p:blipFill>
        <p:spPr>
          <a:xfrm>
            <a:off x="635459" y="640080"/>
            <a:ext cx="5414823" cy="3602736"/>
          </a:xfrm>
          <a:prstGeom prst="rect">
            <a:avLst/>
          </a:prstGeom>
        </p:spPr>
      </p:pic>
      <p:cxnSp>
        <p:nvCxnSpPr>
          <p:cNvPr id="21" name="Straight Connector 20">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17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C7226B-1CC8-4192-80EA-E3A3DD1EA83A}"/>
              </a:ext>
            </a:extLst>
          </p:cNvPr>
          <p:cNvSpPr>
            <a:spLocks noGrp="1"/>
          </p:cNvSpPr>
          <p:nvPr>
            <p:ph type="title"/>
          </p:nvPr>
        </p:nvSpPr>
        <p:spPr>
          <a:xfrm>
            <a:off x="633999" y="4550230"/>
            <a:ext cx="10909073" cy="957902"/>
          </a:xfrm>
        </p:spPr>
        <p:txBody>
          <a:bodyPr vert="horz" lIns="91440" tIns="45720" rIns="91440" bIns="45720" rtlCol="0" anchor="b">
            <a:normAutofit/>
          </a:bodyPr>
          <a:lstStyle/>
          <a:p>
            <a:r>
              <a:rPr lang="en-US" sz="6000">
                <a:solidFill>
                  <a:schemeClr val="tx1">
                    <a:lumMod val="85000"/>
                    <a:lumOff val="15000"/>
                  </a:schemeClr>
                </a:solidFill>
              </a:rPr>
              <a:t>What will this change look like?</a:t>
            </a:r>
          </a:p>
        </p:txBody>
      </p:sp>
      <p:pic>
        <p:nvPicPr>
          <p:cNvPr id="7" name="Picture 6" descr="A person sitting on a table&#10;&#10;Description automatically generated">
            <a:extLst>
              <a:ext uri="{FF2B5EF4-FFF2-40B4-BE49-F238E27FC236}">
                <a16:creationId xmlns:a16="http://schemas.microsoft.com/office/drawing/2014/main" id="{6EF1F0E6-9882-4DD6-A6BB-40766898703E}"/>
              </a:ext>
            </a:extLst>
          </p:cNvPr>
          <p:cNvPicPr>
            <a:picLocks noChangeAspect="1"/>
          </p:cNvPicPr>
          <p:nvPr/>
        </p:nvPicPr>
        <p:blipFill rotWithShape="1">
          <a:blip r:embed="rId3">
            <a:extLst>
              <a:ext uri="{28A0092B-C50C-407E-A947-70E740481C1C}">
                <a14:useLocalDpi xmlns:a14="http://schemas.microsoft.com/office/drawing/2010/main" val="0"/>
              </a:ext>
            </a:extLst>
          </a:blip>
          <a:srcRect t="6499" r="2" b="2"/>
          <a:stretch/>
        </p:blipFill>
        <p:spPr>
          <a:xfrm>
            <a:off x="6141720" y="2"/>
            <a:ext cx="6050279" cy="4242815"/>
          </a:xfrm>
          <a:prstGeom prst="rect">
            <a:avLst/>
          </a:prstGeom>
        </p:spPr>
      </p:pic>
      <p:cxnSp>
        <p:nvCxnSpPr>
          <p:cNvPr id="18" name="Straight Connector 17">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153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730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17309" y="634946"/>
            <a:ext cx="6432434" cy="1450757"/>
          </a:xfrm>
        </p:spPr>
        <p:txBody>
          <a:bodyPr>
            <a:normAutofit/>
          </a:bodyPr>
          <a:lstStyle/>
          <a:p>
            <a:r>
              <a:rPr lang="en-US" dirty="0"/>
              <a:t>All Will Change; All Will Be Restored (v. 50-55)</a:t>
            </a:r>
          </a:p>
        </p:txBody>
      </p:sp>
      <p:cxnSp>
        <p:nvCxnSpPr>
          <p:cNvPr id="12" name="Straight Connector 11">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072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17308" y="2407435"/>
            <a:ext cx="6432434" cy="3811641"/>
          </a:xfrm>
        </p:spPr>
        <p:txBody>
          <a:bodyPr>
            <a:normAutofit lnSpcReduction="10000"/>
          </a:bodyPr>
          <a:lstStyle/>
          <a:p>
            <a:pPr>
              <a:buFont typeface="Wingdings" panose="05000000000000000000" pitchFamily="2" charset="2"/>
              <a:buChar char="§"/>
            </a:pPr>
            <a:r>
              <a:rPr lang="en-US" sz="2400" dirty="0"/>
              <a:t> Paul’s point was that we </a:t>
            </a:r>
            <a:r>
              <a:rPr lang="en-US" sz="2400" b="1" dirty="0"/>
              <a:t>cannot remain the same </a:t>
            </a:r>
            <a:r>
              <a:rPr lang="en-US" sz="2400" dirty="0"/>
              <a:t>and inherit our heavenly status (v. 50)</a:t>
            </a:r>
          </a:p>
          <a:p>
            <a:pPr>
              <a:buFont typeface="Wingdings" panose="05000000000000000000" pitchFamily="2" charset="2"/>
              <a:buChar char="§"/>
            </a:pPr>
            <a:r>
              <a:rPr lang="en-US" sz="2400" dirty="0"/>
              <a:t>If humans take the shape of the first Adam sown with a body made from dust that goes back to dust, then </a:t>
            </a:r>
            <a:r>
              <a:rPr lang="en-US" sz="2400" b="1" dirty="0"/>
              <a:t>Christians will take the shape of Christ </a:t>
            </a:r>
            <a:r>
              <a:rPr lang="en-US" sz="2400" dirty="0"/>
              <a:t>in their heavenly existence, who is from heaven and has a spiritual body (David Garland)</a:t>
            </a:r>
          </a:p>
          <a:p>
            <a:pPr>
              <a:buFont typeface="Wingdings" panose="05000000000000000000" pitchFamily="2" charset="2"/>
              <a:buChar char="§"/>
            </a:pPr>
            <a:r>
              <a:rPr lang="en-US" sz="2400" dirty="0"/>
              <a:t>There will be a change and it must change. This </a:t>
            </a:r>
            <a:r>
              <a:rPr lang="en-US" sz="2400" b="1" dirty="0"/>
              <a:t>change takes place through Christ’s life-giving Spirit. (v.45) </a:t>
            </a:r>
          </a:p>
        </p:txBody>
      </p:sp>
      <p:sp>
        <p:nvSpPr>
          <p:cNvPr id="14" name="Rectangle 13">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485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6A2B5C1-B8E4-4B06-BA72-F913A4BC5DBB}"/>
              </a:ext>
            </a:extLst>
          </p:cNvPr>
          <p:cNvSpPr>
            <a:spLocks noGrp="1"/>
          </p:cNvSpPr>
          <p:nvPr>
            <p:ph type="title"/>
          </p:nvPr>
        </p:nvSpPr>
        <p:spPr>
          <a:xfrm>
            <a:off x="484814" y="640080"/>
            <a:ext cx="3659246" cy="2850319"/>
          </a:xfrm>
        </p:spPr>
        <p:txBody>
          <a:bodyPr vert="horz" lIns="91440" tIns="45720" rIns="91440" bIns="45720" rtlCol="0" anchor="b">
            <a:normAutofit/>
          </a:bodyPr>
          <a:lstStyle/>
          <a:p>
            <a:r>
              <a:rPr lang="en-US" sz="5400">
                <a:solidFill>
                  <a:srgbClr val="FFFFFF"/>
                </a:solidFill>
              </a:rPr>
              <a:t>Introduction</a:t>
            </a:r>
          </a:p>
        </p:txBody>
      </p:sp>
      <p:cxnSp>
        <p:nvCxnSpPr>
          <p:cNvPr id="16" name="Straight Connector 15">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925625A5-FD0A-4051-9106-F874ED50829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5196227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17309" y="634946"/>
            <a:ext cx="6432434" cy="1450757"/>
          </a:xfrm>
        </p:spPr>
        <p:txBody>
          <a:bodyPr>
            <a:normAutofit/>
          </a:bodyPr>
          <a:lstStyle/>
          <a:p>
            <a:r>
              <a:rPr lang="en-US" dirty="0"/>
              <a:t>All Will Change; All Will Be Restored (v. 50-55)</a:t>
            </a:r>
          </a:p>
        </p:txBody>
      </p:sp>
      <p:cxnSp>
        <p:nvCxnSpPr>
          <p:cNvPr id="12" name="Straight Connector 11">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072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17308" y="2407435"/>
            <a:ext cx="6432434" cy="3811641"/>
          </a:xfrm>
        </p:spPr>
        <p:txBody>
          <a:bodyPr>
            <a:normAutofit/>
          </a:bodyPr>
          <a:lstStyle/>
          <a:p>
            <a:pPr marL="0" indent="0">
              <a:buNone/>
            </a:pPr>
            <a:r>
              <a:rPr lang="en-GB" sz="2400" b="1" dirty="0"/>
              <a:t>Romans 8:9 </a:t>
            </a:r>
          </a:p>
          <a:p>
            <a:pPr marL="0" indent="0">
              <a:buNone/>
            </a:pPr>
            <a:r>
              <a:rPr lang="en-GB" sz="2400" dirty="0"/>
              <a:t>9 You, however, are not in the realm of the flesh but are in the realm of the Spirit, if indeed the Spirit of God lives in you. And if anyone does not have the Spirit of Christ, they do not belong to Christ.</a:t>
            </a:r>
            <a:endParaRPr lang="en-US" sz="2400" dirty="0"/>
          </a:p>
        </p:txBody>
      </p:sp>
      <p:sp>
        <p:nvSpPr>
          <p:cNvPr id="14" name="Rectangle 13">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2209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17309" y="634946"/>
            <a:ext cx="6432434" cy="1450757"/>
          </a:xfrm>
        </p:spPr>
        <p:txBody>
          <a:bodyPr>
            <a:normAutofit/>
          </a:bodyPr>
          <a:lstStyle/>
          <a:p>
            <a:r>
              <a:rPr lang="en-US" dirty="0"/>
              <a:t>All Will Change; All Will Be Restored</a:t>
            </a:r>
          </a:p>
        </p:txBody>
      </p:sp>
      <p:cxnSp>
        <p:nvCxnSpPr>
          <p:cNvPr id="12" name="Straight Connector 11">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072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17307" y="2407435"/>
            <a:ext cx="6695751" cy="3811623"/>
          </a:xfrm>
        </p:spPr>
        <p:txBody>
          <a:bodyPr>
            <a:normAutofit fontScale="92500" lnSpcReduction="10000"/>
          </a:bodyPr>
          <a:lstStyle/>
          <a:p>
            <a:pPr>
              <a:lnSpc>
                <a:spcPct val="90000"/>
              </a:lnSpc>
              <a:buFont typeface="Wingdings" panose="05000000000000000000" pitchFamily="2" charset="2"/>
              <a:buChar char="§"/>
            </a:pPr>
            <a:r>
              <a:rPr lang="en-US" sz="2400" dirty="0"/>
              <a:t>This change has yet to occur and it lies at the future when we are resurrected (v.51-52) – Matt 24:31</a:t>
            </a:r>
            <a:endParaRPr lang="en-GB" sz="2400" dirty="0"/>
          </a:p>
          <a:p>
            <a:pPr>
              <a:lnSpc>
                <a:spcPct val="90000"/>
              </a:lnSpc>
              <a:buFont typeface="Wingdings" panose="05000000000000000000" pitchFamily="2" charset="2"/>
              <a:buChar char="§"/>
            </a:pPr>
            <a:r>
              <a:rPr lang="en-US" sz="2400" dirty="0"/>
              <a:t>A seed cannot remain a seed. It must fulfil its purpose and </a:t>
            </a:r>
            <a:r>
              <a:rPr lang="en-US" sz="2400" b="1" dirty="0"/>
              <a:t>become a tree</a:t>
            </a:r>
            <a:r>
              <a:rPr lang="en-US" sz="2400" dirty="0"/>
              <a:t>. So that we can be with Christ. (v.53)</a:t>
            </a:r>
          </a:p>
          <a:p>
            <a:pPr>
              <a:lnSpc>
                <a:spcPct val="90000"/>
              </a:lnSpc>
              <a:buFont typeface="Wingdings" panose="05000000000000000000" pitchFamily="2" charset="2"/>
              <a:buChar char="§"/>
            </a:pPr>
            <a:r>
              <a:rPr lang="en-US" sz="2400" dirty="0"/>
              <a:t>Paul’s clothing imagery conveys the idea that the transformation to an immortal body is accomplished by adding a </a:t>
            </a:r>
            <a:r>
              <a:rPr lang="en-US" sz="2400" b="1" dirty="0"/>
              <a:t>new garment </a:t>
            </a:r>
            <a:r>
              <a:rPr lang="en-US" sz="2400" dirty="0"/>
              <a:t>to the mortal body. This change takes place through Christ to become like Christ (v.53)</a:t>
            </a:r>
          </a:p>
          <a:p>
            <a:pPr>
              <a:lnSpc>
                <a:spcPct val="90000"/>
              </a:lnSpc>
              <a:buFont typeface="Wingdings" panose="05000000000000000000" pitchFamily="2" charset="2"/>
              <a:buChar char="§"/>
            </a:pPr>
            <a:r>
              <a:rPr lang="en-GB" sz="2400" dirty="0"/>
              <a:t>The </a:t>
            </a:r>
            <a:r>
              <a:rPr lang="en-GB" sz="2400" b="1" dirty="0"/>
              <a:t>realisation</a:t>
            </a:r>
            <a:r>
              <a:rPr lang="en-GB" sz="2400" dirty="0"/>
              <a:t> of the gospel happens when we are resurrected. Our bodies raised from the dead as being completely Spirit-filled and Spirit-governed. (v. 54-55)</a:t>
            </a:r>
          </a:p>
        </p:txBody>
      </p:sp>
      <p:sp>
        <p:nvSpPr>
          <p:cNvPr id="14" name="Rectangle 13">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128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90F56-F0F3-4F27-9F32-046F6329B41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56FF41A-1A2B-4834-8E5B-387ED0009D9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006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17309" y="634946"/>
            <a:ext cx="6432434" cy="1450757"/>
          </a:xfrm>
        </p:spPr>
        <p:txBody>
          <a:bodyPr>
            <a:normAutofit/>
          </a:bodyPr>
          <a:lstStyle/>
          <a:p>
            <a:r>
              <a:rPr lang="en-US" sz="4400" dirty="0"/>
              <a:t>Keep Pressing On, We Will Be With Him Soon (v 56-58) </a:t>
            </a:r>
          </a:p>
        </p:txBody>
      </p:sp>
      <p:cxnSp>
        <p:nvCxnSpPr>
          <p:cNvPr id="17" name="Straight Connector 11">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072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17308" y="2407436"/>
            <a:ext cx="6432434" cy="3461658"/>
          </a:xfrm>
        </p:spPr>
        <p:txBody>
          <a:bodyPr>
            <a:normAutofit fontScale="92500"/>
          </a:bodyPr>
          <a:lstStyle/>
          <a:p>
            <a:pPr>
              <a:lnSpc>
                <a:spcPct val="90000"/>
              </a:lnSpc>
              <a:buFont typeface="Wingdings" panose="05000000000000000000" pitchFamily="2" charset="2"/>
              <a:buChar char="§"/>
            </a:pPr>
            <a:r>
              <a:rPr lang="en-US" sz="2800" dirty="0"/>
              <a:t> </a:t>
            </a:r>
            <a:r>
              <a:rPr lang="en-GB" sz="2800" dirty="0"/>
              <a:t>Ultimate destruction of death requires the resurrection of the dead</a:t>
            </a:r>
            <a:endParaRPr lang="en-US" sz="2800" dirty="0"/>
          </a:p>
          <a:p>
            <a:pPr>
              <a:lnSpc>
                <a:spcPct val="90000"/>
              </a:lnSpc>
              <a:buFont typeface="Wingdings" panose="05000000000000000000" pitchFamily="2" charset="2"/>
              <a:buChar char="§"/>
            </a:pPr>
            <a:r>
              <a:rPr lang="en-US" sz="2800" dirty="0"/>
              <a:t>Life and death is in the hands of God</a:t>
            </a:r>
          </a:p>
          <a:p>
            <a:pPr>
              <a:lnSpc>
                <a:spcPct val="90000"/>
              </a:lnSpc>
              <a:buFont typeface="Wingdings" panose="05000000000000000000" pitchFamily="2" charset="2"/>
              <a:buChar char="§"/>
            </a:pPr>
            <a:r>
              <a:rPr lang="en-US" sz="2800" dirty="0"/>
              <a:t>We share Christ in both life and death</a:t>
            </a:r>
          </a:p>
          <a:p>
            <a:pPr>
              <a:lnSpc>
                <a:spcPct val="90000"/>
              </a:lnSpc>
              <a:buFont typeface="Wingdings" panose="05000000000000000000" pitchFamily="2" charset="2"/>
              <a:buChar char="§"/>
            </a:pPr>
            <a:r>
              <a:rPr lang="en-US" sz="2800" dirty="0"/>
              <a:t>He is with us and He has given us the victory (v.57)</a:t>
            </a:r>
          </a:p>
          <a:p>
            <a:pPr>
              <a:lnSpc>
                <a:spcPct val="90000"/>
              </a:lnSpc>
              <a:buFont typeface="Wingdings" panose="05000000000000000000" pitchFamily="2" charset="2"/>
              <a:buChar char="§"/>
            </a:pPr>
            <a:r>
              <a:rPr lang="en-US" sz="2800" dirty="0"/>
              <a:t>Stand firm, let nothing shake this truth. (v.58)</a:t>
            </a:r>
          </a:p>
        </p:txBody>
      </p:sp>
      <p:sp>
        <p:nvSpPr>
          <p:cNvPr id="18" name="Rectangle 13">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86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17309" y="634946"/>
            <a:ext cx="6432434" cy="1450757"/>
          </a:xfrm>
        </p:spPr>
        <p:txBody>
          <a:bodyPr>
            <a:normAutofit/>
          </a:bodyPr>
          <a:lstStyle/>
          <a:p>
            <a:r>
              <a:rPr lang="en-US" sz="4400" dirty="0"/>
              <a:t>Keep Pressing On, We Will Be With Him Soon (v 56-58) </a:t>
            </a:r>
          </a:p>
        </p:txBody>
      </p:sp>
      <p:cxnSp>
        <p:nvCxnSpPr>
          <p:cNvPr id="17" name="Straight Connector 11">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072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17308" y="2407436"/>
            <a:ext cx="6432434" cy="3461658"/>
          </a:xfrm>
        </p:spPr>
        <p:txBody>
          <a:bodyPr>
            <a:normAutofit/>
          </a:bodyPr>
          <a:lstStyle/>
          <a:p>
            <a:pPr>
              <a:lnSpc>
                <a:spcPct val="90000"/>
              </a:lnSpc>
              <a:buFont typeface="Wingdings" panose="05000000000000000000" pitchFamily="2" charset="2"/>
              <a:buChar char="§"/>
            </a:pPr>
            <a:r>
              <a:rPr lang="en-US" sz="2800" dirty="0"/>
              <a:t>Trust wholly in the work of God and devote yourself to it. </a:t>
            </a:r>
          </a:p>
          <a:p>
            <a:pPr>
              <a:lnSpc>
                <a:spcPct val="90000"/>
              </a:lnSpc>
              <a:buFont typeface="Wingdings" panose="05000000000000000000" pitchFamily="2" charset="2"/>
              <a:buChar char="§"/>
            </a:pPr>
            <a:r>
              <a:rPr lang="en-US" sz="2800" dirty="0"/>
              <a:t>Our labor and excellence will never be in vain, it will only be for a season. </a:t>
            </a:r>
          </a:p>
          <a:p>
            <a:pPr>
              <a:lnSpc>
                <a:spcPct val="90000"/>
              </a:lnSpc>
              <a:buFont typeface="Wingdings" panose="05000000000000000000" pitchFamily="2" charset="2"/>
              <a:buChar char="§"/>
            </a:pPr>
            <a:r>
              <a:rPr lang="en-US" sz="2800" dirty="0"/>
              <a:t>Be thankful because Christ is present with us.</a:t>
            </a:r>
          </a:p>
          <a:p>
            <a:pPr>
              <a:lnSpc>
                <a:spcPct val="90000"/>
              </a:lnSpc>
              <a:buFont typeface="Wingdings" panose="05000000000000000000" pitchFamily="2" charset="2"/>
              <a:buChar char="§"/>
            </a:pPr>
            <a:r>
              <a:rPr lang="en-US" sz="2800" dirty="0"/>
              <a:t>We have hope because He is here with us!</a:t>
            </a:r>
          </a:p>
        </p:txBody>
      </p:sp>
      <p:sp>
        <p:nvSpPr>
          <p:cNvPr id="18" name="Rectangle 13">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111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1D69B7-0F6D-4B86-B8E0-8363CA1215A8}"/>
              </a:ext>
            </a:extLst>
          </p:cNvPr>
          <p:cNvSpPr>
            <a:spLocks noGrp="1"/>
          </p:cNvSpPr>
          <p:nvPr>
            <p:ph type="title"/>
          </p:nvPr>
        </p:nvSpPr>
        <p:spPr>
          <a:xfrm>
            <a:off x="5116783" y="516835"/>
            <a:ext cx="5977937" cy="1666501"/>
          </a:xfrm>
        </p:spPr>
        <p:txBody>
          <a:bodyPr>
            <a:normAutofit/>
          </a:bodyPr>
          <a:lstStyle/>
          <a:p>
            <a:r>
              <a:rPr lang="en-US" sz="8000" dirty="0">
                <a:solidFill>
                  <a:srgbClr val="FFFFFF"/>
                </a:solidFill>
              </a:rPr>
              <a:t>Introduction</a:t>
            </a:r>
          </a:p>
        </p:txBody>
      </p:sp>
      <p:cxnSp>
        <p:nvCxnSpPr>
          <p:cNvPr id="21" name="Straight Connector 2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F6BF57D-F1CB-4FBF-A82F-2D1176F8D654}"/>
              </a:ext>
            </a:extLst>
          </p:cNvPr>
          <p:cNvSpPr>
            <a:spLocks noGrp="1"/>
          </p:cNvSpPr>
          <p:nvPr>
            <p:ph idx="1"/>
          </p:nvPr>
        </p:nvSpPr>
        <p:spPr>
          <a:xfrm>
            <a:off x="5116784" y="2546224"/>
            <a:ext cx="6671562" cy="3978134"/>
          </a:xfrm>
        </p:spPr>
        <p:txBody>
          <a:bodyPr>
            <a:normAutofit/>
          </a:bodyPr>
          <a:lstStyle/>
          <a:p>
            <a:pPr>
              <a:buFont typeface="Wingdings" panose="05000000000000000000" pitchFamily="2" charset="2"/>
              <a:buChar char="§"/>
            </a:pPr>
            <a:r>
              <a:rPr lang="en-US" sz="2400" dirty="0">
                <a:solidFill>
                  <a:srgbClr val="FFFFFF"/>
                </a:solidFill>
              </a:rPr>
              <a:t> Gnostic = Knowledge</a:t>
            </a:r>
          </a:p>
          <a:p>
            <a:pPr>
              <a:buFont typeface="Wingdings" panose="05000000000000000000" pitchFamily="2" charset="2"/>
              <a:buChar char="§"/>
            </a:pPr>
            <a:r>
              <a:rPr lang="en-US" sz="2400" dirty="0">
                <a:solidFill>
                  <a:srgbClr val="FFFFFF"/>
                </a:solidFill>
              </a:rPr>
              <a:t> Believe they have the secret knowledge to those with true understanding leading to salvation</a:t>
            </a:r>
          </a:p>
          <a:p>
            <a:pPr>
              <a:buFont typeface="Wingdings" panose="05000000000000000000" pitchFamily="2" charset="2"/>
              <a:buChar char="§"/>
            </a:pPr>
            <a:r>
              <a:rPr lang="en-US" sz="2400" dirty="0">
                <a:solidFill>
                  <a:srgbClr val="FFFFFF"/>
                </a:solidFill>
              </a:rPr>
              <a:t>Human Spirit = Good</a:t>
            </a:r>
          </a:p>
          <a:p>
            <a:pPr>
              <a:buFont typeface="Wingdings" panose="05000000000000000000" pitchFamily="2" charset="2"/>
              <a:buChar char="§"/>
            </a:pPr>
            <a:r>
              <a:rPr lang="en-US" sz="2400" dirty="0">
                <a:solidFill>
                  <a:srgbClr val="FFFFFF"/>
                </a:solidFill>
              </a:rPr>
              <a:t>The Body = Bad</a:t>
            </a:r>
          </a:p>
          <a:p>
            <a:pPr>
              <a:buFont typeface="Wingdings" panose="05000000000000000000" pitchFamily="2" charset="2"/>
              <a:buChar char="§"/>
            </a:pPr>
            <a:r>
              <a:rPr lang="en-US" sz="2400" dirty="0">
                <a:solidFill>
                  <a:srgbClr val="FFFFFF"/>
                </a:solidFill>
              </a:rPr>
              <a:t>We are entrapped/imprisoned in the body that is evil and a mere illusion</a:t>
            </a:r>
          </a:p>
          <a:p>
            <a:pPr>
              <a:buFont typeface="Wingdings" panose="05000000000000000000" pitchFamily="2" charset="2"/>
              <a:buChar char="§"/>
            </a:pPr>
            <a:r>
              <a:rPr lang="en-US" sz="2400" dirty="0">
                <a:solidFill>
                  <a:srgbClr val="FFFFFF"/>
                </a:solidFill>
              </a:rPr>
              <a:t>New Gnosticism</a:t>
            </a:r>
          </a:p>
        </p:txBody>
      </p:sp>
    </p:spTree>
    <p:extLst>
      <p:ext uri="{BB962C8B-B14F-4D97-AF65-F5344CB8AC3E}">
        <p14:creationId xmlns:p14="http://schemas.microsoft.com/office/powerpoint/2010/main" val="40374436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CDABB1-5DBD-4ABE-A8DA-EC337FE08339}"/>
              </a:ext>
            </a:extLst>
          </p:cNvPr>
          <p:cNvSpPr>
            <a:spLocks noGrp="1"/>
          </p:cNvSpPr>
          <p:nvPr>
            <p:ph type="title"/>
          </p:nvPr>
        </p:nvSpPr>
        <p:spPr>
          <a:xfrm>
            <a:off x="1097280" y="286603"/>
            <a:ext cx="10058400" cy="1450757"/>
          </a:xfrm>
        </p:spPr>
        <p:txBody>
          <a:bodyPr>
            <a:normAutofit/>
          </a:bodyPr>
          <a:lstStyle/>
          <a:p>
            <a:r>
              <a:rPr lang="en-US" sz="7200" dirty="0"/>
              <a:t>Introduction	</a:t>
            </a:r>
          </a:p>
        </p:txBody>
      </p:sp>
      <p:cxnSp>
        <p:nvCxnSpPr>
          <p:cNvPr id="14" name="Straight Connector 13">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910746"/>
            <a:ext cx="9966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EBBE8BE9-DDE6-4A1F-AF7A-BCD7FB7EC367}"/>
              </a:ext>
            </a:extLst>
          </p:cNvPr>
          <p:cNvSpPr>
            <a:spLocks noGrp="1"/>
          </p:cNvSpPr>
          <p:nvPr>
            <p:ph idx="1"/>
          </p:nvPr>
        </p:nvSpPr>
        <p:spPr>
          <a:xfrm>
            <a:off x="1097280" y="2108201"/>
            <a:ext cx="10058400" cy="3760891"/>
          </a:xfrm>
        </p:spPr>
        <p:txBody>
          <a:bodyPr>
            <a:normAutofit fontScale="92500" lnSpcReduction="20000"/>
          </a:bodyPr>
          <a:lstStyle/>
          <a:p>
            <a:pPr>
              <a:buFont typeface="Wingdings" panose="05000000000000000000" pitchFamily="2" charset="2"/>
              <a:buChar char="§"/>
            </a:pPr>
            <a:r>
              <a:rPr lang="en-US" sz="3200" dirty="0"/>
              <a:t>Resurrection remains a mystery</a:t>
            </a:r>
          </a:p>
          <a:p>
            <a:pPr>
              <a:buFont typeface="Wingdings" panose="05000000000000000000" pitchFamily="2" charset="2"/>
              <a:buChar char="§"/>
            </a:pPr>
            <a:r>
              <a:rPr lang="en-US" sz="3200" dirty="0"/>
              <a:t>Nobody can tell you how it happens</a:t>
            </a:r>
          </a:p>
          <a:p>
            <a:pPr>
              <a:buFont typeface="Wingdings" panose="05000000000000000000" pitchFamily="2" charset="2"/>
              <a:buChar char="§"/>
            </a:pPr>
            <a:r>
              <a:rPr lang="en-US" sz="3200" dirty="0"/>
              <a:t>What happens is not entirely clear</a:t>
            </a:r>
          </a:p>
          <a:p>
            <a:pPr>
              <a:buFont typeface="Wingdings" panose="05000000000000000000" pitchFamily="2" charset="2"/>
              <a:buChar char="§"/>
            </a:pPr>
            <a:r>
              <a:rPr lang="en-US" sz="3200" dirty="0"/>
              <a:t>Paul is trying to make clear, that as sure as Christ is risen, physical resurrection is certain for believers</a:t>
            </a:r>
          </a:p>
          <a:p>
            <a:pPr>
              <a:buFont typeface="Wingdings" panose="05000000000000000000" pitchFamily="2" charset="2"/>
              <a:buChar char="§"/>
            </a:pPr>
            <a:r>
              <a:rPr lang="en-US" sz="3200" dirty="0"/>
              <a:t>Why is our physical resurrection so important?</a:t>
            </a:r>
          </a:p>
          <a:p>
            <a:pPr>
              <a:buFont typeface="Wingdings" panose="05000000000000000000" pitchFamily="2" charset="2"/>
              <a:buChar char="§"/>
            </a:pPr>
            <a:r>
              <a:rPr lang="en-US" sz="3200" dirty="0"/>
              <a:t>The 1</a:t>
            </a:r>
            <a:r>
              <a:rPr lang="en-US" sz="3200" baseline="30000" dirty="0"/>
              <a:t>st</a:t>
            </a:r>
            <a:r>
              <a:rPr lang="en-US" sz="3200" dirty="0"/>
              <a:t> Level issue is the incarnational presence of Christ</a:t>
            </a:r>
          </a:p>
        </p:txBody>
      </p:sp>
      <p:sp>
        <p:nvSpPr>
          <p:cNvPr id="16" name="Rectangle 15">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68165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B4056F-1959-4627-A683-77F6C0603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D7349B-C9FA-4FCE-A1FF-948F460A3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554906"/>
            <a:ext cx="12188952" cy="2303094"/>
          </a:xfrm>
          <a:prstGeom prst="rect">
            <a:avLst/>
          </a:prstGeom>
          <a:solidFill>
            <a:srgbClr val="58604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B079940-10EC-46DD-9DDE-CAE2E7CC48F6}"/>
              </a:ext>
            </a:extLst>
          </p:cNvPr>
          <p:cNvSpPr>
            <a:spLocks noGrp="1"/>
          </p:cNvSpPr>
          <p:nvPr>
            <p:ph type="title"/>
          </p:nvPr>
        </p:nvSpPr>
        <p:spPr>
          <a:xfrm>
            <a:off x="633998" y="4905301"/>
            <a:ext cx="4988879" cy="1554485"/>
          </a:xfrm>
        </p:spPr>
        <p:txBody>
          <a:bodyPr anchor="ctr">
            <a:normAutofit/>
          </a:bodyPr>
          <a:lstStyle/>
          <a:p>
            <a:pPr algn="r"/>
            <a:r>
              <a:rPr lang="en-US" sz="6600" dirty="0">
                <a:solidFill>
                  <a:srgbClr val="FFFFFF"/>
                </a:solidFill>
              </a:rPr>
              <a:t>Introduction</a:t>
            </a:r>
            <a:r>
              <a:rPr lang="en-US" sz="4000" dirty="0">
                <a:solidFill>
                  <a:srgbClr val="FFFFFF"/>
                </a:solidFill>
              </a:rPr>
              <a:t>	</a:t>
            </a:r>
          </a:p>
        </p:txBody>
      </p:sp>
      <p:cxnSp>
        <p:nvCxnSpPr>
          <p:cNvPr id="14" name="Straight Connector 13">
            <a:extLst>
              <a:ext uri="{FF2B5EF4-FFF2-40B4-BE49-F238E27FC236}">
                <a16:creationId xmlns:a16="http://schemas.microsoft.com/office/drawing/2014/main" id="{55646586-8E5D-4A2B-BDA9-01CE28AC8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0770" y="5247564"/>
            <a:ext cx="0" cy="873457"/>
          </a:xfrm>
          <a:prstGeom prst="line">
            <a:avLst/>
          </a:prstGeom>
          <a:ln w="19050">
            <a:solidFill>
              <a:srgbClr val="FFAE2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42241E-F740-4928-8B56-1F252256BE7D}"/>
              </a:ext>
            </a:extLst>
          </p:cNvPr>
          <p:cNvSpPr>
            <a:spLocks noGrp="1"/>
          </p:cNvSpPr>
          <p:nvPr>
            <p:ph idx="1"/>
          </p:nvPr>
        </p:nvSpPr>
        <p:spPr>
          <a:xfrm>
            <a:off x="6064301" y="4905300"/>
            <a:ext cx="5674614" cy="1554485"/>
          </a:xfrm>
        </p:spPr>
        <p:txBody>
          <a:bodyPr anchor="ctr">
            <a:normAutofit fontScale="85000" lnSpcReduction="10000"/>
          </a:bodyPr>
          <a:lstStyle/>
          <a:p>
            <a:pPr>
              <a:lnSpc>
                <a:spcPct val="90000"/>
              </a:lnSpc>
              <a:buFont typeface="Wingdings" panose="05000000000000000000" pitchFamily="2" charset="2"/>
              <a:buChar char="§"/>
            </a:pPr>
            <a:r>
              <a:rPr lang="en-US" sz="2400" dirty="0">
                <a:solidFill>
                  <a:srgbClr val="FFFFFF"/>
                </a:solidFill>
              </a:rPr>
              <a:t> To simplify the Incarnation of Jesus , there are two aspects </a:t>
            </a:r>
            <a:r>
              <a:rPr lang="en-US" sz="2800" dirty="0">
                <a:solidFill>
                  <a:srgbClr val="FFFFFF"/>
                </a:solidFill>
              </a:rPr>
              <a:t>that</a:t>
            </a:r>
            <a:r>
              <a:rPr lang="en-US" sz="2400" dirty="0">
                <a:solidFill>
                  <a:srgbClr val="FFFFFF"/>
                </a:solidFill>
              </a:rPr>
              <a:t> are essential to it.</a:t>
            </a:r>
          </a:p>
          <a:p>
            <a:pPr>
              <a:lnSpc>
                <a:spcPct val="90000"/>
              </a:lnSpc>
              <a:buFont typeface="Wingdings" panose="05000000000000000000" pitchFamily="2" charset="2"/>
              <a:buChar char="§"/>
            </a:pPr>
            <a:r>
              <a:rPr lang="en-US" sz="2400" b="1" dirty="0">
                <a:solidFill>
                  <a:srgbClr val="FFFF00"/>
                </a:solidFill>
              </a:rPr>
              <a:t>God with us = Emmanuel</a:t>
            </a:r>
          </a:p>
          <a:p>
            <a:pPr>
              <a:lnSpc>
                <a:spcPct val="90000"/>
              </a:lnSpc>
              <a:buFont typeface="Wingdings" panose="05000000000000000000" pitchFamily="2" charset="2"/>
              <a:buChar char="§"/>
            </a:pPr>
            <a:r>
              <a:rPr lang="en-US" sz="2400" b="1" dirty="0">
                <a:solidFill>
                  <a:srgbClr val="FFFF00"/>
                </a:solidFill>
              </a:rPr>
              <a:t>God became like us so be could become like Him</a:t>
            </a:r>
          </a:p>
        </p:txBody>
      </p:sp>
    </p:spTree>
    <p:extLst>
      <p:ext uri="{BB962C8B-B14F-4D97-AF65-F5344CB8AC3E}">
        <p14:creationId xmlns:p14="http://schemas.microsoft.com/office/powerpoint/2010/main" val="403587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p:txBody>
          <a:bodyPr/>
          <a:lstStyle/>
          <a:p>
            <a:r>
              <a:rPr lang="en-US" dirty="0"/>
              <a:t>Presence vs Absence</a:t>
            </a:r>
          </a:p>
        </p:txBody>
      </p: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sz="3200" dirty="0"/>
              <a:t> How is Christ present with us?</a:t>
            </a:r>
          </a:p>
          <a:p>
            <a:pPr>
              <a:buFont typeface="Wingdings" panose="05000000000000000000" pitchFamily="2" charset="2"/>
              <a:buChar char="§"/>
            </a:pPr>
            <a:r>
              <a:rPr lang="en-US" sz="3200" dirty="0"/>
              <a:t>Where is His presence now?</a:t>
            </a:r>
          </a:p>
          <a:p>
            <a:pPr>
              <a:buFont typeface="Wingdings" panose="05000000000000000000" pitchFamily="2" charset="2"/>
              <a:buChar char="§"/>
            </a:pPr>
            <a:r>
              <a:rPr lang="en-US" sz="3200" dirty="0"/>
              <a:t>His Absence in Body?</a:t>
            </a:r>
          </a:p>
          <a:p>
            <a:pPr>
              <a:buFont typeface="Wingdings" panose="05000000000000000000" pitchFamily="2" charset="2"/>
              <a:buChar char="§"/>
            </a:pPr>
            <a:r>
              <a:rPr lang="en-US" sz="3200" dirty="0"/>
              <a:t>Denial of Christ’s physical presence is denying the very essence of who He is</a:t>
            </a:r>
          </a:p>
          <a:p>
            <a:pPr>
              <a:buFont typeface="Wingdings" panose="05000000000000000000" pitchFamily="2" charset="2"/>
              <a:buChar char="§"/>
            </a:pPr>
            <a:r>
              <a:rPr lang="en-US" sz="3200" b="1" dirty="0"/>
              <a:t>The premise of our salvation through His incarnational presence lies in our faith and belief that He rose from the dead.</a:t>
            </a:r>
          </a:p>
        </p:txBody>
      </p:sp>
    </p:spTree>
    <p:extLst>
      <p:ext uri="{BB962C8B-B14F-4D97-AF65-F5344CB8AC3E}">
        <p14:creationId xmlns:p14="http://schemas.microsoft.com/office/powerpoint/2010/main" val="404607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FE23B-1552-4D61-8984-CB2BDE7421D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EBDEACF-7920-4A88-BDC5-EABD220C69A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1481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E00F-DCDB-4335-B46D-29931B1BFA10}"/>
              </a:ext>
            </a:extLst>
          </p:cNvPr>
          <p:cNvSpPr>
            <a:spLocks noGrp="1"/>
          </p:cNvSpPr>
          <p:nvPr>
            <p:ph type="title"/>
          </p:nvPr>
        </p:nvSpPr>
        <p:spPr/>
        <p:txBody>
          <a:bodyPr>
            <a:normAutofit/>
          </a:bodyPr>
          <a:lstStyle/>
          <a:p>
            <a:r>
              <a:rPr lang="en-US" sz="6600" dirty="0"/>
              <a:t>Overview</a:t>
            </a:r>
          </a:p>
        </p:txBody>
      </p:sp>
      <p:sp>
        <p:nvSpPr>
          <p:cNvPr id="3" name="Content Placeholder 2">
            <a:extLst>
              <a:ext uri="{FF2B5EF4-FFF2-40B4-BE49-F238E27FC236}">
                <a16:creationId xmlns:a16="http://schemas.microsoft.com/office/drawing/2014/main" id="{2933D6D5-7962-4885-84D5-D58D1AF3F147}"/>
              </a:ext>
            </a:extLst>
          </p:cNvPr>
          <p:cNvSpPr>
            <a:spLocks noGrp="1"/>
          </p:cNvSpPr>
          <p:nvPr>
            <p:ph idx="1"/>
          </p:nvPr>
        </p:nvSpPr>
        <p:spPr/>
        <p:txBody>
          <a:bodyPr>
            <a:noAutofit/>
          </a:bodyPr>
          <a:lstStyle/>
          <a:p>
            <a:pPr marL="342900" marR="0" lvl="0" indent="-342900">
              <a:lnSpc>
                <a:spcPct val="107000"/>
              </a:lnSpc>
              <a:spcBef>
                <a:spcPts val="0"/>
              </a:spcBef>
              <a:spcAft>
                <a:spcPts val="0"/>
              </a:spcAft>
              <a:buFont typeface="+mj-lt"/>
              <a:buAutoNum type="arabicPeriod"/>
            </a:pPr>
            <a:r>
              <a:rPr lang="en-US" sz="3600" dirty="0">
                <a:latin typeface="Calibri" panose="020F0502020204030204" pitchFamily="34" charset="0"/>
                <a:ea typeface="DengXian" panose="02010600030101010101" pitchFamily="2" charset="-122"/>
                <a:cs typeface="Times New Roman" panose="02020603050405020304" pitchFamily="18" charset="0"/>
              </a:rPr>
              <a:t>Foolish to deny resurrection (v.36 – 41)</a:t>
            </a:r>
          </a:p>
          <a:p>
            <a:pPr marL="342900" marR="0" lvl="0" indent="-342900">
              <a:lnSpc>
                <a:spcPct val="107000"/>
              </a:lnSpc>
              <a:spcBef>
                <a:spcPts val="0"/>
              </a:spcBef>
              <a:spcAft>
                <a:spcPts val="0"/>
              </a:spcAft>
              <a:buFont typeface="+mj-lt"/>
              <a:buAutoNum type="arabicPeriod"/>
            </a:pPr>
            <a:r>
              <a:rPr lang="en-US" sz="3600" dirty="0">
                <a:latin typeface="Calibri" panose="020F0502020204030204" pitchFamily="34" charset="0"/>
                <a:ea typeface="DengXian" panose="02010600030101010101" pitchFamily="2" charset="-122"/>
                <a:cs typeface="Times New Roman" panose="02020603050405020304" pitchFamily="18" charset="0"/>
              </a:rPr>
              <a:t>Christ our glory unto resurrection (v.42 – 49)</a:t>
            </a:r>
          </a:p>
          <a:p>
            <a:pPr marL="342900" marR="0" lvl="0" indent="-342900">
              <a:lnSpc>
                <a:spcPct val="107000"/>
              </a:lnSpc>
              <a:spcBef>
                <a:spcPts val="0"/>
              </a:spcBef>
              <a:spcAft>
                <a:spcPts val="0"/>
              </a:spcAft>
              <a:buFont typeface="+mj-lt"/>
              <a:buAutoNum type="arabicPeriod"/>
            </a:pPr>
            <a:r>
              <a:rPr lang="en-US" sz="3600" dirty="0">
                <a:latin typeface="Calibri" panose="020F0502020204030204" pitchFamily="34" charset="0"/>
                <a:ea typeface="DengXian" panose="02010600030101010101" pitchFamily="2" charset="-122"/>
                <a:cs typeface="Times New Roman" panose="02020603050405020304" pitchFamily="18" charset="0"/>
              </a:rPr>
              <a:t>All will be changed; All will be restored (v. 50-55)</a:t>
            </a:r>
          </a:p>
          <a:p>
            <a:pPr marL="342900" marR="0" lvl="0" indent="-342900">
              <a:lnSpc>
                <a:spcPct val="107000"/>
              </a:lnSpc>
              <a:spcBef>
                <a:spcPts val="0"/>
              </a:spcBef>
              <a:spcAft>
                <a:spcPts val="800"/>
              </a:spcAft>
              <a:buFont typeface="+mj-lt"/>
              <a:buAutoNum type="arabicPeriod"/>
            </a:pPr>
            <a:r>
              <a:rPr lang="en-US" sz="3600" dirty="0">
                <a:latin typeface="Calibri" panose="020F0502020204030204" pitchFamily="34" charset="0"/>
                <a:ea typeface="DengXian" panose="02010600030101010101" pitchFamily="2" charset="-122"/>
                <a:cs typeface="Times New Roman" panose="02020603050405020304" pitchFamily="18" charset="0"/>
              </a:rPr>
              <a:t>Keep pressing on, we will be with Him soon (v.56-58)</a:t>
            </a:r>
          </a:p>
          <a:p>
            <a:endParaRPr lang="en-US" sz="3600" dirty="0"/>
          </a:p>
        </p:txBody>
      </p:sp>
    </p:spTree>
    <p:extLst>
      <p:ext uri="{BB962C8B-B14F-4D97-AF65-F5344CB8AC3E}">
        <p14:creationId xmlns:p14="http://schemas.microsoft.com/office/powerpoint/2010/main" val="305522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FA771-23BA-4C7D-BB9B-52E127DDA1D1}"/>
              </a:ext>
            </a:extLst>
          </p:cNvPr>
          <p:cNvSpPr>
            <a:spLocks noGrp="1"/>
          </p:cNvSpPr>
          <p:nvPr>
            <p:ph type="title"/>
          </p:nvPr>
        </p:nvSpPr>
        <p:spPr>
          <a:xfrm>
            <a:off x="5117309" y="634946"/>
            <a:ext cx="6432434" cy="1450757"/>
          </a:xfrm>
        </p:spPr>
        <p:txBody>
          <a:bodyPr>
            <a:normAutofit/>
          </a:bodyPr>
          <a:lstStyle/>
          <a:p>
            <a:r>
              <a:rPr lang="en-US" dirty="0"/>
              <a:t>Foolish to Deny Resurrection (v. 35-41)</a:t>
            </a:r>
          </a:p>
        </p:txBody>
      </p:sp>
      <p:cxnSp>
        <p:nvCxnSpPr>
          <p:cNvPr id="12" name="Straight Connector 11">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0720" y="2267421"/>
            <a:ext cx="603504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9332B2-C434-4EE9-ACC2-2B983F483023}"/>
              </a:ext>
            </a:extLst>
          </p:cNvPr>
          <p:cNvSpPr>
            <a:spLocks noGrp="1"/>
          </p:cNvSpPr>
          <p:nvPr>
            <p:ph idx="1"/>
          </p:nvPr>
        </p:nvSpPr>
        <p:spPr>
          <a:xfrm>
            <a:off x="5117308" y="2407435"/>
            <a:ext cx="6432434" cy="3993363"/>
          </a:xfrm>
        </p:spPr>
        <p:txBody>
          <a:bodyPr>
            <a:normAutofit/>
          </a:bodyPr>
          <a:lstStyle/>
          <a:p>
            <a:pPr>
              <a:lnSpc>
                <a:spcPct val="90000"/>
              </a:lnSpc>
              <a:buFont typeface="Wingdings" panose="05000000000000000000" pitchFamily="2" charset="2"/>
              <a:buChar char="§"/>
            </a:pPr>
            <a:r>
              <a:rPr lang="en-US" sz="1800" dirty="0"/>
              <a:t>For Paul, life after death is </a:t>
            </a:r>
            <a:r>
              <a:rPr lang="en-US" sz="1800" b="1" dirty="0"/>
              <a:t>unthinkable (foolish) </a:t>
            </a:r>
            <a:r>
              <a:rPr lang="en-US" sz="1800" dirty="0"/>
              <a:t>without some kind of bodily existence (v36)</a:t>
            </a:r>
          </a:p>
          <a:p>
            <a:pPr>
              <a:lnSpc>
                <a:spcPct val="90000"/>
              </a:lnSpc>
              <a:buFont typeface="Wingdings" panose="05000000000000000000" pitchFamily="2" charset="2"/>
              <a:buChar char="§"/>
            </a:pPr>
            <a:r>
              <a:rPr lang="en-US" sz="1800" dirty="0"/>
              <a:t> We </a:t>
            </a:r>
            <a:r>
              <a:rPr lang="en-US" sz="1800" b="1" dirty="0"/>
              <a:t>are united in Christ in life and death. </a:t>
            </a:r>
            <a:r>
              <a:rPr lang="en-US" sz="1800" dirty="0"/>
              <a:t>Our now physical body will ‘die’.  (more precisely pass away) (v36)</a:t>
            </a:r>
          </a:p>
          <a:p>
            <a:pPr>
              <a:lnSpc>
                <a:spcPct val="90000"/>
              </a:lnSpc>
              <a:buFont typeface="Wingdings" panose="05000000000000000000" pitchFamily="2" charset="2"/>
              <a:buChar char="§"/>
            </a:pPr>
            <a:r>
              <a:rPr lang="en-US" sz="1800" dirty="0"/>
              <a:t>The Corinthian because they could not imagine resurrection as a possibility abandoned any trust that is was possible (Gordan Fee)</a:t>
            </a:r>
          </a:p>
          <a:p>
            <a:pPr>
              <a:lnSpc>
                <a:spcPct val="90000"/>
              </a:lnSpc>
              <a:buFont typeface="Wingdings" panose="05000000000000000000" pitchFamily="2" charset="2"/>
              <a:buChar char="§"/>
            </a:pPr>
            <a:r>
              <a:rPr lang="en-US" sz="1800" dirty="0"/>
              <a:t> The idea of the foolishness that Paul implies has deeper biblical roots. </a:t>
            </a:r>
            <a:r>
              <a:rPr lang="en-US" sz="1800" b="1" dirty="0"/>
              <a:t>For the denial of resurrection is the denial of God himself </a:t>
            </a:r>
            <a:r>
              <a:rPr lang="en-US" sz="1800" dirty="0"/>
              <a:t>(Ps 14:1; 53:1) (v.35-36)</a:t>
            </a:r>
          </a:p>
          <a:p>
            <a:pPr>
              <a:lnSpc>
                <a:spcPct val="90000"/>
              </a:lnSpc>
              <a:buFont typeface="Wingdings" panose="05000000000000000000" pitchFamily="2" charset="2"/>
              <a:buChar char="§"/>
            </a:pPr>
            <a:r>
              <a:rPr lang="en-US" sz="1800" dirty="0"/>
              <a:t>Just as to deny the resurrection of Christ is to </a:t>
            </a:r>
            <a:r>
              <a:rPr lang="en-US" sz="1800" b="1" dirty="0"/>
              <a:t>deny the very essence of Christ himself. </a:t>
            </a:r>
            <a:r>
              <a:rPr lang="en-US" sz="1800" dirty="0"/>
              <a:t>To deny our physical resurrection is to deny the very work of God to redeem us as His creation</a:t>
            </a:r>
          </a:p>
        </p:txBody>
      </p:sp>
      <p:sp>
        <p:nvSpPr>
          <p:cNvPr id="14" name="Rectangle 13">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689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VTI">
  <a:themeElements>
    <a:clrScheme name="">
      <a:dk1>
        <a:srgbClr val="000000"/>
      </a:dk1>
      <a:lt1>
        <a:srgbClr val="FFFFFF"/>
      </a:lt1>
      <a:dk2>
        <a:srgbClr val="243041"/>
      </a:dk2>
      <a:lt2>
        <a:srgbClr val="E2E3E8"/>
      </a:lt2>
      <a:accent1>
        <a:srgbClr val="A9A180"/>
      </a:accent1>
      <a:accent2>
        <a:srgbClr val="BA967F"/>
      </a:accent2>
      <a:accent3>
        <a:srgbClr val="C59394"/>
      </a:accent3>
      <a:accent4>
        <a:srgbClr val="BA7F99"/>
      </a:accent4>
      <a:accent5>
        <a:srgbClr val="C390BC"/>
      </a:accent5>
      <a:accent6>
        <a:srgbClr val="A97FBA"/>
      </a:accent6>
      <a:hlink>
        <a:srgbClr val="6977AE"/>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3690</Words>
  <Application>Microsoft Office PowerPoint</Application>
  <PresentationFormat>Widescreen</PresentationFormat>
  <Paragraphs>202</Paragraphs>
  <Slides>24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Calibri Light</vt:lpstr>
      <vt:lpstr>Wingdings</vt:lpstr>
      <vt:lpstr>RetrospectVTI</vt:lpstr>
      <vt:lpstr>Bodily Resurrection</vt:lpstr>
      <vt:lpstr>Introduction</vt:lpstr>
      <vt:lpstr>Introduction</vt:lpstr>
      <vt:lpstr>Introduction </vt:lpstr>
      <vt:lpstr>Introduction </vt:lpstr>
      <vt:lpstr>Presence vs Absence</vt:lpstr>
      <vt:lpstr>PowerPoint Presentation</vt:lpstr>
      <vt:lpstr>Overview</vt:lpstr>
      <vt:lpstr>Foolish to Deny Resurrection (v. 35-41)</vt:lpstr>
      <vt:lpstr>Foolish to Deny Resurrection (v. 35-41)</vt:lpstr>
      <vt:lpstr>Foolish to Deny Resurrection (v. 35-41)</vt:lpstr>
      <vt:lpstr>PowerPoint Presentation</vt:lpstr>
      <vt:lpstr>Christ Our Glory Unto Resurrection (v.42 – 49)</vt:lpstr>
      <vt:lpstr>What will this change look like?</vt:lpstr>
      <vt:lpstr>What will this change look like?</vt:lpstr>
      <vt:lpstr>What will this change look like?</vt:lpstr>
      <vt:lpstr>What will this change look like?</vt:lpstr>
      <vt:lpstr>PowerPoint Presentation</vt:lpstr>
      <vt:lpstr>All Will Change; All Will Be Restored (v. 50-55)</vt:lpstr>
      <vt:lpstr>All Will Change; All Will Be Restored (v. 50-55)</vt:lpstr>
      <vt:lpstr>All Will Change; All Will Be Restored</vt:lpstr>
      <vt:lpstr>PowerPoint Presentation</vt:lpstr>
      <vt:lpstr>Keep Pressing On, We Will Be With Him Soon (v 56-58) </vt:lpstr>
      <vt:lpstr>Keep Pressing On, We Will Be With Him Soon (v 56-58)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Bodily Resurrection</dc:title>
  <dc:creator>Leon Lim</dc:creator>
  <cp:lastModifiedBy>Office 365 User2</cp:lastModifiedBy>
  <cp:revision>6</cp:revision>
  <dcterms:created xsi:type="dcterms:W3CDTF">2019-09-14T14:28:39Z</dcterms:created>
  <dcterms:modified xsi:type="dcterms:W3CDTF">2019-09-15T08:57:30Z</dcterms:modified>
</cp:coreProperties>
</file>