
<file path=[Content_Types].xml><?xml version="1.0" encoding="utf-8"?>
<Types xmlns="http://schemas.openxmlformats.org/package/2006/content-types">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6"/>
  </p:notesMasterIdLst>
  <p:sldIdLst>
    <p:sldId id="256" r:id="rId2"/>
    <p:sldId id="615" r:id="rId3"/>
    <p:sldId id="616" r:id="rId4"/>
    <p:sldId id="617" r:id="rId5"/>
    <p:sldId id="621" r:id="rId6"/>
    <p:sldId id="620" r:id="rId7"/>
    <p:sldId id="622" r:id="rId8"/>
    <p:sldId id="506" r:id="rId9"/>
    <p:sldId id="601" r:id="rId10"/>
    <p:sldId id="637" r:id="rId11"/>
    <p:sldId id="636" r:id="rId12"/>
    <p:sldId id="641" r:id="rId13"/>
    <p:sldId id="624" r:id="rId14"/>
    <p:sldId id="627" r:id="rId15"/>
    <p:sldId id="712" r:id="rId16"/>
    <p:sldId id="644" r:id="rId17"/>
    <p:sldId id="699" r:id="rId18"/>
    <p:sldId id="700" r:id="rId19"/>
    <p:sldId id="419" r:id="rId20"/>
    <p:sldId id="648" r:id="rId21"/>
    <p:sldId id="420" r:id="rId22"/>
    <p:sldId id="422" r:id="rId23"/>
    <p:sldId id="720" r:id="rId24"/>
    <p:sldId id="602" r:id="rId25"/>
    <p:sldId id="405" r:id="rId26"/>
    <p:sldId id="675" r:id="rId27"/>
    <p:sldId id="669" r:id="rId28"/>
    <p:sldId id="504" r:id="rId29"/>
    <p:sldId id="702" r:id="rId30"/>
    <p:sldId id="670" r:id="rId31"/>
    <p:sldId id="672" r:id="rId32"/>
    <p:sldId id="673" r:id="rId33"/>
    <p:sldId id="674" r:id="rId34"/>
    <p:sldId id="436" r:id="rId35"/>
    <p:sldId id="677" r:id="rId36"/>
    <p:sldId id="678" r:id="rId37"/>
    <p:sldId id="713" r:id="rId38"/>
    <p:sldId id="719" r:id="rId39"/>
    <p:sldId id="714" r:id="rId40"/>
    <p:sldId id="705" r:id="rId41"/>
    <p:sldId id="679" r:id="rId42"/>
    <p:sldId id="680" r:id="rId43"/>
    <p:sldId id="594" r:id="rId44"/>
    <p:sldId id="451" r:id="rId45"/>
    <p:sldId id="715" r:id="rId46"/>
    <p:sldId id="590" r:id="rId47"/>
    <p:sldId id="717" r:id="rId48"/>
    <p:sldId id="686" r:id="rId49"/>
    <p:sldId id="681" r:id="rId50"/>
    <p:sldId id="721" r:id="rId51"/>
    <p:sldId id="718" r:id="rId52"/>
    <p:sldId id="684" r:id="rId53"/>
    <p:sldId id="688" r:id="rId54"/>
    <p:sldId id="689" r:id="rId55"/>
    <p:sldId id="690" r:id="rId56"/>
    <p:sldId id="259" r:id="rId57"/>
    <p:sldId id="606" r:id="rId58"/>
    <p:sldId id="607" r:id="rId59"/>
    <p:sldId id="608" r:id="rId60"/>
    <p:sldId id="609" r:id="rId61"/>
    <p:sldId id="610" r:id="rId62"/>
    <p:sldId id="611" r:id="rId63"/>
    <p:sldId id="659" r:id="rId64"/>
    <p:sldId id="661" r:id="rId65"/>
    <p:sldId id="696" r:id="rId66"/>
    <p:sldId id="697" r:id="rId67"/>
    <p:sldId id="655" r:id="rId68"/>
    <p:sldId id="654" r:id="rId69"/>
    <p:sldId id="605" r:id="rId70"/>
    <p:sldId id="722" r:id="rId71"/>
    <p:sldId id="723" r:id="rId72"/>
    <p:sldId id="656" r:id="rId73"/>
    <p:sldId id="724" r:id="rId74"/>
    <p:sldId id="600"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3"/>
    <p:restoredTop sz="71701"/>
  </p:normalViewPr>
  <p:slideViewPr>
    <p:cSldViewPr snapToGrid="0" snapToObjects="1">
      <p:cViewPr varScale="1">
        <p:scale>
          <a:sx n="90" d="100"/>
          <a:sy n="90" d="100"/>
        </p:scale>
        <p:origin x="21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9A2E2-5D32-6847-8EFF-0DD558320733}" type="datetimeFigureOut">
              <a:rPr lang="en-US" smtClean="0"/>
              <a:t>8/18/19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383CA-815B-9547-95A5-4D40A04DDBC2}" type="slidenum">
              <a:rPr lang="en-US" smtClean="0"/>
              <a:t>‹#›</a:t>
            </a:fld>
            <a:endParaRPr lang="en-US"/>
          </a:p>
        </p:txBody>
      </p:sp>
    </p:spTree>
    <p:extLst>
      <p:ext uri="{BB962C8B-B14F-4D97-AF65-F5344CB8AC3E}">
        <p14:creationId xmlns:p14="http://schemas.microsoft.com/office/powerpoint/2010/main" val="170602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hegospelcoalition.org/profile/justin-taylor/"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www.esv.org/1%20Corinthians%2012/" TargetMode="External"/><Relationship Id="rId5" Type="http://schemas.openxmlformats.org/officeDocument/2006/relationships/hyperlink" Target="https://www.esv.org/1%20Cor%2012-14/" TargetMode="External"/><Relationship Id="rId4" Type="http://schemas.openxmlformats.org/officeDocument/2006/relationships/hyperlink" Target="http://www.frame-poythress.org/modern-spiritual-gifts-as-analogous-to-apostolic-gifts-affirming-extraordinary-works-of-the-spirit-within-cessationist-theology/"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mazon.com/Power-Evangelism-John-Wimber/dp/0800797604?tag=desigod06-2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harismanews.com/newsletters/?utm_source=charismanews.com&amp;utm_medium=mid-article%20text&amp;utm_campaign=plg_cm_midarticletextinjector"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www.beliefnet.com/faiths/2003/06/jesus-will-save-you-whether-you-agree-or-not.aspx"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beliefnet.com/faiths/2003/06/jesus-will-save-you-whether-you-agree-or-not.aspx"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3" Type="http://schemas.openxmlformats.org/officeDocument/2006/relationships/hyperlink" Target="https://www.esv.org/Rom.%208%3A12%E2%80%9317/" TargetMode="External"/><Relationship Id="rId18" Type="http://schemas.openxmlformats.org/officeDocument/2006/relationships/hyperlink" Target="https://www.esv.org/Acts%2013%3A1%E2%80%933/" TargetMode="External"/><Relationship Id="rId26" Type="http://schemas.openxmlformats.org/officeDocument/2006/relationships/hyperlink" Target="https://www.esv.org/Isa.%2020/" TargetMode="External"/><Relationship Id="rId3" Type="http://schemas.openxmlformats.org/officeDocument/2006/relationships/hyperlink" Target="https://www.crossway.org/authors/paul-m-smalley/" TargetMode="External"/><Relationship Id="rId21" Type="http://schemas.openxmlformats.org/officeDocument/2006/relationships/hyperlink" Target="https://www.esv.org/1%20Thess.%203%3A11/" TargetMode="External"/><Relationship Id="rId7" Type="http://schemas.openxmlformats.org/officeDocument/2006/relationships/hyperlink" Target="https://www.esv.org/Gal.%205%3A17/" TargetMode="External"/><Relationship Id="rId12" Type="http://schemas.openxmlformats.org/officeDocument/2006/relationships/hyperlink" Target="https://www.esv.org/Gal.%205%3A18/" TargetMode="External"/><Relationship Id="rId17" Type="http://schemas.openxmlformats.org/officeDocument/2006/relationships/hyperlink" Target="https://www.esv.org/Acts%208%3A29/" TargetMode="External"/><Relationship Id="rId25" Type="http://schemas.openxmlformats.org/officeDocument/2006/relationships/hyperlink" Target="https://www.esv.org/Isa.%2030%3A21/" TargetMode="External"/><Relationship Id="rId33" Type="http://schemas.openxmlformats.org/officeDocument/2006/relationships/hyperlink" Target="https://www.esv.org/Eccl.%203%3A1%E2%80%938%2C%2011/" TargetMode="External"/><Relationship Id="rId2" Type="http://schemas.openxmlformats.org/officeDocument/2006/relationships/slide" Target="../slides/slide72.xml"/><Relationship Id="rId16" Type="http://schemas.openxmlformats.org/officeDocument/2006/relationships/hyperlink" Target="https://www.esv.org/Jer.%201%3A11%E2%80%9314/" TargetMode="External"/><Relationship Id="rId20" Type="http://schemas.openxmlformats.org/officeDocument/2006/relationships/hyperlink" Target="https://www.esv.org/Ps.%20119%3A105/" TargetMode="External"/><Relationship Id="rId29" Type="http://schemas.openxmlformats.org/officeDocument/2006/relationships/hyperlink" Target="https://www.esv.org/Ps.%20135%3A6/" TargetMode="External"/><Relationship Id="rId1" Type="http://schemas.openxmlformats.org/officeDocument/2006/relationships/notesMaster" Target="../notesMasters/notesMaster1.xml"/><Relationship Id="rId6" Type="http://schemas.openxmlformats.org/officeDocument/2006/relationships/hyperlink" Target="https://www.esv.org/Acts%2014%3A8%E2%80%9310/" TargetMode="External"/><Relationship Id="rId11" Type="http://schemas.openxmlformats.org/officeDocument/2006/relationships/hyperlink" Target="https://www.esv.org/Rom.%208%3A14/" TargetMode="External"/><Relationship Id="rId24" Type="http://schemas.openxmlformats.org/officeDocument/2006/relationships/hyperlink" Target="https://www.esv.org/Acts%2016%3A6%E2%80%937/" TargetMode="External"/><Relationship Id="rId32" Type="http://schemas.openxmlformats.org/officeDocument/2006/relationships/hyperlink" Target="https://www.esv.org/Ps.%2031%3A15/" TargetMode="External"/><Relationship Id="rId5" Type="http://schemas.openxmlformats.org/officeDocument/2006/relationships/hyperlink" Target="https://www.esv.org/1%20Thess.%205%3A12%E2%80%9313%2C%2019%E2%80%9322/" TargetMode="External"/><Relationship Id="rId15" Type="http://schemas.openxmlformats.org/officeDocument/2006/relationships/hyperlink" Target="https://www.crossway.org/books/reformed-systematic-theology-hcj/" TargetMode="External"/><Relationship Id="rId23" Type="http://schemas.openxmlformats.org/officeDocument/2006/relationships/hyperlink" Target="https://www.esv.org/James%201%3A17/" TargetMode="External"/><Relationship Id="rId28" Type="http://schemas.openxmlformats.org/officeDocument/2006/relationships/hyperlink" Target="https://www.esv.org/1%20Kings%2019%3A12/" TargetMode="External"/><Relationship Id="rId10" Type="http://schemas.openxmlformats.org/officeDocument/2006/relationships/hyperlink" Target="https://www.esv.org/Prov.%202%3A1%E2%80%939%3B%203%3A5/" TargetMode="External"/><Relationship Id="rId19" Type="http://schemas.openxmlformats.org/officeDocument/2006/relationships/hyperlink" Target="https://www.esv.org/John%2010%3A4%2C%2014%2C%2016%2C%2027/" TargetMode="External"/><Relationship Id="rId31" Type="http://schemas.openxmlformats.org/officeDocument/2006/relationships/hyperlink" Target="https://www.esv.org/Est.%204%3A14%3B%206%3A1%E2%80%9311/" TargetMode="External"/><Relationship Id="rId4" Type="http://schemas.openxmlformats.org/officeDocument/2006/relationships/hyperlink" Target="https://www.crossway.org/authors/joel-r-beeke/" TargetMode="External"/><Relationship Id="rId9" Type="http://schemas.openxmlformats.org/officeDocument/2006/relationships/hyperlink" Target="https://www.esv.org/Rom.%208%3A15%E2%80%9316/" TargetMode="External"/><Relationship Id="rId14" Type="http://schemas.openxmlformats.org/officeDocument/2006/relationships/hyperlink" Target="https://www.esv.org/Gal.%205%3A19%E2%80%9324/" TargetMode="External"/><Relationship Id="rId22" Type="http://schemas.openxmlformats.org/officeDocument/2006/relationships/hyperlink" Target="https://www.esv.org/Eph.%202%3A10/" TargetMode="External"/><Relationship Id="rId27" Type="http://schemas.openxmlformats.org/officeDocument/2006/relationships/hyperlink" Target="https://www.esv.org/Deut.%205%3A32/" TargetMode="External"/><Relationship Id="rId30" Type="http://schemas.openxmlformats.org/officeDocument/2006/relationships/hyperlink" Target="https://www.esv.org/Neh.%202%3A4%2C%208%2C%2012%2C%2018%2C%2020/" TargetMode="External"/><Relationship Id="rId8" Type="http://schemas.openxmlformats.org/officeDocument/2006/relationships/hyperlink" Target="https://www.esv.org/Rom.%207%3A22/"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hallies.com/articles/what-does-prophecy-offer-that-scripture-does-not/" TargetMode="External"/><Relationship Id="rId2" Type="http://schemas.openxmlformats.org/officeDocument/2006/relationships/slide" Target="../slides/slide73.xml"/><Relationship Id="rId1" Type="http://schemas.openxmlformats.org/officeDocument/2006/relationships/notesMaster" Target="../notesMasters/notesMaster1.xml"/><Relationship Id="rId6" Type="http://schemas.openxmlformats.org/officeDocument/2006/relationships/hyperlink" Target="https://www.tvcresources.net/resource-library/sermons/a-supernatural-community-and-a-personal-word" TargetMode="External"/><Relationship Id="rId5" Type="http://schemas.openxmlformats.org/officeDocument/2006/relationships/hyperlink" Target="https://www.challies.com/articles/themes-or-challenges-for-reformed-christians-in-2018/" TargetMode="External"/><Relationship Id="rId4" Type="http://schemas.openxmlformats.org/officeDocument/2006/relationships/hyperlink" Target="https://www.challies.com/tag/prophecy/"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amazon.com/Power-Evangelism-John-Wimber/dp/0800797604?tag=desigod06-20" TargetMode="External"/><Relationship Id="rId2" Type="http://schemas.openxmlformats.org/officeDocument/2006/relationships/slide" Target="../slides/slide74.xml"/><Relationship Id="rId1" Type="http://schemas.openxmlformats.org/officeDocument/2006/relationships/notesMaster" Target="../notesMasters/notesMaster1.xml"/><Relationship Id="rId4" Type="http://schemas.openxmlformats.org/officeDocument/2006/relationships/hyperlink" Target="https://en.wikipedia.org/wiki/IDS_Cent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3" Type="http://schemas.openxmlformats.org/officeDocument/2006/relationships/hyperlink" Target="https://www.esv.org/1%20Cor.%2012%3A28/" TargetMode="External"/><Relationship Id="rId18" Type="http://schemas.openxmlformats.org/officeDocument/2006/relationships/hyperlink" Target="https://www.esv.org/Acts%2021%3A10-11/" TargetMode="External"/><Relationship Id="rId26" Type="http://schemas.openxmlformats.org/officeDocument/2006/relationships/hyperlink" Target="https://www.esv.org/1%20Corinthians%2012-14/" TargetMode="External"/><Relationship Id="rId3" Type="http://schemas.openxmlformats.org/officeDocument/2006/relationships/hyperlink" Target="https://www.thegospelcoalition.org/article/cessationist/www.sbts.edu" TargetMode="External"/><Relationship Id="rId21" Type="http://schemas.openxmlformats.org/officeDocument/2006/relationships/hyperlink" Target="https://www.esv.org/1%20Kings%2018%3A4/" TargetMode="External"/><Relationship Id="rId7" Type="http://schemas.openxmlformats.org/officeDocument/2006/relationships/hyperlink" Target="https://www.thegospelcoalition.org/article/why-i-am-a-continuationist/" TargetMode="External"/><Relationship Id="rId12" Type="http://schemas.openxmlformats.org/officeDocument/2006/relationships/hyperlink" Target="https://www.esv.org/Acts%2012%3A2/" TargetMode="External"/><Relationship Id="rId17" Type="http://schemas.openxmlformats.org/officeDocument/2006/relationships/hyperlink" Target="https://www.esv.org/1%20Thess.%205%3A19-20/" TargetMode="External"/><Relationship Id="rId25" Type="http://schemas.openxmlformats.org/officeDocument/2006/relationships/hyperlink" Target="https://www.esv.org/Acts%2011%3A16-17/" TargetMode="External"/><Relationship Id="rId33" Type="http://schemas.openxmlformats.org/officeDocument/2006/relationships/hyperlink" Target="https://www.esv.org/Ephesians%202%3A20/" TargetMode="External"/><Relationship Id="rId2" Type="http://schemas.openxmlformats.org/officeDocument/2006/relationships/slide" Target="../slides/slide22.xml"/><Relationship Id="rId16" Type="http://schemas.openxmlformats.org/officeDocument/2006/relationships/hyperlink" Target="https://www.esv.org/1%20Cor.%2014%3A29-32/" TargetMode="External"/><Relationship Id="rId20" Type="http://schemas.openxmlformats.org/officeDocument/2006/relationships/hyperlink" Target="https://www.esv.org/Acts%2011%3A28%3B%2021%3A11/" TargetMode="External"/><Relationship Id="rId29" Type="http://schemas.openxmlformats.org/officeDocument/2006/relationships/hyperlink" Target="https://www.esv.org/1%20Corinthians%2013%3A1-3/" TargetMode="External"/><Relationship Id="rId1" Type="http://schemas.openxmlformats.org/officeDocument/2006/relationships/notesMaster" Target="../notesMasters/notesMaster1.xml"/><Relationship Id="rId6" Type="http://schemas.openxmlformats.org/officeDocument/2006/relationships/hyperlink" Target="https://www.lightstock.com/photos/hand-holding-a-cross-in-the-sky" TargetMode="External"/><Relationship Id="rId11" Type="http://schemas.openxmlformats.org/officeDocument/2006/relationships/hyperlink" Target="https://www.esv.org/1%20Cor.%2015%3A8/" TargetMode="External"/><Relationship Id="rId24" Type="http://schemas.openxmlformats.org/officeDocument/2006/relationships/hyperlink" Target="https://www.esv.org/Acts%202/" TargetMode="External"/><Relationship Id="rId32" Type="http://schemas.openxmlformats.org/officeDocument/2006/relationships/hyperlink" Target="https://www.esv.org/1%20Corinthians%2013%3A8-12/" TargetMode="External"/><Relationship Id="rId5" Type="http://schemas.openxmlformats.org/officeDocument/2006/relationships/hyperlink" Target="https://www.thegospelcoalition.org/sections/bible-theology/" TargetMode="External"/><Relationship Id="rId15" Type="http://schemas.openxmlformats.org/officeDocument/2006/relationships/hyperlink" Target="https://www.esv.org/Deut.%2018%3A15-22/" TargetMode="External"/><Relationship Id="rId23" Type="http://schemas.openxmlformats.org/officeDocument/2006/relationships/hyperlink" Target="https://www.esv.org/Acts%202%3A17-18/" TargetMode="External"/><Relationship Id="rId28" Type="http://schemas.openxmlformats.org/officeDocument/2006/relationships/hyperlink" Target="https://www.esv.org/1%20Corinthians%2013%3A1/" TargetMode="External"/><Relationship Id="rId10" Type="http://schemas.openxmlformats.org/officeDocument/2006/relationships/hyperlink" Target="https://www.esv.org/Jude%203/" TargetMode="External"/><Relationship Id="rId19" Type="http://schemas.openxmlformats.org/officeDocument/2006/relationships/hyperlink" Target="https://www.esv.org/Acts%2028%3A17/" TargetMode="External"/><Relationship Id="rId31" Type="http://schemas.openxmlformats.org/officeDocument/2006/relationships/hyperlink" Target="https://www.esv.org/John%209/" TargetMode="External"/><Relationship Id="rId4" Type="http://schemas.openxmlformats.org/officeDocument/2006/relationships/hyperlink" Target="https://www.thegospelcoalition.org/profile/thomas-schreiner/" TargetMode="External"/><Relationship Id="rId9" Type="http://schemas.openxmlformats.org/officeDocument/2006/relationships/hyperlink" Target="https://www.esv.org/Heb.%201%3A2/" TargetMode="External"/><Relationship Id="rId14" Type="http://schemas.openxmlformats.org/officeDocument/2006/relationships/hyperlink" Target="https://www.esv.org/Eph.%203%3A5%3B%204%3A11/" TargetMode="External"/><Relationship Id="rId22" Type="http://schemas.openxmlformats.org/officeDocument/2006/relationships/hyperlink" Target="https://www.esv.org/First%20Corinthians%2014%3A1-5/" TargetMode="External"/><Relationship Id="rId27" Type="http://schemas.openxmlformats.org/officeDocument/2006/relationships/hyperlink" Target="https://www.esv.org/1%20Cor.%2014%3A2/" TargetMode="External"/><Relationship Id="rId30" Type="http://schemas.openxmlformats.org/officeDocument/2006/relationships/hyperlink" Target="https://www.esv.org/1%20Cor.%2013%3A2/" TargetMode="External"/><Relationship Id="rId8" Type="http://schemas.openxmlformats.org/officeDocument/2006/relationships/hyperlink" Target="https://www.esv.org/Eph.%202%3A2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1</a:t>
            </a:fld>
            <a:endParaRPr lang="en-US"/>
          </a:p>
        </p:txBody>
      </p:sp>
    </p:spTree>
    <p:extLst>
      <p:ext uri="{BB962C8B-B14F-4D97-AF65-F5344CB8AC3E}">
        <p14:creationId xmlns:p14="http://schemas.microsoft.com/office/powerpoint/2010/main" val="2235581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to mind so that it will pierce the mind</a:t>
            </a:r>
          </a:p>
          <a:p>
            <a:r>
              <a:rPr lang="en-US" dirty="0"/>
              <a:t>Penetrating personal </a:t>
            </a:r>
            <a:r>
              <a:rPr lang="en-US" dirty="0" err="1"/>
              <a:t>upbuilding</a:t>
            </a:r>
            <a:r>
              <a:rPr lang="en-US" baseline="0" dirty="0"/>
              <a:t> message</a:t>
            </a:r>
          </a:p>
          <a:p>
            <a:r>
              <a:rPr lang="en-US" baseline="0" dirty="0"/>
              <a:t>When your message </a:t>
            </a:r>
            <a:r>
              <a:rPr lang="en-US" baseline="0" dirty="0" err="1"/>
              <a:t>connefts</a:t>
            </a:r>
            <a:endParaRPr lang="en-US" baseline="0" dirty="0"/>
          </a:p>
          <a:p>
            <a:r>
              <a:rPr lang="en-US" baseline="0" dirty="0"/>
              <a:t>Test it </a:t>
            </a:r>
          </a:p>
          <a:p>
            <a:endParaRPr lang="en-US" dirty="0"/>
          </a:p>
        </p:txBody>
      </p:sp>
      <p:sp>
        <p:nvSpPr>
          <p:cNvPr id="4" name="Slide Number Placeholder 3"/>
          <p:cNvSpPr>
            <a:spLocks noGrp="1"/>
          </p:cNvSpPr>
          <p:nvPr>
            <p:ph type="sldNum" sz="quarter" idx="10"/>
          </p:nvPr>
        </p:nvSpPr>
        <p:spPr/>
        <p:txBody>
          <a:bodyPr/>
          <a:lstStyle/>
          <a:p>
            <a:fld id="{CE36C800-CA6A-2549-9BB2-D992A83CE019}" type="slidenum">
              <a:rPr lang="en-US" smtClean="0"/>
              <a:t>28</a:t>
            </a:fld>
            <a:endParaRPr lang="en-US"/>
          </a:p>
        </p:txBody>
      </p:sp>
    </p:spTree>
    <p:extLst>
      <p:ext uri="{BB962C8B-B14F-4D97-AF65-F5344CB8AC3E}">
        <p14:creationId xmlns:p14="http://schemas.microsoft.com/office/powerpoint/2010/main" val="3910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Jews did not bind Paul and handed him to Romans</a:t>
            </a:r>
          </a:p>
          <a:p>
            <a:r>
              <a:rPr lang="en-US" dirty="0"/>
              <a:t>They were in the process of going to kill him and it was Romans who rescued Paul</a:t>
            </a:r>
          </a:p>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33</a:t>
            </a:fld>
            <a:endParaRPr lang="en-US"/>
          </a:p>
        </p:txBody>
      </p:sp>
    </p:spTree>
    <p:extLst>
      <p:ext uri="{BB962C8B-B14F-4D97-AF65-F5344CB8AC3E}">
        <p14:creationId xmlns:p14="http://schemas.microsoft.com/office/powerpoint/2010/main" val="2155126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Paul says he was </a:t>
            </a:r>
            <a:r>
              <a:rPr lang="en-MY" dirty="0" err="1"/>
              <a:t>delvered</a:t>
            </a:r>
            <a:r>
              <a:rPr lang="en-MY" dirty="0"/>
              <a:t> from Jerusalem into Roman hands</a:t>
            </a:r>
          </a:p>
          <a:p>
            <a:r>
              <a:rPr lang="en-MY" dirty="0"/>
              <a:t>He was actually rescued by Romans from Jews</a:t>
            </a:r>
          </a:p>
          <a:p>
            <a:r>
              <a:rPr lang="en-MY" dirty="0"/>
              <a:t>This statement showed Paul believed the prop[</a:t>
            </a:r>
            <a:r>
              <a:rPr lang="en-MY" dirty="0" err="1"/>
              <a:t>hecy</a:t>
            </a:r>
            <a:r>
              <a:rPr lang="en-MY" dirty="0"/>
              <a:t> to </a:t>
            </a:r>
            <a:r>
              <a:rPr lang="en-MY" dirty="0" err="1"/>
              <a:t>Asgabus</a:t>
            </a:r>
            <a:r>
              <a:rPr lang="en-MY" dirty="0"/>
              <a:t> to be true</a:t>
            </a:r>
          </a:p>
          <a:p>
            <a:r>
              <a:rPr lang="en-MY" dirty="0"/>
              <a:t>Those who </a:t>
            </a:r>
            <a:r>
              <a:rPr lang="en-MY" dirty="0" err="1"/>
              <a:t>tink</a:t>
            </a:r>
            <a:r>
              <a:rPr lang="en-MY" dirty="0"/>
              <a:t> Agabus erred defined accuracy too rigidly and narrowly</a:t>
            </a:r>
          </a:p>
          <a:p>
            <a:endParaRPr lang="en-MY" dirty="0"/>
          </a:p>
          <a:p>
            <a:r>
              <a:rPr lang="en-MY" dirty="0"/>
              <a:t>﻿We might think it would have been more accurate for Paul to say he wasn’t handed over but rescued. We see, however, that Paul’s words indicate that he believed Agabus’s prophecy was fulfilled.</a:t>
            </a:r>
          </a:p>
          <a:p>
            <a:endParaRPr lang="en-MY" dirty="0"/>
          </a:p>
          <a:p>
            <a:r>
              <a:rPr lang="en-MY" dirty="0"/>
              <a:t>Schreiner, Thomas R.. Spiritual Gifts . B&amp;H Publishing Group. Kindle Edition. </a:t>
            </a:r>
            <a:endParaRPr lang="en-US" dirty="0"/>
          </a:p>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34</a:t>
            </a:fld>
            <a:endParaRPr lang="en-US"/>
          </a:p>
        </p:txBody>
      </p:sp>
    </p:spTree>
    <p:extLst>
      <p:ext uri="{BB962C8B-B14F-4D97-AF65-F5344CB8AC3E}">
        <p14:creationId xmlns:p14="http://schemas.microsoft.com/office/powerpoint/2010/main" val="1273643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﻿In Acts 21:4 the prophecy is correct (Paul would suffer), but the inference drawn from the prophecy (Paul shouldn’t go to Jerusalem) is mistaken. I would suggest that the inference drawn from the prophecy was not part of the prophecy itself. Thus, the prophecy that Paul would face suffering in Jerusalem was accurate and Spirit-inspired; the conclusion that people drew from the prophecy—that Paul should not travel</a:t>
            </a:r>
          </a:p>
          <a:p>
            <a:endParaRPr lang="en-MY" dirty="0"/>
          </a:p>
          <a:p>
            <a:r>
              <a:rPr lang="en-MY" dirty="0"/>
              <a:t>Schreiner, Thomas R.. Spiritual Gifts . B&amp;H Publishing Group. Kindle Edition. </a:t>
            </a:r>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35</a:t>
            </a:fld>
            <a:endParaRPr lang="en-US"/>
          </a:p>
        </p:txBody>
      </p:sp>
    </p:spTree>
    <p:extLst>
      <p:ext uri="{BB962C8B-B14F-4D97-AF65-F5344CB8AC3E}">
        <p14:creationId xmlns:p14="http://schemas.microsoft.com/office/powerpoint/2010/main" val="2909503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Jerusalem council decided on how gentiles were to </a:t>
            </a:r>
            <a:r>
              <a:rPr lang="en-US" dirty="0" err="1"/>
              <a:t>prativce</a:t>
            </a:r>
            <a:r>
              <a:rPr lang="en-US" dirty="0"/>
              <a:t> their </a:t>
            </a:r>
            <a:r>
              <a:rPr lang="en-US" dirty="0" err="1"/>
              <a:t>fiath</a:t>
            </a:r>
            <a:r>
              <a:rPr lang="en-US" dirty="0"/>
              <a:t> in regard to food laws</a:t>
            </a:r>
          </a:p>
          <a:p>
            <a:r>
              <a:rPr lang="en-US" dirty="0"/>
              <a:t>Prophets encouraged the people</a:t>
            </a:r>
          </a:p>
          <a:p>
            <a:r>
              <a:rPr lang="en-US" dirty="0"/>
              <a:t>Paul and Barnabas focused on preaching and teaching</a:t>
            </a:r>
          </a:p>
        </p:txBody>
      </p:sp>
      <p:sp>
        <p:nvSpPr>
          <p:cNvPr id="4" name="Slide Number Placeholder 3"/>
          <p:cNvSpPr>
            <a:spLocks noGrp="1"/>
          </p:cNvSpPr>
          <p:nvPr>
            <p:ph type="sldNum" sz="quarter" idx="5"/>
          </p:nvPr>
        </p:nvSpPr>
        <p:spPr/>
        <p:txBody>
          <a:bodyPr/>
          <a:lstStyle/>
          <a:p>
            <a:fld id="{23C383CA-815B-9547-95A5-4D40A04DDBC2}" type="slidenum">
              <a:rPr lang="en-US" smtClean="0"/>
              <a:t>40</a:t>
            </a:fld>
            <a:endParaRPr lang="en-US"/>
          </a:p>
        </p:txBody>
      </p:sp>
    </p:spTree>
    <p:extLst>
      <p:ext uri="{BB962C8B-B14F-4D97-AF65-F5344CB8AC3E}">
        <p14:creationId xmlns:p14="http://schemas.microsoft.com/office/powerpoint/2010/main" val="1637964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Actually, such an objection is baseless and says nothing about the nature of NT prophecy. Even OT prophecies didn’t have to be written down and preserved to be true and authoritative. In fact, many prophecies—indeed most OT prophecies—aren’t part of the Scriptures, but such a state of affairs doesn’t indicate that prophecies that weren’t written down contained errors. Everything Elijah and Elisha said when they were speaking in the name of the Lord was true, but most of what they prophesied hasn’t been preserved in the Scriptures.9 We have no record of what the fifty prophets hidden by Obadiah prophesied (1 Kings 18:4). Nor do we know the prophecies of the sons of the prophets who were associated especially with Elisha (2 Kings 2:3, 5, 7, 15; 4:1, 38; 5:22; 6:1; 9:1). Both of these groups must have prophesied since they are called prophets. But nothing that the sons of the prophets prophesied is contained in Scripture. Still, everything they prophesied was true! They didn’t make mistakes in their prophecies even if their words haven’t been preserved for all time. Notice that we have the words of at least sixty prophets in these two examples that were not written down or saved for posterity, showing that prophecies don’t have to be included in Scripture to be completely true. </a:t>
            </a:r>
            <a:endParaRPr lang="en-MY" dirty="0"/>
          </a:p>
          <a:p>
            <a:endParaRPr lang="en-US" dirty="0"/>
          </a:p>
        </p:txBody>
      </p:sp>
      <p:sp>
        <p:nvSpPr>
          <p:cNvPr id="4" name="Slide Number Placeholder 3"/>
          <p:cNvSpPr>
            <a:spLocks noGrp="1"/>
          </p:cNvSpPr>
          <p:nvPr>
            <p:ph type="sldNum" sz="quarter" idx="5"/>
          </p:nvPr>
        </p:nvSpPr>
        <p:spPr/>
        <p:txBody>
          <a:bodyPr/>
          <a:lstStyle/>
          <a:p>
            <a:fld id="{0CFC4711-2EDA-1B4C-9A9F-DFC9E6C9141D}" type="slidenum">
              <a:rPr lang="en-US" smtClean="0"/>
              <a:t>41</a:t>
            </a:fld>
            <a:endParaRPr lang="en-US"/>
          </a:p>
        </p:txBody>
      </p:sp>
    </p:spTree>
    <p:extLst>
      <p:ext uri="{BB962C8B-B14F-4D97-AF65-F5344CB8AC3E}">
        <p14:creationId xmlns:p14="http://schemas.microsoft.com/office/powerpoint/2010/main" val="3913688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deal largely with questions of application of gospel truth (though there is no biblical restriction along such lines). None of this means it is necessarily authoritative, infallible, or canon-threatening. Such prophecies must still be evaluated, and they are principally submissive to the apostle and his gospel. To bring such a prophecy “to the test of the harmony</a:t>
            </a:r>
          </a:p>
          <a:p>
            <a:endParaRPr lang="en-MY" dirty="0"/>
          </a:p>
          <a:p>
            <a:r>
              <a:rPr lang="en-MY" dirty="0"/>
              <a:t>Carson, D. A.. Showing the Spirit (p. 214). Baker Publishing Group. Kindle Edition. </a:t>
            </a:r>
            <a:endParaRPr lang="en-US" dirty="0"/>
          </a:p>
        </p:txBody>
      </p:sp>
      <p:sp>
        <p:nvSpPr>
          <p:cNvPr id="4" name="Slide Number Placeholder 3"/>
          <p:cNvSpPr>
            <a:spLocks noGrp="1"/>
          </p:cNvSpPr>
          <p:nvPr>
            <p:ph type="sldNum" sz="quarter" idx="5"/>
          </p:nvPr>
        </p:nvSpPr>
        <p:spPr/>
        <p:txBody>
          <a:bodyPr/>
          <a:lstStyle/>
          <a:p>
            <a:fld id="{0CFC4711-2EDA-1B4C-9A9F-DFC9E6C9141D}" type="slidenum">
              <a:rPr lang="en-US" smtClean="0"/>
              <a:t>42</a:t>
            </a:fld>
            <a:endParaRPr lang="en-US"/>
          </a:p>
        </p:txBody>
      </p:sp>
    </p:spTree>
    <p:extLst>
      <p:ext uri="{BB962C8B-B14F-4D97-AF65-F5344CB8AC3E}">
        <p14:creationId xmlns:p14="http://schemas.microsoft.com/office/powerpoint/2010/main" val="3026883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MY" dirty="0"/>
              <a:t>prophecy Paul has in mind is revelatory and Spirit-prompted, and it may, as Turner and others suggest, deal largely with questions of application of gospel truth (though there is no biblical restriction along such lines). None of this means it is necessarily authoritative, infallible, or canon-threatening. Such prophecies must still be evaluated, and they are principally submissive to the apostle and his gospel. To bring such a prophecy “to the test of the harmony</a:t>
            </a:r>
          </a:p>
          <a:p>
            <a:pPr marL="0" indent="0">
              <a:buNone/>
            </a:pPr>
            <a:endParaRPr lang="en-MY" dirty="0"/>
          </a:p>
          <a:p>
            <a:pPr marL="0" indent="0">
              <a:buNone/>
            </a:pPr>
            <a:r>
              <a:rPr lang="en-MY" dirty="0"/>
              <a:t>Carson, D. A.. Showing the Spirit (p. 214). Baker Publishing Group. Kindle Edition. </a:t>
            </a:r>
            <a:endParaRPr lang="en-US" dirty="0"/>
          </a:p>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43</a:t>
            </a:fld>
            <a:endParaRPr lang="en-US"/>
          </a:p>
        </p:txBody>
      </p:sp>
    </p:spTree>
    <p:extLst>
      <p:ext uri="{BB962C8B-B14F-4D97-AF65-F5344CB8AC3E}">
        <p14:creationId xmlns:p14="http://schemas.microsoft.com/office/powerpoint/2010/main" val="2216683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1" i="0" kern="1200" dirty="0">
                <a:solidFill>
                  <a:schemeClr val="tx1"/>
                </a:solidFill>
                <a:effectLst/>
                <a:latin typeface="+mn-lt"/>
                <a:ea typeface="+mn-ea"/>
                <a:cs typeface="+mn-cs"/>
              </a:rPr>
              <a:t>Why (Some) </a:t>
            </a:r>
            <a:r>
              <a:rPr lang="en-MY" sz="1200" b="1" i="0" kern="1200" dirty="0" err="1">
                <a:solidFill>
                  <a:schemeClr val="tx1"/>
                </a:solidFill>
                <a:effectLst/>
                <a:latin typeface="+mn-lt"/>
                <a:ea typeface="+mn-ea"/>
                <a:cs typeface="+mn-cs"/>
              </a:rPr>
              <a:t>Cessationists</a:t>
            </a:r>
            <a:r>
              <a:rPr lang="en-MY" sz="1200" b="1" i="0" kern="1200" dirty="0">
                <a:solidFill>
                  <a:schemeClr val="tx1"/>
                </a:solidFill>
                <a:effectLst/>
                <a:latin typeface="+mn-lt"/>
                <a:ea typeface="+mn-ea"/>
                <a:cs typeface="+mn-cs"/>
              </a:rPr>
              <a:t> and (Some) </a:t>
            </a:r>
            <a:r>
              <a:rPr lang="en-MY" sz="1200" b="1" i="0" kern="1200" dirty="0" err="1">
                <a:solidFill>
                  <a:schemeClr val="tx1"/>
                </a:solidFill>
                <a:effectLst/>
                <a:latin typeface="+mn-lt"/>
                <a:ea typeface="+mn-ea"/>
                <a:cs typeface="+mn-cs"/>
              </a:rPr>
              <a:t>Continuationists</a:t>
            </a:r>
            <a:r>
              <a:rPr lang="en-MY" sz="1200" b="1" i="0" kern="1200" dirty="0">
                <a:solidFill>
                  <a:schemeClr val="tx1"/>
                </a:solidFill>
                <a:effectLst/>
                <a:latin typeface="+mn-lt"/>
                <a:ea typeface="+mn-ea"/>
                <a:cs typeface="+mn-cs"/>
              </a:rPr>
              <a:t> Don’t Disagree about Prophecy as Much as (Some) People Might Think </a:t>
            </a:r>
          </a:p>
          <a:p>
            <a:pPr fontAlgn="b"/>
            <a:r>
              <a:rPr lang="en-MY" dirty="0">
                <a:effectLst/>
              </a:rPr>
              <a:t>OCTOBER 25, 2013  |  </a:t>
            </a:r>
            <a:r>
              <a:rPr lang="en-MY" sz="1200" b="0" u="none" strike="noStrike" kern="1200" dirty="0">
                <a:solidFill>
                  <a:schemeClr val="tx1"/>
                </a:solidFill>
                <a:effectLst/>
                <a:latin typeface="+mn-lt"/>
                <a:ea typeface="+mn-ea"/>
                <a:cs typeface="+mn-cs"/>
                <a:hlinkClick r:id="rId3"/>
              </a:rPr>
              <a:t>Justin Taylor </a:t>
            </a:r>
            <a:r>
              <a:rPr lang="en-MY" b="0" baseline="-25000" dirty="0">
                <a:effectLst/>
              </a:rPr>
              <a:t>  </a:t>
            </a:r>
          </a:p>
          <a:p>
            <a:r>
              <a:rPr lang="en-MY" b="0" dirty="0">
                <a:effectLst/>
              </a:rPr>
              <a:t> </a:t>
            </a:r>
            <a:r>
              <a:rPr lang="en-MY" sz="1200" b="0" kern="1200" cap="all" dirty="0">
                <a:solidFill>
                  <a:schemeClr val="tx1"/>
                </a:solidFill>
                <a:effectLst/>
                <a:latin typeface="+mn-lt"/>
                <a:ea typeface="+mn-ea"/>
                <a:cs typeface="+mn-cs"/>
              </a:rPr>
              <a:t>SHARE </a:t>
            </a:r>
          </a:p>
          <a:p>
            <a:r>
              <a:rPr lang="en-MY" sz="1200" b="0" i="0" u="none" strike="noStrike" kern="1200" dirty="0">
                <a:solidFill>
                  <a:schemeClr val="tx1"/>
                </a:solidFill>
                <a:effectLst/>
                <a:latin typeface="+mn-lt"/>
                <a:ea typeface="+mn-ea"/>
                <a:cs typeface="+mn-cs"/>
              </a:rPr>
              <a:t>Vern Poythress, “</a:t>
            </a:r>
            <a:r>
              <a:rPr lang="en-MY" sz="1200" b="0" i="0" u="none" strike="noStrike" kern="1200" dirty="0">
                <a:solidFill>
                  <a:schemeClr val="tx1"/>
                </a:solidFill>
                <a:effectLst/>
                <a:latin typeface="+mn-lt"/>
                <a:ea typeface="+mn-ea"/>
                <a:cs typeface="+mn-cs"/>
                <a:hlinkClick r:id="rId4"/>
              </a:rPr>
              <a:t>Modern Spiritual Gifts as Analogous to Apostolic: Affirming Extraordinary Works of the Spirit Within Cessationist Theology</a:t>
            </a:r>
            <a:r>
              <a:rPr lang="en-MY" sz="1200" b="0" i="0" u="none" strike="noStrike" kern="1200" dirty="0">
                <a:solidFill>
                  <a:schemeClr val="tx1"/>
                </a:solidFill>
                <a:effectLst/>
                <a:latin typeface="+mn-lt"/>
                <a:ea typeface="+mn-ea"/>
                <a:cs typeface="+mn-cs"/>
              </a:rPr>
              <a:t>“:</a:t>
            </a:r>
          </a:p>
          <a:p>
            <a:r>
              <a:rPr lang="en-MY" sz="1200" b="0" i="0" u="none" strike="noStrike" kern="1200" dirty="0">
                <a:solidFill>
                  <a:schemeClr val="tx1"/>
                </a:solidFill>
                <a:effectLst/>
                <a:latin typeface="+mn-lt"/>
                <a:ea typeface="+mn-ea"/>
                <a:cs typeface="+mn-cs"/>
              </a:rPr>
              <a:t>People debate about whether “prophecy” in the New Testament and the early church was divinely inspired and infallible. Did it possess full divine authority?</a:t>
            </a:r>
          </a:p>
          <a:p>
            <a:r>
              <a:rPr lang="en-MY" sz="1200" b="0" i="0" u="none" strike="noStrike" kern="1200" dirty="0">
                <a:solidFill>
                  <a:schemeClr val="tx1"/>
                </a:solidFill>
                <a:effectLst/>
                <a:latin typeface="+mn-lt"/>
                <a:ea typeface="+mn-ea"/>
                <a:cs typeface="+mn-cs"/>
              </a:rPr>
              <a:t>Richard B. </a:t>
            </a:r>
            <a:r>
              <a:rPr lang="en-MY" sz="1200" b="0" i="0" u="none" strike="noStrike" kern="1200" dirty="0" err="1">
                <a:solidFill>
                  <a:schemeClr val="tx1"/>
                </a:solidFill>
                <a:effectLst/>
                <a:latin typeface="+mn-lt"/>
                <a:ea typeface="+mn-ea"/>
                <a:cs typeface="+mn-cs"/>
              </a:rPr>
              <a:t>Gaffin</a:t>
            </a:r>
            <a:r>
              <a:rPr lang="en-MY" sz="1200" b="0" i="0" u="none" strike="noStrike" kern="1200" dirty="0">
                <a:solidFill>
                  <a:schemeClr val="tx1"/>
                </a:solidFill>
                <a:effectLst/>
                <a:latin typeface="+mn-lt"/>
                <a:ea typeface="+mn-ea"/>
                <a:cs typeface="+mn-cs"/>
              </a:rPr>
              <a:t>, Jr., says that it was inspired.</a:t>
            </a:r>
          </a:p>
          <a:p>
            <a:r>
              <a:rPr lang="en-MY" sz="1200" b="0" i="0" u="none" strike="noStrike" kern="1200" dirty="0">
                <a:solidFill>
                  <a:schemeClr val="tx1"/>
                </a:solidFill>
                <a:effectLst/>
                <a:latin typeface="+mn-lt"/>
                <a:ea typeface="+mn-ea"/>
                <a:cs typeface="+mn-cs"/>
              </a:rPr>
              <a:t>Wayne A. Grudem argues that it was not.</a:t>
            </a:r>
          </a:p>
          <a:p>
            <a:r>
              <a:rPr lang="en-MY" sz="1200" b="0" i="0" u="none" strike="noStrike" kern="1200" dirty="0">
                <a:solidFill>
                  <a:schemeClr val="tx1"/>
                </a:solidFill>
                <a:effectLst/>
                <a:latin typeface="+mn-lt"/>
                <a:ea typeface="+mn-ea"/>
                <a:cs typeface="+mn-cs"/>
              </a:rPr>
              <a:t>Many people believe that the outcome of this debate is crucial for the future of the charismatic movement.</a:t>
            </a:r>
          </a:p>
          <a:p>
            <a:r>
              <a:rPr lang="en-MY" sz="1200" b="0" i="0" u="none" strike="noStrike" kern="1200" dirty="0">
                <a:solidFill>
                  <a:schemeClr val="tx1"/>
                </a:solidFill>
                <a:effectLst/>
                <a:latin typeface="+mn-lt"/>
                <a:ea typeface="+mn-ea"/>
                <a:cs typeface="+mn-cs"/>
              </a:rPr>
              <a:t>But actually the outcome of the debate makes very little practical difference today.</a:t>
            </a:r>
          </a:p>
          <a:p>
            <a:r>
              <a:rPr lang="en-MY" sz="1200" b="0" i="0" u="none" strike="noStrike" kern="1200" dirty="0">
                <a:solidFill>
                  <a:schemeClr val="tx1"/>
                </a:solidFill>
                <a:effectLst/>
                <a:latin typeface="+mn-lt"/>
                <a:ea typeface="+mn-ea"/>
                <a:cs typeface="+mn-cs"/>
              </a:rPr>
              <a:t>Poythress asks us to to “suppose that </a:t>
            </a:r>
            <a:r>
              <a:rPr lang="en-MY" sz="1200" b="0" i="0" u="none" strike="noStrike" kern="1200" dirty="0" err="1">
                <a:solidFill>
                  <a:schemeClr val="tx1"/>
                </a:solidFill>
                <a:effectLst/>
                <a:latin typeface="+mn-lt"/>
                <a:ea typeface="+mn-ea"/>
                <a:cs typeface="+mn-cs"/>
              </a:rPr>
              <a:t>Gaffin</a:t>
            </a:r>
            <a:r>
              <a:rPr lang="en-MY" sz="1200" b="0" i="0" u="none" strike="noStrike" kern="1200" dirty="0">
                <a:solidFill>
                  <a:schemeClr val="tx1"/>
                </a:solidFill>
                <a:effectLst/>
                <a:latin typeface="+mn-lt"/>
                <a:ea typeface="+mn-ea"/>
                <a:cs typeface="+mn-cs"/>
              </a:rPr>
              <a:t> is right”:</a:t>
            </a:r>
          </a:p>
          <a:p>
            <a:r>
              <a:rPr lang="en-MY" sz="1200" b="0" i="0" u="none" strike="noStrike" kern="1200" dirty="0">
                <a:solidFill>
                  <a:schemeClr val="tx1"/>
                </a:solidFill>
                <a:effectLst/>
                <a:latin typeface="+mn-lt"/>
                <a:ea typeface="+mn-ea"/>
                <a:cs typeface="+mn-cs"/>
              </a:rPr>
              <a:t>Then “prophecy” ceased with the completion of the apostolic era and the completion of the canon of Scripture. Modern phenomena are fallible and hence are not identical with New Testament prophecy. But modern </a:t>
            </a:r>
            <a:r>
              <a:rPr lang="en-MY" sz="1200" b="0" i="0" u="none" strike="noStrike" kern="1200" dirty="0" err="1">
                <a:solidFill>
                  <a:schemeClr val="tx1"/>
                </a:solidFill>
                <a:effectLst/>
                <a:latin typeface="+mn-lt"/>
                <a:ea typeface="+mn-ea"/>
                <a:cs typeface="+mn-cs"/>
              </a:rPr>
              <a:t>nondiscursive</a:t>
            </a:r>
            <a:r>
              <a:rPr lang="en-MY" sz="1200" b="0" i="0" u="none" strike="noStrike" kern="1200" dirty="0">
                <a:solidFill>
                  <a:schemeClr val="tx1"/>
                </a:solidFill>
                <a:effectLst/>
                <a:latin typeface="+mn-lt"/>
                <a:ea typeface="+mn-ea"/>
                <a:cs typeface="+mn-cs"/>
              </a:rPr>
              <a:t> processes with teaching content is analogous to prophecy, just as modern preaching is analogous to apostolic preaching. Hence the general principles concerning spiritual gifts, as articulated in </a:t>
            </a:r>
            <a:r>
              <a:rPr lang="en-MY" sz="1200" b="0" i="0" u="none" strike="noStrike" kern="1200" dirty="0">
                <a:solidFill>
                  <a:schemeClr val="tx1"/>
                </a:solidFill>
                <a:effectLst/>
                <a:latin typeface="+mn-lt"/>
                <a:ea typeface="+mn-ea"/>
                <a:cs typeface="+mn-cs"/>
                <a:hlinkClick r:id="rId5"/>
              </a:rPr>
              <a:t>1 Cor 12-14</a:t>
            </a:r>
            <a:r>
              <a:rPr lang="en-MY" sz="1200" b="0" i="0" u="none" strike="noStrike" kern="1200" dirty="0">
                <a:solidFill>
                  <a:schemeClr val="tx1"/>
                </a:solidFill>
                <a:effectLst/>
                <a:latin typeface="+mn-lt"/>
                <a:ea typeface="+mn-ea"/>
                <a:cs typeface="+mn-cs"/>
              </a:rPr>
              <a:t> and elsewhere, are still applicable. What charismatics call “prophecy” is not really the “prophecy” mentioned in the New Testament. Rather, it is a fallible analogue. It is really a spiritual gift for speaking fallibly through </a:t>
            </a:r>
            <a:r>
              <a:rPr lang="en-MY" sz="1200" b="0" i="0" u="none" strike="noStrike" kern="1200" dirty="0" err="1">
                <a:solidFill>
                  <a:schemeClr val="tx1"/>
                </a:solidFill>
                <a:effectLst/>
                <a:latin typeface="+mn-lt"/>
                <a:ea typeface="+mn-ea"/>
                <a:cs typeface="+mn-cs"/>
              </a:rPr>
              <a:t>nondiscursive</a:t>
            </a:r>
            <a:r>
              <a:rPr lang="en-MY" sz="1200" b="0" i="0" u="none" strike="noStrike" kern="1200" dirty="0">
                <a:solidFill>
                  <a:schemeClr val="tx1"/>
                </a:solidFill>
                <a:effectLst/>
                <a:latin typeface="+mn-lt"/>
                <a:ea typeface="+mn-ea"/>
                <a:cs typeface="+mn-cs"/>
              </a:rPr>
              <a:t> processes. It contrasts with preaching, which is a spiritual gift for speaking fallibly through discursive processes.</a:t>
            </a:r>
          </a:p>
          <a:p>
            <a:r>
              <a:rPr lang="en-MY" sz="1200" b="0" i="0" u="none" strike="noStrike" kern="1200" dirty="0">
                <a:solidFill>
                  <a:schemeClr val="tx1"/>
                </a:solidFill>
                <a:effectLst/>
                <a:latin typeface="+mn-lt"/>
                <a:ea typeface="+mn-ea"/>
                <a:cs typeface="+mn-cs"/>
              </a:rPr>
              <a:t>Modern </a:t>
            </a:r>
            <a:r>
              <a:rPr lang="en-MY" sz="1200" b="0" i="0" u="none" strike="noStrike" kern="1200" dirty="0" err="1">
                <a:solidFill>
                  <a:schemeClr val="tx1"/>
                </a:solidFill>
                <a:effectLst/>
                <a:latin typeface="+mn-lt"/>
                <a:ea typeface="+mn-ea"/>
                <a:cs typeface="+mn-cs"/>
              </a:rPr>
              <a:t>nondiscursive</a:t>
            </a:r>
            <a:r>
              <a:rPr lang="en-MY" sz="1200" b="0" i="0" u="none" strike="noStrike" kern="1200" dirty="0">
                <a:solidFill>
                  <a:schemeClr val="tx1"/>
                </a:solidFill>
                <a:effectLst/>
                <a:latin typeface="+mn-lt"/>
                <a:ea typeface="+mn-ea"/>
                <a:cs typeface="+mn-cs"/>
              </a:rPr>
              <a:t> processes with circumstantial content are in a sense not really analogous to inspired biblical prophecy. But they can function positively in the service of the Spirit, just as does circumstantial content through discursive processes.</a:t>
            </a:r>
          </a:p>
          <a:p>
            <a:r>
              <a:rPr lang="en-MY" sz="1200" b="0" i="0" u="none" strike="noStrike" kern="1200" dirty="0">
                <a:solidFill>
                  <a:schemeClr val="tx1"/>
                </a:solidFill>
                <a:effectLst/>
                <a:latin typeface="+mn-lt"/>
                <a:ea typeface="+mn-ea"/>
                <a:cs typeface="+mn-cs"/>
              </a:rPr>
              <a:t>Then, on the other hand, Poythress asks us to “suppose that Grudem is right”:</a:t>
            </a:r>
          </a:p>
          <a:p>
            <a:r>
              <a:rPr lang="en-MY" sz="1200" b="0" i="0" u="none" strike="noStrike" kern="1200" dirty="0">
                <a:solidFill>
                  <a:schemeClr val="tx1"/>
                </a:solidFill>
                <a:effectLst/>
                <a:latin typeface="+mn-lt"/>
                <a:ea typeface="+mn-ea"/>
                <a:cs typeface="+mn-cs"/>
              </a:rPr>
              <a:t>Then “prophecy” continues. But such “prophecy” is fallible. It is not identical with the inspired prophecy of the Old Testament. It is in fact a spiritual gift for speaking fallibly through </a:t>
            </a:r>
            <a:r>
              <a:rPr lang="en-MY" sz="1200" b="0" i="0" u="none" strike="noStrike" kern="1200" dirty="0" err="1">
                <a:solidFill>
                  <a:schemeClr val="tx1"/>
                </a:solidFill>
                <a:effectLst/>
                <a:latin typeface="+mn-lt"/>
                <a:ea typeface="+mn-ea"/>
                <a:cs typeface="+mn-cs"/>
              </a:rPr>
              <a:t>nondiscursive</a:t>
            </a:r>
            <a:r>
              <a:rPr lang="en-MY" sz="1200" b="0" i="0" u="none" strike="noStrike" kern="1200" dirty="0">
                <a:solidFill>
                  <a:schemeClr val="tx1"/>
                </a:solidFill>
                <a:effectLst/>
                <a:latin typeface="+mn-lt"/>
                <a:ea typeface="+mn-ea"/>
                <a:cs typeface="+mn-cs"/>
              </a:rPr>
              <a:t> processes. If the content is biblical, its authority derives from the Bible. If the content is circumstantial, it is not an addition to the Bible (not divinely authoritative). Hence it is just information and has no special authority. Hence Grudem ends up with substantially the same practical conclusions as does </a:t>
            </a:r>
            <a:r>
              <a:rPr lang="en-MY" sz="1200" b="0" i="0" u="none" strike="noStrike" kern="1200" dirty="0" err="1">
                <a:solidFill>
                  <a:schemeClr val="tx1"/>
                </a:solidFill>
                <a:effectLst/>
                <a:latin typeface="+mn-lt"/>
                <a:ea typeface="+mn-ea"/>
                <a:cs typeface="+mn-cs"/>
              </a:rPr>
              <a:t>Gaffin</a:t>
            </a:r>
            <a:r>
              <a:rPr lang="en-MY" sz="1200" b="0" i="0" u="none" strike="noStrike" kern="1200" dirty="0">
                <a:solidFill>
                  <a:schemeClr val="tx1"/>
                </a:solidFill>
                <a:effectLst/>
                <a:latin typeface="+mn-lt"/>
                <a:ea typeface="+mn-ea"/>
                <a:cs typeface="+mn-cs"/>
              </a:rPr>
              <a:t>.</a:t>
            </a:r>
          </a:p>
          <a:p>
            <a:r>
              <a:rPr lang="en-MY" sz="1200" b="0" i="0" u="none" strike="noStrike" kern="1200" dirty="0">
                <a:solidFill>
                  <a:schemeClr val="tx1"/>
                </a:solidFill>
                <a:effectLst/>
                <a:latin typeface="+mn-lt"/>
                <a:ea typeface="+mn-ea"/>
                <a:cs typeface="+mn-cs"/>
              </a:rPr>
              <a:t>Poythress clarifies where Grudem and </a:t>
            </a:r>
            <a:r>
              <a:rPr lang="en-MY" sz="1200" b="0" i="0" u="none" strike="noStrike" kern="1200" dirty="0" err="1">
                <a:solidFill>
                  <a:schemeClr val="tx1"/>
                </a:solidFill>
                <a:effectLst/>
                <a:latin typeface="+mn-lt"/>
                <a:ea typeface="+mn-ea"/>
                <a:cs typeface="+mn-cs"/>
              </a:rPr>
              <a:t>Gaffin</a:t>
            </a:r>
            <a:r>
              <a:rPr lang="en-MY" sz="1200" b="0" i="0" u="none" strike="noStrike" kern="1200" dirty="0">
                <a:solidFill>
                  <a:schemeClr val="tx1"/>
                </a:solidFill>
                <a:effectLst/>
                <a:latin typeface="+mn-lt"/>
                <a:ea typeface="+mn-ea"/>
                <a:cs typeface="+mn-cs"/>
              </a:rPr>
              <a:t> agree and where they differ:</a:t>
            </a:r>
          </a:p>
          <a:p>
            <a:r>
              <a:rPr lang="en-MY" sz="1200" b="0" i="0" u="none" strike="noStrike" kern="1200" dirty="0">
                <a:solidFill>
                  <a:schemeClr val="tx1"/>
                </a:solidFill>
                <a:effectLst/>
                <a:latin typeface="+mn-lt"/>
                <a:ea typeface="+mn-ea"/>
                <a:cs typeface="+mn-cs"/>
              </a:rPr>
              <a:t>Hence, there is no need for </a:t>
            </a:r>
            <a:r>
              <a:rPr lang="en-MY" sz="1200" b="0" i="0" u="none" strike="noStrike" kern="1200" dirty="0" err="1">
                <a:solidFill>
                  <a:schemeClr val="tx1"/>
                </a:solidFill>
                <a:effectLst/>
                <a:latin typeface="+mn-lt"/>
                <a:ea typeface="+mn-ea"/>
                <a:cs typeface="+mn-cs"/>
              </a:rPr>
              <a:t>Gaffin</a:t>
            </a:r>
            <a:r>
              <a:rPr lang="en-MY" sz="1200" b="0" i="0" u="none" strike="noStrike" kern="1200" dirty="0">
                <a:solidFill>
                  <a:schemeClr val="tx1"/>
                </a:solidFill>
                <a:effectLst/>
                <a:latin typeface="+mn-lt"/>
                <a:ea typeface="+mn-ea"/>
                <a:cs typeface="+mn-cs"/>
              </a:rPr>
              <a:t> and Grudem to disagree about the modern phenomena. They disagree only about the label given to the phenomena (“not-prophecy” versus “prophecy”), and about whether the New Testament phenomena were identical or merely analogous to the modern phenomena.</a:t>
            </a:r>
          </a:p>
          <a:p>
            <a:r>
              <a:rPr lang="en-MY" sz="1200" b="0" i="0" u="none" strike="noStrike" kern="1200" dirty="0">
                <a:solidFill>
                  <a:schemeClr val="tx1"/>
                </a:solidFill>
                <a:effectLst/>
                <a:latin typeface="+mn-lt"/>
                <a:ea typeface="+mn-ea"/>
                <a:cs typeface="+mn-cs"/>
              </a:rPr>
              <a:t>Both </a:t>
            </a:r>
            <a:r>
              <a:rPr lang="en-MY" sz="1200" b="0" i="0" u="none" strike="noStrike" kern="1200" dirty="0" err="1">
                <a:solidFill>
                  <a:schemeClr val="tx1"/>
                </a:solidFill>
                <a:effectLst/>
                <a:latin typeface="+mn-lt"/>
                <a:ea typeface="+mn-ea"/>
                <a:cs typeface="+mn-cs"/>
              </a:rPr>
              <a:t>Gaffin</a:t>
            </a:r>
            <a:r>
              <a:rPr lang="en-MY" sz="1200" b="0" i="0" u="none" strike="noStrike" kern="1200" dirty="0">
                <a:solidFill>
                  <a:schemeClr val="tx1"/>
                </a:solidFill>
                <a:effectLst/>
                <a:latin typeface="+mn-lt"/>
                <a:ea typeface="+mn-ea"/>
                <a:cs typeface="+mn-cs"/>
              </a:rPr>
              <a:t> and Grudem already acknowledge the fallibility of the modern phenomena.</a:t>
            </a:r>
          </a:p>
          <a:p>
            <a:r>
              <a:rPr lang="en-MY" sz="1200" b="0" i="0" u="none" strike="noStrike" kern="1200" dirty="0" err="1">
                <a:solidFill>
                  <a:schemeClr val="tx1"/>
                </a:solidFill>
                <a:effectLst/>
                <a:latin typeface="+mn-lt"/>
                <a:ea typeface="+mn-ea"/>
                <a:cs typeface="+mn-cs"/>
              </a:rPr>
              <a:t>Gaffin</a:t>
            </a:r>
            <a:r>
              <a:rPr lang="en-MY" sz="1200" b="0" i="0" u="none" strike="noStrike" kern="1200" dirty="0">
                <a:solidFill>
                  <a:schemeClr val="tx1"/>
                </a:solidFill>
                <a:effectLst/>
                <a:latin typeface="+mn-lt"/>
                <a:ea typeface="+mn-ea"/>
                <a:cs typeface="+mn-cs"/>
              </a:rPr>
              <a:t> needs only to take the additional step of integrating the modern phenomena into a theology of spiritual gifts. Given this theological integration, we find that there is an analogical justification for the use of these gifts in the church today.</a:t>
            </a:r>
          </a:p>
          <a:p>
            <a:r>
              <a:rPr lang="en-MY" sz="1200" b="0" i="0" u="none" strike="noStrike" kern="1200" dirty="0">
                <a:solidFill>
                  <a:schemeClr val="tx1"/>
                </a:solidFill>
                <a:effectLst/>
                <a:latin typeface="+mn-lt"/>
                <a:ea typeface="+mn-ea"/>
                <a:cs typeface="+mn-cs"/>
              </a:rPr>
              <a:t>Grudem, on the other hand, needs only to clarify the status of “prophecy.” “Prophecy,” he says, is fallible, but still revelatory. It still derives from God, and still is important for the well-being of the church. </a:t>
            </a:r>
            <a:r>
              <a:rPr lang="en-MY" sz="1200" b="0" i="0" u="none" strike="noStrike" kern="1200" dirty="0" err="1">
                <a:solidFill>
                  <a:schemeClr val="tx1"/>
                </a:solidFill>
                <a:effectLst/>
                <a:latin typeface="+mn-lt"/>
                <a:ea typeface="+mn-ea"/>
                <a:cs typeface="+mn-cs"/>
              </a:rPr>
              <a:t>Gaffin</a:t>
            </a:r>
            <a:r>
              <a:rPr lang="en-MY" sz="1200" b="0" i="0" u="none" strike="noStrike" kern="1200" dirty="0">
                <a:solidFill>
                  <a:schemeClr val="tx1"/>
                </a:solidFill>
                <a:effectLst/>
                <a:latin typeface="+mn-lt"/>
                <a:ea typeface="+mn-ea"/>
                <a:cs typeface="+mn-cs"/>
              </a:rPr>
              <a:t> and many others find this sort of description difficult to grasp or classify. How can something be “revelatory” and still not compete with the sufficiency of Scripture? I explain how partly by distinguishing teaching content from circumstantial content. Teaching content must not add to Scripture, but can only rephrase what is already there in Scripture. Circumstantial content has the same status as information received through a long-distance telephone call—that is, it has no special claim to authority. It is therefore obvious that neither type of content threatens the sufficiency of Scripture.</a:t>
            </a:r>
          </a:p>
          <a:p>
            <a:r>
              <a:rPr lang="en-MY" sz="1200" b="0" i="0" u="none" strike="noStrike" kern="1200" dirty="0">
                <a:solidFill>
                  <a:schemeClr val="tx1"/>
                </a:solidFill>
                <a:effectLst/>
                <a:latin typeface="+mn-lt"/>
                <a:ea typeface="+mn-ea"/>
                <a:cs typeface="+mn-cs"/>
              </a:rPr>
              <a:t>Poythress applies this beyond Grudem and </a:t>
            </a:r>
            <a:r>
              <a:rPr lang="en-MY" sz="1200" b="0" i="0" u="none" strike="noStrike" kern="1200" dirty="0" err="1">
                <a:solidFill>
                  <a:schemeClr val="tx1"/>
                </a:solidFill>
                <a:effectLst/>
                <a:latin typeface="+mn-lt"/>
                <a:ea typeface="+mn-ea"/>
                <a:cs typeface="+mn-cs"/>
              </a:rPr>
              <a:t>Gaffin</a:t>
            </a:r>
            <a:r>
              <a:rPr lang="en-MY" sz="1200" b="0" i="0" u="none" strike="noStrike" kern="1200" dirty="0">
                <a:solidFill>
                  <a:schemeClr val="tx1"/>
                </a:solidFill>
                <a:effectLst/>
                <a:latin typeface="+mn-lt"/>
                <a:ea typeface="+mn-ea"/>
                <a:cs typeface="+mn-cs"/>
              </a:rPr>
              <a:t>:</a:t>
            </a:r>
          </a:p>
          <a:p>
            <a:r>
              <a:rPr lang="en-MY" sz="1200" b="0" i="0" u="none" strike="noStrike" kern="1200" dirty="0">
                <a:solidFill>
                  <a:schemeClr val="tx1"/>
                </a:solidFill>
                <a:effectLst/>
                <a:latin typeface="+mn-lt"/>
                <a:ea typeface="+mn-ea"/>
                <a:cs typeface="+mn-cs"/>
              </a:rPr>
              <a:t>If charismatics and </a:t>
            </a:r>
            <a:r>
              <a:rPr lang="en-MY" sz="1200" b="0" i="0" u="none" strike="noStrike" kern="1200" dirty="0" err="1">
                <a:solidFill>
                  <a:schemeClr val="tx1"/>
                </a:solidFill>
                <a:effectLst/>
                <a:latin typeface="+mn-lt"/>
                <a:ea typeface="+mn-ea"/>
                <a:cs typeface="+mn-cs"/>
              </a:rPr>
              <a:t>noncharismatics</a:t>
            </a:r>
            <a:r>
              <a:rPr lang="en-MY" sz="1200" b="0" i="0" u="none" strike="noStrike" kern="1200" dirty="0">
                <a:solidFill>
                  <a:schemeClr val="tx1"/>
                </a:solidFill>
                <a:effectLst/>
                <a:latin typeface="+mn-lt"/>
                <a:ea typeface="+mn-ea"/>
                <a:cs typeface="+mn-cs"/>
              </a:rPr>
              <a:t> could agree on these points, I think that the debate on modern spiritual gifts would be largely over. But there are practical adjustments. People who value </a:t>
            </a:r>
            <a:r>
              <a:rPr lang="en-MY" sz="1200" b="0" i="0" u="none" strike="noStrike" kern="1200" dirty="0" err="1">
                <a:solidFill>
                  <a:schemeClr val="tx1"/>
                </a:solidFill>
                <a:effectLst/>
                <a:latin typeface="+mn-lt"/>
                <a:ea typeface="+mn-ea"/>
                <a:cs typeface="+mn-cs"/>
              </a:rPr>
              <a:t>nondiscursive</a:t>
            </a:r>
            <a:r>
              <a:rPr lang="en-MY" sz="1200" b="0" i="0" u="none" strike="noStrike" kern="1200" dirty="0">
                <a:solidFill>
                  <a:schemeClr val="tx1"/>
                </a:solidFill>
                <a:effectLst/>
                <a:latin typeface="+mn-lt"/>
                <a:ea typeface="+mn-ea"/>
                <a:cs typeface="+mn-cs"/>
              </a:rPr>
              <a:t> gifts have tended to migrate into charismatic circles, where </a:t>
            </a:r>
            <a:r>
              <a:rPr lang="en-MY" sz="1200" b="0" i="0" u="none" strike="noStrike" kern="1200" dirty="0" err="1">
                <a:solidFill>
                  <a:schemeClr val="tx1"/>
                </a:solidFill>
                <a:effectLst/>
                <a:latin typeface="+mn-lt"/>
                <a:ea typeface="+mn-ea"/>
                <a:cs typeface="+mn-cs"/>
              </a:rPr>
              <a:t>nondiscursive</a:t>
            </a:r>
            <a:r>
              <a:rPr lang="en-MY" sz="1200" b="0" i="0" u="none" strike="noStrike" kern="1200" dirty="0">
                <a:solidFill>
                  <a:schemeClr val="tx1"/>
                </a:solidFill>
                <a:effectLst/>
                <a:latin typeface="+mn-lt"/>
                <a:ea typeface="+mn-ea"/>
                <a:cs typeface="+mn-cs"/>
              </a:rPr>
              <a:t> gifts are prized. People who value discursive gifts have migrated into </a:t>
            </a:r>
            <a:r>
              <a:rPr lang="en-MY" sz="1200" b="0" i="0" u="none" strike="noStrike" kern="1200" dirty="0" err="1">
                <a:solidFill>
                  <a:schemeClr val="tx1"/>
                </a:solidFill>
                <a:effectLst/>
                <a:latin typeface="+mn-lt"/>
                <a:ea typeface="+mn-ea"/>
                <a:cs typeface="+mn-cs"/>
              </a:rPr>
              <a:t>noncharismatic</a:t>
            </a:r>
            <a:r>
              <a:rPr lang="en-MY" sz="1200" b="0" i="0" u="none" strike="noStrike" kern="1200" dirty="0">
                <a:solidFill>
                  <a:schemeClr val="tx1"/>
                </a:solidFill>
                <a:effectLst/>
                <a:latin typeface="+mn-lt"/>
                <a:ea typeface="+mn-ea"/>
                <a:cs typeface="+mn-cs"/>
              </a:rPr>
              <a:t> circles, where discursive gifts are prized. Each group tends to prize only people of its own kind. We all need to learn again from </a:t>
            </a:r>
            <a:r>
              <a:rPr lang="en-MY" sz="1200" b="0" i="0" u="none" strike="noStrike" kern="1200" dirty="0">
                <a:solidFill>
                  <a:schemeClr val="tx1"/>
                </a:solidFill>
                <a:effectLst/>
                <a:latin typeface="+mn-lt"/>
                <a:ea typeface="+mn-ea"/>
                <a:cs typeface="+mn-cs"/>
                <a:hlinkClick r:id="rId6"/>
              </a:rPr>
              <a:t>1 Corinthians 12</a:t>
            </a:r>
            <a:r>
              <a:rPr lang="en-MY" sz="1200" b="0" i="0" u="none" strike="noStrike" kern="1200" dirty="0">
                <a:solidFill>
                  <a:schemeClr val="tx1"/>
                </a:solidFill>
                <a:effectLst/>
                <a:latin typeface="+mn-lt"/>
                <a:ea typeface="+mn-ea"/>
                <a:cs typeface="+mn-cs"/>
              </a:rPr>
              <a:t> the importance of every gift, including those with which we have yet to become comfortable.</a:t>
            </a:r>
          </a:p>
          <a:p>
            <a:endParaRPr lang="en-US" dirty="0"/>
          </a:p>
        </p:txBody>
      </p:sp>
      <p:sp>
        <p:nvSpPr>
          <p:cNvPr id="4" name="Slide Number Placeholder 3"/>
          <p:cNvSpPr>
            <a:spLocks noGrp="1"/>
          </p:cNvSpPr>
          <p:nvPr>
            <p:ph type="sldNum" sz="quarter" idx="5"/>
          </p:nvPr>
        </p:nvSpPr>
        <p:spPr/>
        <p:txBody>
          <a:bodyPr/>
          <a:lstStyle/>
          <a:p>
            <a:fld id="{0CFC4711-2EDA-1B4C-9A9F-DFC9E6C9141D}" type="slidenum">
              <a:rPr lang="en-US" smtClean="0"/>
              <a:t>46</a:t>
            </a:fld>
            <a:endParaRPr lang="en-US"/>
          </a:p>
        </p:txBody>
      </p:sp>
    </p:spTree>
    <p:extLst>
      <p:ext uri="{BB962C8B-B14F-4D97-AF65-F5344CB8AC3E}">
        <p14:creationId xmlns:p14="http://schemas.microsoft.com/office/powerpoint/2010/main" val="586131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 prophecy</a:t>
            </a:r>
          </a:p>
          <a:p>
            <a:r>
              <a:rPr lang="en-US" dirty="0"/>
              <a:t>Woman gave a note to him that his wife would die in child birth</a:t>
            </a:r>
          </a:p>
          <a:p>
            <a:r>
              <a:rPr lang="en-US" dirty="0"/>
              <a:t>His son is alive</a:t>
            </a:r>
          </a:p>
          <a:p>
            <a:r>
              <a:rPr lang="en-US" dirty="0"/>
              <a:t>Despise </a:t>
            </a:r>
            <a:r>
              <a:rPr lang="en-US" dirty="0" err="1"/>
              <a:t>priophecy</a:t>
            </a:r>
            <a:endParaRPr lang="en-US" dirty="0"/>
          </a:p>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49</a:t>
            </a:fld>
            <a:endParaRPr lang="en-US"/>
          </a:p>
        </p:txBody>
      </p:sp>
    </p:spTree>
    <p:extLst>
      <p:ext uri="{BB962C8B-B14F-4D97-AF65-F5344CB8AC3E}">
        <p14:creationId xmlns:p14="http://schemas.microsoft.com/office/powerpoint/2010/main" val="140956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a:t>
            </a:r>
            <a:r>
              <a:rPr lang="en-US" dirty="0" err="1"/>
              <a:t>Wimber</a:t>
            </a:r>
            <a:r>
              <a:rPr lang="en-US" dirty="0"/>
              <a:t> prophecy</a:t>
            </a:r>
          </a:p>
          <a:p>
            <a:endParaRPr lang="en-US" dirty="0"/>
          </a:p>
          <a:p>
            <a:r>
              <a:rPr lang="en-MY" b="1" dirty="0"/>
              <a:t>Secrets of the Heart</a:t>
            </a:r>
            <a:endParaRPr lang="en-MY" dirty="0"/>
          </a:p>
          <a:p>
            <a:r>
              <a:rPr lang="en-MY" dirty="0"/>
              <a:t>Here’s one more example of this “secret-disclosing” sort of prophecy, but in a more personal context. John </a:t>
            </a:r>
            <a:r>
              <a:rPr lang="en-MY" dirty="0" err="1"/>
              <a:t>Wimber</a:t>
            </a:r>
            <a:r>
              <a:rPr lang="en-MY" dirty="0"/>
              <a:t> (1934–1997), one of the formative leaders of the Vineyard church planting movement, once described an experience he had while on a flight from Chicago to New York. Shortly after </a:t>
            </a:r>
            <a:r>
              <a:rPr lang="en-MY" dirty="0" err="1"/>
              <a:t>takeoff</a:t>
            </a:r>
            <a:r>
              <a:rPr lang="en-MY" dirty="0"/>
              <a:t>, he casually glanced across the aisle and was startled by seeing the word “adultery” in clear letters across the face of the middle-aged businessman seated across from him. </a:t>
            </a:r>
          </a:p>
          <a:p>
            <a:r>
              <a:rPr lang="en-MY" dirty="0"/>
              <a:t>The man saw John looking at him oddly and snapped, “What do you want?” As the man spoke, a woman’s name came clearly to John’s mind. So John cautiously said, “Does the name [blank] mean anything to you?” The man went pale (his wife was sitting next to him). The man responded, “We need to talk.” </a:t>
            </a:r>
          </a:p>
          <a:p>
            <a:r>
              <a:rPr lang="en-MY" dirty="0"/>
              <a:t>They moved to the plane’s lounge where the man confessed to having an affair with a woman whose name had come to John’s mind. John ended up leading the man to Christ, and then the man returned to his seat, confessed to his wife, and led her to Christ (</a:t>
            </a:r>
            <a:r>
              <a:rPr lang="en-MY" i="1" u="sng" dirty="0">
                <a:hlinkClick r:id="rId3"/>
              </a:rPr>
              <a:t>Power Evangelism</a:t>
            </a:r>
            <a:r>
              <a:rPr lang="en-MY" dirty="0"/>
              <a:t>, 74–76).</a:t>
            </a:r>
          </a:p>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7</a:t>
            </a:fld>
            <a:endParaRPr lang="en-US"/>
          </a:p>
        </p:txBody>
      </p:sp>
    </p:spTree>
    <p:extLst>
      <p:ext uri="{BB962C8B-B14F-4D97-AF65-F5344CB8AC3E}">
        <p14:creationId xmlns:p14="http://schemas.microsoft.com/office/powerpoint/2010/main" val="239317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Grudem hard to have elders, teachers it idly by </a:t>
            </a:r>
          </a:p>
          <a:p>
            <a:r>
              <a:rPr lang="en-MY" dirty="0"/>
              <a:t>﻿</a:t>
            </a:r>
          </a:p>
          <a:p>
            <a:r>
              <a:rPr lang="en-MY" dirty="0"/>
              <a:t>One commentator rightly remarks that if Paul had wanted to say “the rest (of the prophets),” the Greek more plausibly should have been </a:t>
            </a:r>
            <a:r>
              <a:rPr lang="en-MY" dirty="0" err="1"/>
              <a:t>οἱ</a:t>
            </a:r>
            <a:r>
              <a:rPr lang="en-MY" dirty="0"/>
              <a:t> </a:t>
            </a:r>
            <a:r>
              <a:rPr lang="en-MY" dirty="0" err="1"/>
              <a:t>λοι</a:t>
            </a:r>
            <a:r>
              <a:rPr lang="en-MY" dirty="0"/>
              <a:t>π</a:t>
            </a:r>
            <a:r>
              <a:rPr lang="en-MY" dirty="0" err="1"/>
              <a:t>οί</a:t>
            </a:r>
            <a:r>
              <a:rPr lang="en-MY" dirty="0"/>
              <a:t> (hoi </a:t>
            </a:r>
            <a:r>
              <a:rPr lang="en-MY" dirty="0" err="1"/>
              <a:t>loipoi</a:t>
            </a:r>
            <a:r>
              <a:rPr lang="en-MY" dirty="0"/>
              <a:t>) rather than </a:t>
            </a:r>
            <a:r>
              <a:rPr lang="en-MY" dirty="0" err="1"/>
              <a:t>oἱ</a:t>
            </a:r>
            <a:r>
              <a:rPr lang="en-MY" dirty="0"/>
              <a:t> </a:t>
            </a:r>
            <a:r>
              <a:rPr lang="en-MY" dirty="0" err="1"/>
              <a:t>ἄλλοι</a:t>
            </a:r>
            <a:r>
              <a:rPr lang="en-MY" dirty="0"/>
              <a:t> (hoi </a:t>
            </a:r>
            <a:r>
              <a:rPr lang="en-MY" dirty="0" err="1"/>
              <a:t>alloi</a:t>
            </a:r>
            <a:r>
              <a:rPr lang="en-MY" dirty="0"/>
              <a:t>).</a:t>
            </a:r>
          </a:p>
          <a:p>
            <a:endParaRPr lang="en-MY" dirty="0"/>
          </a:p>
          <a:p>
            <a:r>
              <a:rPr lang="en-MY" dirty="0"/>
              <a:t>Carson, D. A.. Showing the Spirit (p. 156). Baker Publishing Group. Kindle Edition. </a:t>
            </a:r>
          </a:p>
          <a:p>
            <a:endParaRPr lang="en-MY" dirty="0"/>
          </a:p>
          <a:p>
            <a:r>
              <a:rPr lang="en-MY" dirty="0"/>
              <a:t>﻿Moreover, there is no evidence that this careful weighing of the content of Christian prophecy should be confused with the gift of discerning spirits (12:10). It seems best, then, to see in “the others” the church as a whole. This does not necessarily mean that everyone in the congregation should participate equally in the evaluating process, or that there may not be some further restriction as to participation (indeed, I think Paul imposes</a:t>
            </a:r>
          </a:p>
          <a:p>
            <a:endParaRPr lang="en-MY" dirty="0"/>
          </a:p>
          <a:p>
            <a:r>
              <a:rPr lang="en-MY" dirty="0"/>
              <a:t>Carson, D. A.. Showing the Spirit (pp. 156-157</a:t>
            </a:r>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54</a:t>
            </a:fld>
            <a:endParaRPr lang="en-US"/>
          </a:p>
        </p:txBody>
      </p:sp>
    </p:spTree>
    <p:extLst>
      <p:ext uri="{BB962C8B-B14F-4D97-AF65-F5344CB8AC3E}">
        <p14:creationId xmlns:p14="http://schemas.microsoft.com/office/powerpoint/2010/main" val="2063177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also evaluated</a:t>
            </a:r>
            <a:r>
              <a:rPr lang="en-MY" dirty="0"/>
              <a:t> ﻿Paul had related the vision to the others in his team, they collectively concluded (</a:t>
            </a:r>
            <a:r>
              <a:rPr lang="en-MY" dirty="0" err="1"/>
              <a:t>συμ</a:t>
            </a:r>
            <a:r>
              <a:rPr lang="en-MY" dirty="0"/>
              <a:t>β</a:t>
            </a:r>
            <a:r>
              <a:rPr lang="en-MY" dirty="0" err="1"/>
              <a:t>ι</a:t>
            </a:r>
            <a:r>
              <a:rPr lang="en-MY" dirty="0"/>
              <a:t>β</a:t>
            </a:r>
            <a:r>
              <a:rPr lang="en-MY" dirty="0" err="1"/>
              <a:t>άζοντες</a:t>
            </a:r>
            <a:r>
              <a:rPr lang="en-MY" dirty="0"/>
              <a:t>, </a:t>
            </a:r>
            <a:r>
              <a:rPr lang="en-MY" dirty="0" err="1"/>
              <a:t>symbibazontes</a:t>
            </a:r>
            <a:r>
              <a:rPr lang="en-MY" dirty="0"/>
              <a:t>)49 that it meant they should press on for Macedonia. An apostle was not kept free from error or sin just because he was an apostle. These specially appointed men, however, did recognize their own peculiar authority under the gospel (Gal. 1:8–9) and over</a:t>
            </a:r>
          </a:p>
          <a:p>
            <a:endParaRPr lang="en-MY" dirty="0"/>
          </a:p>
          <a:p>
            <a:r>
              <a:rPr lang="en-MY" dirty="0"/>
              <a:t>Carson, D. A.. Showing the Spirit (p. 215). Baker Publishing Group. Kindle Edition</a:t>
            </a:r>
          </a:p>
          <a:p>
            <a:endParaRPr lang="en-MY" dirty="0"/>
          </a:p>
          <a:p>
            <a:r>
              <a:rPr lang="en-MY" dirty="0"/>
              <a:t>A colleague once told me of a charismatic preacher in a Latin American country who told his audience, “God has told me that all people here should have refrigerators. How many of you need them?” Naturally, most of the hands went up—despite the fact that half those who had gathered did not even have electricity in their homes, nor access to the fuel that could run gas</a:t>
            </a:r>
          </a:p>
          <a:p>
            <a:endParaRPr lang="en-MY" dirty="0"/>
          </a:p>
          <a:p>
            <a:r>
              <a:rPr lang="en-MY" dirty="0"/>
              <a:t>Carson, D. A.. Showing the Spirit (p. 225). Baker Publishing Group. Kindle Edition. </a:t>
            </a:r>
            <a:endParaRPr lang="en-US" dirty="0"/>
          </a:p>
          <a:p>
            <a:r>
              <a:rPr lang="en-MY" dirty="0"/>
              <a:t>. </a:t>
            </a:r>
            <a:endParaRPr lang="en-US" dirty="0"/>
          </a:p>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55</a:t>
            </a:fld>
            <a:endParaRPr lang="en-US"/>
          </a:p>
        </p:txBody>
      </p:sp>
    </p:spTree>
    <p:extLst>
      <p:ext uri="{BB962C8B-B14F-4D97-AF65-F5344CB8AC3E}">
        <p14:creationId xmlns:p14="http://schemas.microsoft.com/office/powerpoint/2010/main" val="253586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0" i="0" u="none" strike="noStrike" kern="1200" dirty="0">
                <a:solidFill>
                  <a:schemeClr val="tx1"/>
                </a:solidFill>
                <a:effectLst/>
                <a:latin typeface="+mn-lt"/>
                <a:ea typeface="+mn-ea"/>
                <a:cs typeface="+mn-cs"/>
              </a:rPr>
              <a:t>I have been in the body of Christ now since the late 1970s. I came into the prophetic movement in the early 80s and started moving out prophetically, even participating in prophetic presbytery while doing itinerant prophetic ministry. Furthermore, our local church has nurtured many outstanding prophetic leaders and voices as well as hosting numerous prophetic trainings and schools. My primary motivational gift and mode of ministry is prophetic, even when it seems like I am teaching. (I rarely use notes and teach and preach as prompted by the Holy Spirit when I am ministering.)</a:t>
            </a:r>
          </a:p>
          <a:p>
            <a:r>
              <a:rPr lang="en-MY" sz="1200" b="0" i="0" u="none" strike="noStrike" kern="1200" dirty="0">
                <a:solidFill>
                  <a:schemeClr val="tx1"/>
                </a:solidFill>
                <a:effectLst/>
                <a:latin typeface="+mn-lt"/>
                <a:ea typeface="+mn-ea"/>
                <a:cs typeface="+mn-cs"/>
              </a:rPr>
              <a:t>Furthermore, I have found the prophetic gift, including inspirational preaching, teaching and prophetic words to be the most edifying of all the gifts, as St. Paul said in 1 Corinthians 14. However, with every true gift of God comes either a counterfeit and or an abuse. You can say that about all of the cluster gifts mentioned in Ephesians 4:11. The prophetic gift can especially be very dangerous if left unchecked, since people think the words spoken are directly from God and will often obey them without question or the use of discernment. Based on all my years of operating in the prophetic, as well as mentoring, nurturing, overseeing and hosting many prophetic ministers, the following are 10 signs of prophetic abuse and manipulation.</a:t>
            </a:r>
          </a:p>
          <a:p>
            <a:r>
              <a:rPr lang="en-MY" sz="1200" b="0" i="0" u="none" strike="noStrike" kern="1200" dirty="0">
                <a:solidFill>
                  <a:schemeClr val="tx1"/>
                </a:solidFill>
                <a:effectLst/>
                <a:latin typeface="+mn-lt"/>
                <a:ea typeface="+mn-ea"/>
                <a:cs typeface="+mn-cs"/>
              </a:rPr>
              <a:t>I write this not to discourage prophetic function but as a guide to increase the level of discernment and true edification in the body of Christ. All sincere prophetic people should welcome these warning signs. If they are truly </a:t>
            </a:r>
            <a:r>
              <a:rPr lang="en-MY" sz="1200" b="0" i="0" u="none" strike="noStrike" kern="1200" dirty="0" err="1">
                <a:solidFill>
                  <a:schemeClr val="tx1"/>
                </a:solidFill>
                <a:effectLst/>
                <a:latin typeface="+mn-lt"/>
                <a:ea typeface="+mn-ea"/>
                <a:cs typeface="+mn-cs"/>
              </a:rPr>
              <a:t>endeavoring</a:t>
            </a:r>
            <a:r>
              <a:rPr lang="en-MY" sz="1200" b="0" i="0" u="none" strike="noStrike" kern="1200" dirty="0">
                <a:solidFill>
                  <a:schemeClr val="tx1"/>
                </a:solidFill>
                <a:effectLst/>
                <a:latin typeface="+mn-lt"/>
                <a:ea typeface="+mn-ea"/>
                <a:cs typeface="+mn-cs"/>
              </a:rPr>
              <a:t> to serve the Lord, they will welcome correction and or desire more discernment in the Church.</a:t>
            </a:r>
          </a:p>
          <a:p>
            <a:r>
              <a:rPr lang="en-MY" sz="1200" b="1" i="0" u="none" strike="noStrike" kern="1200" dirty="0">
                <a:solidFill>
                  <a:schemeClr val="tx1"/>
                </a:solidFill>
                <a:effectLst/>
                <a:latin typeface="+mn-lt"/>
                <a:ea typeface="+mn-ea"/>
                <a:cs typeface="+mn-cs"/>
              </a:rPr>
              <a:t>1. Prophecies are intentionally given to people of wealth.</a:t>
            </a:r>
            <a:endParaRPr lang="en-MY" sz="1200" b="0" i="0" u="none" strike="noStrike" kern="1200" dirty="0">
              <a:solidFill>
                <a:schemeClr val="tx1"/>
              </a:solidFill>
              <a:effectLst/>
              <a:latin typeface="+mn-lt"/>
              <a:ea typeface="+mn-ea"/>
              <a:cs typeface="+mn-cs"/>
            </a:endParaRPr>
          </a:p>
          <a:p>
            <a:r>
              <a:rPr lang="en-MY" sz="1200" b="0" i="1" u="none" strike="noStrike" kern="1200" dirty="0">
                <a:solidFill>
                  <a:schemeClr val="tx1"/>
                </a:solidFill>
                <a:effectLst/>
                <a:latin typeface="+mn-lt"/>
                <a:ea typeface="+mn-ea"/>
                <a:cs typeface="+mn-cs"/>
              </a:rPr>
              <a:t>Get Spirit-filled content delivered right to your inbox! </a:t>
            </a:r>
            <a:r>
              <a:rPr lang="en-MY" sz="1200" b="0" i="1" u="sng" strike="noStrike" kern="1200" dirty="0">
                <a:solidFill>
                  <a:schemeClr val="tx1"/>
                </a:solidFill>
                <a:effectLst/>
                <a:latin typeface="+mn-lt"/>
                <a:ea typeface="+mn-ea"/>
                <a:cs typeface="+mn-cs"/>
                <a:hlinkClick r:id="rId3"/>
              </a:rPr>
              <a:t>Click here to subscribe to our newsletter</a:t>
            </a:r>
            <a:r>
              <a:rPr lang="en-MY" sz="1200" b="0" i="1" u="none" strike="noStrike" kern="1200" dirty="0">
                <a:solidFill>
                  <a:schemeClr val="tx1"/>
                </a:solidFill>
                <a:effectLst/>
                <a:latin typeface="+mn-lt"/>
                <a:ea typeface="+mn-ea"/>
                <a:cs typeface="+mn-cs"/>
              </a:rPr>
              <a:t>.</a:t>
            </a:r>
          </a:p>
          <a:p>
            <a:r>
              <a:rPr lang="en-MY" sz="1200" b="0" i="0" u="none" strike="noStrike" kern="1200" dirty="0">
                <a:solidFill>
                  <a:schemeClr val="tx1"/>
                </a:solidFill>
                <a:effectLst/>
                <a:latin typeface="+mn-lt"/>
                <a:ea typeface="+mn-ea"/>
                <a:cs typeface="+mn-cs"/>
              </a:rPr>
              <a:t>I have noticed through the years that some prophetic leaders will discern who has the most money and influence in a church or conference and will target them for a prophetic word. The reasons are obvious: First and foremost, they know that business people desire to have a direct connection with God so they can make the right decisions in their high-risk field. Actually, all influential people feel this way because of all their responsibility. The motive of this prophetic manipulator is that they want the personal cell phone number of the wealthy person so they can develop a relationship with them outside of the church and perhaps receive personal donations. In my opinion, the motive is wrong, and the prophetic person is using their gift to manipulate unsuspecting potential donors. Not that it is wrong to give wealthy people a word, it is wrong when the hidden agenda is to befriend a potential high-end donor.</a:t>
            </a:r>
          </a:p>
          <a:p>
            <a:r>
              <a:rPr lang="en-MY" sz="1200" b="1" i="0" u="none" strike="noStrike" kern="1200" dirty="0">
                <a:solidFill>
                  <a:schemeClr val="tx1"/>
                </a:solidFill>
                <a:effectLst/>
                <a:latin typeface="+mn-lt"/>
                <a:ea typeface="+mn-ea"/>
                <a:cs typeface="+mn-cs"/>
              </a:rPr>
              <a:t>2. Prophecies commissioning people to high-level leadership.</a:t>
            </a:r>
            <a:endParaRPr lang="en-MY" sz="1200" b="0" i="0" u="none" strike="noStrike" kern="1200" dirty="0">
              <a:solidFill>
                <a:schemeClr val="tx1"/>
              </a:solidFill>
              <a:effectLst/>
              <a:latin typeface="+mn-lt"/>
              <a:ea typeface="+mn-ea"/>
              <a:cs typeface="+mn-cs"/>
            </a:endParaRPr>
          </a:p>
          <a:p>
            <a:r>
              <a:rPr lang="en-MY" sz="1200" b="0" i="0" u="none" strike="noStrike" kern="1200" dirty="0">
                <a:solidFill>
                  <a:schemeClr val="tx1"/>
                </a:solidFill>
                <a:effectLst/>
                <a:latin typeface="+mn-lt"/>
                <a:ea typeface="+mn-ea"/>
                <a:cs typeface="+mn-cs"/>
              </a:rPr>
              <a:t>Prophetic leaders sometimes give prophecies to actual or potential leaders, telling them that they are called to be an apostle, prophet or great leader.  When prophetic leaders give prophecies commissioning people they don't know, in the context of a local church or conference, it is dangerous since they may be puffing up the head of an immature recipient. These are the kind of words that should not be given unless first clearing it with the person's overseer. It can also cause churches to split since the recipient can now claim to be an apostle and doesn't have to submit to their pastor's oversight anymore.  What makes this prophetic abuse is the harm it creates in both the individual receiving the word and the local church where they serve. Furthermore, I suspect some prophetic people also commission people into the apostolic or prophetic because it gives them a strong link and even possibly authority over the persons to whom they give the word. By celebrating, affirming and commissioning others as apostles and prophets, many prophetic leaders and their networks have gained them as adherents. Much of the time, these kinds of relationships are short lived because it is built upon a faulty foundation.</a:t>
            </a:r>
          </a:p>
          <a:p>
            <a:r>
              <a:rPr lang="en-MY" sz="1200" b="1" i="0" u="none" strike="noStrike" kern="1200" dirty="0">
                <a:solidFill>
                  <a:schemeClr val="tx1"/>
                </a:solidFill>
                <a:effectLst/>
                <a:latin typeface="+mn-lt"/>
                <a:ea typeface="+mn-ea"/>
                <a:cs typeface="+mn-cs"/>
              </a:rPr>
              <a:t>3. Prophecies are based upon on prior knowledge.</a:t>
            </a:r>
            <a:endParaRPr lang="en-MY" sz="1200" b="0" i="0" u="none" strike="noStrike" kern="1200" dirty="0">
              <a:solidFill>
                <a:schemeClr val="tx1"/>
              </a:solidFill>
              <a:effectLst/>
              <a:latin typeface="+mn-lt"/>
              <a:ea typeface="+mn-ea"/>
              <a:cs typeface="+mn-cs"/>
            </a:endParaRPr>
          </a:p>
          <a:p>
            <a:r>
              <a:rPr lang="en-MY" sz="1200" b="0" i="0" u="none" strike="noStrike" kern="1200" dirty="0">
                <a:solidFill>
                  <a:schemeClr val="tx1"/>
                </a:solidFill>
                <a:effectLst/>
                <a:latin typeface="+mn-lt"/>
                <a:ea typeface="+mn-ea"/>
                <a:cs typeface="+mn-cs"/>
              </a:rPr>
              <a:t>In the 1980s, I had a visiting minister come to our local church. Before he ministered, he asked me questions about several of our members. I was shocked when he got up to minister because he started prophesying to every single person I spoke to him about. His prophecies were general exhortations that orbited around the information I gave him prior to the service. Not only that, the few people he prophesied over without having prior knowledge, we did not speak about them, he was mistaken and inaccurate. Of course, the people who received a word from him based on his conversations with me thought he was a great prophet. However, after the service, I confronted him, and he apologized and said he would never do that again.</a:t>
            </a:r>
          </a:p>
          <a:p>
            <a:r>
              <a:rPr lang="en-MY" sz="1200" b="1" i="0" u="none" strike="noStrike" kern="1200" dirty="0">
                <a:solidFill>
                  <a:schemeClr val="tx1"/>
                </a:solidFill>
                <a:effectLst/>
                <a:latin typeface="+mn-lt"/>
                <a:ea typeface="+mn-ea"/>
                <a:cs typeface="+mn-cs"/>
              </a:rPr>
              <a:t>4. Prophecies are given for monetary gain.</a:t>
            </a:r>
            <a:endParaRPr lang="en-MY" sz="1200" b="0" i="0" u="none" strike="noStrike" kern="1200" dirty="0">
              <a:solidFill>
                <a:schemeClr val="tx1"/>
              </a:solidFill>
              <a:effectLst/>
              <a:latin typeface="+mn-lt"/>
              <a:ea typeface="+mn-ea"/>
              <a:cs typeface="+mn-cs"/>
            </a:endParaRPr>
          </a:p>
          <a:p>
            <a:r>
              <a:rPr lang="en-MY" sz="1200" b="0" i="0" u="none" strike="noStrike" kern="1200" dirty="0">
                <a:solidFill>
                  <a:schemeClr val="tx1"/>
                </a:solidFill>
                <a:effectLst/>
                <a:latin typeface="+mn-lt"/>
                <a:ea typeface="+mn-ea"/>
                <a:cs typeface="+mn-cs"/>
              </a:rPr>
              <a:t>There are several well-known, so-called, prophets who charge money for giving prophetic words. You can even call them up on the phone and receive a word, for a price, of course. I was told that one person charges $5000 for a "life-transforming word." Although there are some biblical instances in which people gave gifts to a prophet (1 Sam. 9:7-9; 2 Kings 4:42), it was more of an act of </a:t>
            </a:r>
            <a:r>
              <a:rPr lang="en-MY" sz="1200" b="0" i="0" u="none" strike="noStrike" kern="1200" dirty="0" err="1">
                <a:solidFill>
                  <a:schemeClr val="tx1"/>
                </a:solidFill>
                <a:effectLst/>
                <a:latin typeface="+mn-lt"/>
                <a:ea typeface="+mn-ea"/>
                <a:cs typeface="+mn-cs"/>
              </a:rPr>
              <a:t>honor</a:t>
            </a:r>
            <a:r>
              <a:rPr lang="en-MY" sz="1200" b="0" i="0" u="none" strike="noStrike" kern="1200" dirty="0">
                <a:solidFill>
                  <a:schemeClr val="tx1"/>
                </a:solidFill>
                <a:effectLst/>
                <a:latin typeface="+mn-lt"/>
                <a:ea typeface="+mn-ea"/>
                <a:cs typeface="+mn-cs"/>
              </a:rPr>
              <a:t> than otherwise. The prophet did not demand it or charge a specific fee for his prophetic gift. Prophets who charge money to give words are guilty of the sin of "Simony," which is when a person uses the gifts of the Holy Spirit for monetary gain. This is something the Apostle Peter strongly corrected (Read Acts 8:20-22).  Truly, whenever we think the gifts of God and or godliness is a means for financial gain, we are greatly in error (1 Tim. 6:5; Titus 1:11)!</a:t>
            </a:r>
          </a:p>
          <a:p>
            <a:r>
              <a:rPr lang="en-MY" sz="1200" b="1" i="0" u="none" strike="noStrike" kern="1200" dirty="0">
                <a:solidFill>
                  <a:schemeClr val="tx1"/>
                </a:solidFill>
                <a:effectLst/>
                <a:latin typeface="+mn-lt"/>
                <a:ea typeface="+mn-ea"/>
                <a:cs typeface="+mn-cs"/>
              </a:rPr>
              <a:t>5. Prophecies go beyond the Scriptures to teach doctrine.</a:t>
            </a:r>
            <a:endParaRPr lang="en-MY" sz="1200" b="0" i="0" u="none" strike="noStrike" kern="1200" dirty="0">
              <a:solidFill>
                <a:schemeClr val="tx1"/>
              </a:solidFill>
              <a:effectLst/>
              <a:latin typeface="+mn-lt"/>
              <a:ea typeface="+mn-ea"/>
              <a:cs typeface="+mn-cs"/>
            </a:endParaRPr>
          </a:p>
          <a:p>
            <a:r>
              <a:rPr lang="en-MY" sz="1200" b="0" i="0" u="none" strike="noStrike" kern="1200" dirty="0">
                <a:solidFill>
                  <a:schemeClr val="tx1"/>
                </a:solidFill>
                <a:effectLst/>
                <a:latin typeface="+mn-lt"/>
                <a:ea typeface="+mn-ea"/>
                <a:cs typeface="+mn-cs"/>
              </a:rPr>
              <a:t>I remember several years ago a famous healing evangelist was saying that he was in heaven and Abraham told him who wrote the book of Hebrews and other such things that can influence one's view of Scripture and biblical doctrines. I don't mind if someone says they visited heaven and heard amazing things; however, when we try to make the foundation of a biblical teaching an extra-biblical source, it is very dangerous. (For example, when Bishop Carlton Pearson erroneously said the Holy Spirit told him that all people would eventually be saved, which led him </a:t>
            </a:r>
            <a:r>
              <a:rPr lang="en-MY" sz="1200" b="0" i="0" u="none" strike="noStrike" kern="1200" dirty="0">
                <a:solidFill>
                  <a:schemeClr val="tx1"/>
                </a:solidFill>
                <a:effectLst/>
                <a:latin typeface="+mn-lt"/>
                <a:ea typeface="+mn-ea"/>
                <a:cs typeface="+mn-cs"/>
                <a:hlinkClick r:id="rId4"/>
              </a:rPr>
              <a:t>to preach a doctrine of "inclusion" and/or universalism</a:t>
            </a:r>
            <a:r>
              <a:rPr lang="en-MY" sz="1200" b="0" i="0" u="none" strike="noStrike" kern="1200" dirty="0">
                <a:solidFill>
                  <a:schemeClr val="tx1"/>
                </a:solidFill>
                <a:effectLst/>
                <a:latin typeface="+mn-lt"/>
                <a:ea typeface="+mn-ea"/>
                <a:cs typeface="+mn-cs"/>
              </a:rPr>
              <a:t>). Consequently, if we allow this unbiblical mystical practice, we open a door for the enemy to put subjective revelation on the same level as Scripture, which can lead people to apostasy.</a:t>
            </a:r>
          </a:p>
          <a:p>
            <a:r>
              <a:rPr lang="en-MY" sz="1200" b="0" i="0" u="none" strike="noStrike" kern="1200" dirty="0">
                <a:solidFill>
                  <a:schemeClr val="tx1"/>
                </a:solidFill>
                <a:effectLst/>
                <a:latin typeface="+mn-lt"/>
                <a:ea typeface="+mn-ea"/>
                <a:cs typeface="+mn-cs"/>
              </a:rPr>
              <a:t>The greatest level of the prophetic will always be the Scriptures, once and for all given to the saints, and any tradition or prophetic word that claims to be equal to the Bible is in great error (Read 2 Pet. 1:19-21). Some charismatics are so extreme they put their spiritual experiences above the plain teaching of Scripture and/or are led by prophecies when making big decisions, even without a witness in their own spirit and or without checking biblical principles before making said decision.</a:t>
            </a:r>
          </a:p>
          <a:p>
            <a:r>
              <a:rPr lang="en-MY" sz="1200" b="1" i="0" u="none" strike="noStrike" kern="1200" dirty="0">
                <a:solidFill>
                  <a:schemeClr val="tx1"/>
                </a:solidFill>
                <a:effectLst/>
                <a:latin typeface="+mn-lt"/>
                <a:ea typeface="+mn-ea"/>
                <a:cs typeface="+mn-cs"/>
              </a:rPr>
              <a:t>6. Prophecies are used to manipulate relationships.</a:t>
            </a:r>
            <a:endParaRPr lang="en-MY" sz="1200" b="0" i="0" u="none" strike="noStrike" kern="1200" dirty="0">
              <a:solidFill>
                <a:schemeClr val="tx1"/>
              </a:solidFill>
              <a:effectLst/>
              <a:latin typeface="+mn-lt"/>
              <a:ea typeface="+mn-ea"/>
              <a:cs typeface="+mn-cs"/>
            </a:endParaRPr>
          </a:p>
          <a:p>
            <a:r>
              <a:rPr lang="en-MY" sz="1200" b="0" i="0" u="none" strike="noStrike" kern="1200" dirty="0">
                <a:solidFill>
                  <a:schemeClr val="tx1"/>
                </a:solidFill>
                <a:effectLst/>
                <a:latin typeface="+mn-lt"/>
                <a:ea typeface="+mn-ea"/>
                <a:cs typeface="+mn-cs"/>
              </a:rPr>
              <a:t>Some people will even use prophetic words to try to manipulate people into remaining close to them, serving them or even remaining their friend. I am not referring to accurate prophetic words given to a friend, employee or church member for their edification or for the sake of the kingdom, but words given for the purpose of emotionally manipulating a person into remaining in some kind of relationship. This is an abuse of the prophetic and very manipulative</a:t>
            </a:r>
          </a:p>
          <a:p>
            <a:r>
              <a:rPr lang="en-MY" sz="1200" b="1" i="0" u="none" strike="noStrike" kern="1200" dirty="0">
                <a:solidFill>
                  <a:schemeClr val="tx1"/>
                </a:solidFill>
                <a:effectLst/>
                <a:latin typeface="+mn-lt"/>
                <a:ea typeface="+mn-ea"/>
                <a:cs typeface="+mn-cs"/>
              </a:rPr>
              <a:t>7. Prophecies are used to get people to serve the prophet.</a:t>
            </a:r>
            <a:endParaRPr lang="en-MY" sz="1200" b="0" i="0" u="none" strike="noStrike" kern="1200" dirty="0">
              <a:solidFill>
                <a:schemeClr val="tx1"/>
              </a:solidFill>
              <a:effectLst/>
              <a:latin typeface="+mn-lt"/>
              <a:ea typeface="+mn-ea"/>
              <a:cs typeface="+mn-cs"/>
            </a:endParaRPr>
          </a:p>
          <a:p>
            <a:r>
              <a:rPr lang="en-MY" sz="1200" b="0" i="0" u="none" strike="noStrike" kern="1200" dirty="0">
                <a:solidFill>
                  <a:schemeClr val="tx1"/>
                </a:solidFill>
                <a:effectLst/>
                <a:latin typeface="+mn-lt"/>
                <a:ea typeface="+mn-ea"/>
                <a:cs typeface="+mn-cs"/>
              </a:rPr>
              <a:t>Some prophetic leaders will use the example of Elisha serving Elijah as a way of getting younger leaders to serve them (1 Kings 19). Although there is truth in this principle, it can also be used to manipulate </a:t>
            </a:r>
            <a:r>
              <a:rPr lang="en-MY" sz="1200" b="0" i="0" u="none" strike="noStrike" kern="1200" dirty="0" err="1">
                <a:solidFill>
                  <a:schemeClr val="tx1"/>
                </a:solidFill>
                <a:effectLst/>
                <a:latin typeface="+mn-lt"/>
                <a:ea typeface="+mn-ea"/>
                <a:cs typeface="+mn-cs"/>
              </a:rPr>
              <a:t>naÃ¯ve</a:t>
            </a:r>
            <a:r>
              <a:rPr lang="en-MY" sz="1200" b="0" i="0" u="none" strike="noStrike" kern="1200" dirty="0">
                <a:solidFill>
                  <a:schemeClr val="tx1"/>
                </a:solidFill>
                <a:effectLst/>
                <a:latin typeface="+mn-lt"/>
                <a:ea typeface="+mn-ea"/>
                <a:cs typeface="+mn-cs"/>
              </a:rPr>
              <a:t> young prophetic people into waiting on older, more seasoned prophetic leaders. No matter who gives you a word, it should not be obeyed if it compromises the relationships and commitments you presently have, including to your spouse, family and local church, and if God doesn't clearly confirm it. Of course, in general, God will never tell you to leave your spouse and family.</a:t>
            </a:r>
          </a:p>
          <a:p>
            <a:r>
              <a:rPr lang="en-MY" sz="1200" b="1" i="0" u="none" strike="noStrike" kern="1200" dirty="0">
                <a:solidFill>
                  <a:schemeClr val="tx1"/>
                </a:solidFill>
                <a:effectLst/>
                <a:latin typeface="+mn-lt"/>
                <a:ea typeface="+mn-ea"/>
                <a:cs typeface="+mn-cs"/>
              </a:rPr>
              <a:t>8. The prophetic leader is not accountable when mistakes are made.</a:t>
            </a:r>
            <a:endParaRPr lang="en-MY" sz="1200" b="0" i="0" u="none" strike="noStrike" kern="1200" dirty="0">
              <a:solidFill>
                <a:schemeClr val="tx1"/>
              </a:solidFill>
              <a:effectLst/>
              <a:latin typeface="+mn-lt"/>
              <a:ea typeface="+mn-ea"/>
              <a:cs typeface="+mn-cs"/>
            </a:endParaRPr>
          </a:p>
          <a:p>
            <a:r>
              <a:rPr lang="en-MY" sz="1200" b="0" i="0" u="none" strike="noStrike" kern="1200" dirty="0">
                <a:solidFill>
                  <a:schemeClr val="tx1"/>
                </a:solidFill>
                <a:effectLst/>
                <a:latin typeface="+mn-lt"/>
                <a:ea typeface="+mn-ea"/>
                <a:cs typeface="+mn-cs"/>
              </a:rPr>
              <a:t>There have been many prophetic leaders who have declared words involving national catastrophes, events and even predictions about the last days. After it was clear they were in error, rarely does anyone have the guts to call them out in private or in public. Any prophetic leader who lacks a working, relational, accountability structure in their life, should shut their mouth until they get apostolically aligned for personal oversight.</a:t>
            </a:r>
          </a:p>
          <a:p>
            <a:r>
              <a:rPr lang="en-MY" sz="1200" b="1" i="0" u="none" strike="noStrike" kern="1200" dirty="0">
                <a:solidFill>
                  <a:schemeClr val="tx1"/>
                </a:solidFill>
                <a:effectLst/>
                <a:latin typeface="+mn-lt"/>
                <a:ea typeface="+mn-ea"/>
                <a:cs typeface="+mn-cs"/>
              </a:rPr>
              <a:t>9. Dramatic prophecies are given to build an audience.</a:t>
            </a:r>
            <a:endParaRPr lang="en-MY" sz="1200" b="0" i="0" u="none" strike="noStrike" kern="1200" dirty="0">
              <a:solidFill>
                <a:schemeClr val="tx1"/>
              </a:solidFill>
              <a:effectLst/>
              <a:latin typeface="+mn-lt"/>
              <a:ea typeface="+mn-ea"/>
              <a:cs typeface="+mn-cs"/>
            </a:endParaRPr>
          </a:p>
          <a:p>
            <a:r>
              <a:rPr lang="en-MY" sz="1200" b="0" i="0" u="none" strike="noStrike" kern="1200" dirty="0">
                <a:solidFill>
                  <a:schemeClr val="tx1"/>
                </a:solidFill>
                <a:effectLst/>
                <a:latin typeface="+mn-lt"/>
                <a:ea typeface="+mn-ea"/>
                <a:cs typeface="+mn-cs"/>
              </a:rPr>
              <a:t>Some leaders feel compelled to give a dramatic word every time they minister or are on T.V. This is because they depend on the dramatic to maintain their audience which also brings in their donations. I am of the opinion, we should never feel pressure to perform or to give a prophetic word unless the Lord is clearly leading us to do so. Case in point: One time, after I finished preaching and prophetically ministering in a church, the pastor announced that I was going to prophesy over every person in the service. I promptly took the microphone, corrected him and told him I was done ministering since I had no more of a leading to continue. I was never invited back to that church because I did not perform up to his standards and expectations; that is fine with me since I always </a:t>
            </a:r>
            <a:r>
              <a:rPr lang="en-MY" sz="1200" b="0" i="0" u="none" strike="noStrike" kern="1200" dirty="0" err="1">
                <a:solidFill>
                  <a:schemeClr val="tx1"/>
                </a:solidFill>
                <a:effectLst/>
                <a:latin typeface="+mn-lt"/>
                <a:ea typeface="+mn-ea"/>
                <a:cs typeface="+mn-cs"/>
              </a:rPr>
              <a:t>endeavor</a:t>
            </a:r>
            <a:r>
              <a:rPr lang="en-MY" sz="1200" b="0" i="0" u="none" strike="noStrike" kern="1200" dirty="0">
                <a:solidFill>
                  <a:schemeClr val="tx1"/>
                </a:solidFill>
                <a:effectLst/>
                <a:latin typeface="+mn-lt"/>
                <a:ea typeface="+mn-ea"/>
                <a:cs typeface="+mn-cs"/>
              </a:rPr>
              <a:t> to minister to an audience of one.</a:t>
            </a:r>
          </a:p>
          <a:p>
            <a:r>
              <a:rPr lang="en-MY" sz="1200" b="1" i="0" u="none" strike="noStrike" kern="1200" dirty="0">
                <a:solidFill>
                  <a:schemeClr val="tx1"/>
                </a:solidFill>
                <a:effectLst/>
                <a:latin typeface="+mn-lt"/>
                <a:ea typeface="+mn-ea"/>
                <a:cs typeface="+mn-cs"/>
              </a:rPr>
              <a:t>10. The prophecies draw attention to the prophet.</a:t>
            </a:r>
            <a:endParaRPr lang="en-MY" sz="1200" b="0" i="0" u="none" strike="noStrike" kern="1200" dirty="0">
              <a:solidFill>
                <a:schemeClr val="tx1"/>
              </a:solidFill>
              <a:effectLst/>
              <a:latin typeface="+mn-lt"/>
              <a:ea typeface="+mn-ea"/>
              <a:cs typeface="+mn-cs"/>
            </a:endParaRPr>
          </a:p>
          <a:p>
            <a:r>
              <a:rPr lang="en-MY" sz="1200" b="0" i="0" u="none" strike="noStrike" kern="1200" dirty="0">
                <a:solidFill>
                  <a:schemeClr val="tx1"/>
                </a:solidFill>
                <a:effectLst/>
                <a:latin typeface="+mn-lt"/>
                <a:ea typeface="+mn-ea"/>
                <a:cs typeface="+mn-cs"/>
              </a:rPr>
              <a:t>Some prophetic words begin and end with self-affirming accolades describing themselves as "the man of God sent to them" or "the prophet sent to them" or even as "the voice of God" that they need to hear. While this may be true in a very limited sense, there is only one completely accurate voice and expression of the Father: Hebrews 1:1, 2. I am usually suspicious when a person points to himself or herself when giving a word.  A true word both edifies the church and exalts the Lord Jesus Christ, not the speaker (1 Cor. 12:3, 14:1-4). Whenever any minister or believer points to himself or herself instead of to Jesus, we should be very leery of that person.  Paul said follow me as I follow Christ (1 Cor. 4:16).  Since Jesus was not self-promoting, his so-called ministers involved in chronic self-elevation are not serving in the pattern of Christ.</a:t>
            </a:r>
          </a:p>
          <a:p>
            <a:r>
              <a:rPr lang="en-MY" sz="1200" b="0" i="0" u="none" strike="noStrike" kern="1200" dirty="0">
                <a:solidFill>
                  <a:schemeClr val="tx1"/>
                </a:solidFill>
                <a:effectLst/>
                <a:latin typeface="+mn-lt"/>
                <a:ea typeface="+mn-ea"/>
                <a:cs typeface="+mn-cs"/>
              </a:rPr>
              <a:t>In closing, I hope this article can serve as a guide for prophetic ministry in the church and beyond. </a:t>
            </a:r>
          </a:p>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67</a:t>
            </a:fld>
            <a:endParaRPr lang="en-US"/>
          </a:p>
        </p:txBody>
      </p:sp>
    </p:spTree>
    <p:extLst>
      <p:ext uri="{BB962C8B-B14F-4D97-AF65-F5344CB8AC3E}">
        <p14:creationId xmlns:p14="http://schemas.microsoft.com/office/powerpoint/2010/main" val="1476215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0" i="0" u="none" strike="noStrike" kern="1200" dirty="0">
                <a:solidFill>
                  <a:schemeClr val="tx1"/>
                </a:solidFill>
                <a:effectLst/>
                <a:latin typeface="+mn-lt"/>
                <a:ea typeface="+mn-ea"/>
                <a:cs typeface="+mn-cs"/>
              </a:rPr>
              <a:t>I remember several years ago a famous healing evangelist was saying that he was in heaven and Abraham told him who wrote the book of Hebrews and other such things that can influence one's view of Scripture and biblical doctrines. I don't mind if someone says they visited heaven and heard amazing things; however, when we try to make the foundation of a biblical teaching an extra-biblical source, it is very dangerous. (For example, when Bishop Carlton Pearson erroneously said the Holy Spirit told him that all people would eventually be saved, which led him </a:t>
            </a:r>
            <a:r>
              <a:rPr lang="en-MY" sz="1200" b="0" i="0" u="none" strike="noStrike" kern="1200" dirty="0">
                <a:solidFill>
                  <a:schemeClr val="tx1"/>
                </a:solidFill>
                <a:effectLst/>
                <a:latin typeface="+mn-lt"/>
                <a:ea typeface="+mn-ea"/>
                <a:cs typeface="+mn-cs"/>
                <a:hlinkClick r:id="rId3"/>
              </a:rPr>
              <a:t>to preach a doctrine of "inclusion" and/or universalism</a:t>
            </a:r>
            <a:r>
              <a:rPr lang="en-MY" sz="1200" b="0" i="0" u="none" strike="noStrike" kern="1200" dirty="0">
                <a:solidFill>
                  <a:schemeClr val="tx1"/>
                </a:solidFill>
                <a:effectLst/>
                <a:latin typeface="+mn-lt"/>
                <a:ea typeface="+mn-ea"/>
                <a:cs typeface="+mn-cs"/>
              </a:rPr>
              <a:t>). Consequently, if we allow this unbiblical mystical practice, we open a door for the enemy to put subjective revelation on the same level as Scripture, which can lead people to apostasy.</a:t>
            </a:r>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68</a:t>
            </a:fld>
            <a:endParaRPr lang="en-US"/>
          </a:p>
        </p:txBody>
      </p:sp>
    </p:spTree>
    <p:extLst>
      <p:ext uri="{BB962C8B-B14F-4D97-AF65-F5344CB8AC3E}">
        <p14:creationId xmlns:p14="http://schemas.microsoft.com/office/powerpoint/2010/main" val="313995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dirty="0"/>
              <a:t>God loves you and has a wonderful plan for your life.” “Something good is going to happen to you today.” “Release your faith for your miracle from God today.” Over and over and over, phrases like these are spoken by men and women on “Christian” television and in “Christian” books. They promise people that health, wealth, and prosperity are just around the corner for those souls who will simply think positively and just let God bless them. We call these people prosperity theologians, and they are a dangerous lot.</a:t>
            </a:r>
            <a:endParaRPr lang="en-US" dirty="0"/>
          </a:p>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70</a:t>
            </a:fld>
            <a:endParaRPr lang="en-US"/>
          </a:p>
        </p:txBody>
      </p:sp>
    </p:spTree>
    <p:extLst>
      <p:ext uri="{BB962C8B-B14F-4D97-AF65-F5344CB8AC3E}">
        <p14:creationId xmlns:p14="http://schemas.microsoft.com/office/powerpoint/2010/main" val="604072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doctor tells you </a:t>
            </a:r>
            <a:r>
              <a:rPr lang="en-US" dirty="0" err="1"/>
              <a:t>wehat</a:t>
            </a:r>
            <a:r>
              <a:rPr lang="en-US" dirty="0"/>
              <a:t> is wrong with you</a:t>
            </a:r>
          </a:p>
          <a:p>
            <a:r>
              <a:rPr lang="en-US" dirty="0"/>
              <a:t>Bad doctor tells you what you wan to </a:t>
            </a:r>
            <a:r>
              <a:rPr lang="en-US" dirty="0" err="1"/>
              <a:t>heaer</a:t>
            </a:r>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71</a:t>
            </a:fld>
            <a:endParaRPr lang="en-US"/>
          </a:p>
        </p:txBody>
      </p:sp>
    </p:spTree>
    <p:extLst>
      <p:ext uri="{BB962C8B-B14F-4D97-AF65-F5344CB8AC3E}">
        <p14:creationId xmlns:p14="http://schemas.microsoft.com/office/powerpoint/2010/main" val="915277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1" i="1" kern="1200" dirty="0">
                <a:solidFill>
                  <a:schemeClr val="tx1"/>
                </a:solidFill>
                <a:effectLst/>
                <a:latin typeface="+mn-lt"/>
                <a:ea typeface="+mn-ea"/>
                <a:cs typeface="+mn-cs"/>
              </a:rPr>
              <a:t>Pastoral Concern about Evangelical Prophecy</a:t>
            </a:r>
            <a:endParaRPr lang="en-MY" sz="1200" b="1"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April 20, 2019 by: </a:t>
            </a:r>
            <a:r>
              <a:rPr lang="en-MY" sz="1200" u="sng" kern="1200" dirty="0">
                <a:solidFill>
                  <a:schemeClr val="tx1"/>
                </a:solidFill>
                <a:effectLst/>
                <a:latin typeface="+mn-lt"/>
                <a:ea typeface="+mn-ea"/>
                <a:cs typeface="+mn-cs"/>
                <a:hlinkClick r:id="rId3"/>
              </a:rPr>
              <a:t>Paul M. Smalley</a:t>
            </a:r>
            <a:r>
              <a:rPr lang="en-MY" sz="1200" kern="1200" dirty="0">
                <a:solidFill>
                  <a:schemeClr val="tx1"/>
                </a:solidFill>
                <a:effectLst/>
                <a:latin typeface="+mn-lt"/>
                <a:ea typeface="+mn-ea"/>
                <a:cs typeface="+mn-cs"/>
              </a:rPr>
              <a:t>, </a:t>
            </a:r>
            <a:r>
              <a:rPr lang="en-MY" sz="1200" u="sng" kern="1200" dirty="0">
                <a:solidFill>
                  <a:schemeClr val="tx1"/>
                </a:solidFill>
                <a:effectLst/>
                <a:latin typeface="+mn-lt"/>
                <a:ea typeface="+mn-ea"/>
                <a:cs typeface="+mn-cs"/>
                <a:hlinkClick r:id="rId4"/>
              </a:rPr>
              <a:t>Joel R. Beeke</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 </a:t>
            </a:r>
          </a:p>
          <a:p>
            <a:r>
              <a:rPr lang="en-MY" sz="1200" kern="1200" dirty="0">
                <a:solidFill>
                  <a:schemeClr val="tx1"/>
                </a:solidFill>
                <a:effectLst/>
                <a:latin typeface="+mn-lt"/>
                <a:ea typeface="+mn-ea"/>
                <a:cs typeface="+mn-cs"/>
              </a:rPr>
              <a:t> </a:t>
            </a:r>
          </a:p>
          <a:p>
            <a:r>
              <a:rPr lang="en-MY" sz="1200" kern="1200" dirty="0">
                <a:solidFill>
                  <a:schemeClr val="tx1"/>
                </a:solidFill>
                <a:effectLst/>
                <a:latin typeface="+mn-lt"/>
                <a:ea typeface="+mn-ea"/>
                <a:cs typeface="+mn-cs"/>
              </a:rPr>
              <a:t>Bondage to Individual Leaders</a:t>
            </a:r>
          </a:p>
          <a:p>
            <a:r>
              <a:rPr lang="en-MY" sz="1200" kern="1200" dirty="0">
                <a:solidFill>
                  <a:schemeClr val="tx1"/>
                </a:solidFill>
                <a:effectLst/>
                <a:latin typeface="+mn-lt"/>
                <a:ea typeface="+mn-ea"/>
                <a:cs typeface="+mn-cs"/>
              </a:rPr>
              <a:t>The question about the cessation or continuation of special revelation has very practical ramifications for the Christian life, for God’s special revelation carries great authority. When people ascribe that authority to mystical experiences, the results are damaging to their spiritual lives, sometimes tragically so. Here the saints must embrace the balance of biblical wisdom. We must not deny the reality of Christian experience as the Holy Spirit works in our lives. Christianity is not merely a set of prescribed beliefs and </a:t>
            </a:r>
            <a:r>
              <a:rPr lang="en-MY" sz="1200" kern="1200" dirty="0" err="1">
                <a:solidFill>
                  <a:schemeClr val="tx1"/>
                </a:solidFill>
                <a:effectLst/>
                <a:latin typeface="+mn-lt"/>
                <a:ea typeface="+mn-ea"/>
                <a:cs typeface="+mn-cs"/>
              </a:rPr>
              <a:t>behaviors</a:t>
            </a:r>
            <a:r>
              <a:rPr lang="en-MY" sz="1200" kern="1200" dirty="0">
                <a:solidFill>
                  <a:schemeClr val="tx1"/>
                </a:solidFill>
                <a:effectLst/>
                <a:latin typeface="+mn-lt"/>
                <a:ea typeface="+mn-ea"/>
                <a:cs typeface="+mn-cs"/>
              </a:rPr>
              <a:t>. It is not less than that, but it is more, for it engages the affections of the heart. The saints walk with the living God. Christ is real to the believer, and his Spirit is our indwelling divine companion. However, we also must not fall into experientialism, ascribing divine authority over our faith and obedience to spiritual experiences. The belief that God continues to grant special revelation through personal experience fosters unhealthy experientialism. </a:t>
            </a:r>
          </a:p>
          <a:p>
            <a:r>
              <a:rPr lang="en-MY" sz="1200" kern="1200" dirty="0">
                <a:solidFill>
                  <a:schemeClr val="tx1"/>
                </a:solidFill>
                <a:effectLst/>
                <a:latin typeface="+mn-lt"/>
                <a:ea typeface="+mn-ea"/>
                <a:cs typeface="+mn-cs"/>
              </a:rPr>
              <a:t>First, </a:t>
            </a:r>
            <a:r>
              <a:rPr lang="en-MY" sz="1200" kern="1200" dirty="0" err="1">
                <a:solidFill>
                  <a:schemeClr val="tx1"/>
                </a:solidFill>
                <a:effectLst/>
                <a:latin typeface="+mn-lt"/>
                <a:ea typeface="+mn-ea"/>
                <a:cs typeface="+mn-cs"/>
              </a:rPr>
              <a:t>continuationism</a:t>
            </a:r>
            <a:r>
              <a:rPr lang="en-MY" sz="1200" kern="1200" dirty="0">
                <a:solidFill>
                  <a:schemeClr val="tx1"/>
                </a:solidFill>
                <a:effectLst/>
                <a:latin typeface="+mn-lt"/>
                <a:ea typeface="+mn-ea"/>
                <a:cs typeface="+mn-cs"/>
              </a:rPr>
              <a:t> tends to put people in bondage to </a:t>
            </a:r>
            <a:r>
              <a:rPr lang="en-MY" sz="1200" i="1" kern="1200" dirty="0">
                <a:solidFill>
                  <a:schemeClr val="tx1"/>
                </a:solidFill>
                <a:effectLst/>
                <a:latin typeface="+mn-lt"/>
                <a:ea typeface="+mn-ea"/>
                <a:cs typeface="+mn-cs"/>
              </a:rPr>
              <a:t>individual leaders.</a:t>
            </a:r>
            <a:r>
              <a:rPr lang="en-MY" sz="1200" kern="1200" dirty="0">
                <a:solidFill>
                  <a:schemeClr val="tx1"/>
                </a:solidFill>
                <a:effectLst/>
                <a:latin typeface="+mn-lt"/>
                <a:ea typeface="+mn-ea"/>
                <a:cs typeface="+mn-cs"/>
              </a:rPr>
              <a:t> Despite cautions and safeguards in responsible Pentecostal and charismatic churches, if people are convinced that someone has a regular ministry of receiving direct revelations from God, they will ascribe unusual authority to that person. They will seek his counsel more fervently, listen to him more attentively, follow his instructions more submissively, and support his ministry more generously. Granting such a person the title of apostle or prophet aggravates the problem. Though evangelical theologians such as Storms and Grudem </a:t>
            </a:r>
            <a:r>
              <a:rPr lang="en-MY" sz="1200" kern="1200" dirty="0" err="1">
                <a:solidFill>
                  <a:schemeClr val="tx1"/>
                </a:solidFill>
                <a:effectLst/>
                <a:latin typeface="+mn-lt"/>
                <a:ea typeface="+mn-ea"/>
                <a:cs typeface="+mn-cs"/>
              </a:rPr>
              <a:t>labor</a:t>
            </a:r>
            <a:r>
              <a:rPr lang="en-MY" sz="1200" kern="1200" dirty="0">
                <a:solidFill>
                  <a:schemeClr val="tx1"/>
                </a:solidFill>
                <a:effectLst/>
                <a:latin typeface="+mn-lt"/>
                <a:ea typeface="+mn-ea"/>
                <a:cs typeface="+mn-cs"/>
              </a:rPr>
              <a:t> to redefine prophecy, the moment we call someone a prophet, we invoke thoughts of Moses and Elijah in those whose minds are marinated with Scripture.</a:t>
            </a:r>
          </a:p>
          <a:p>
            <a:r>
              <a:rPr lang="en-MY" sz="1200" i="1" kern="1200" dirty="0">
                <a:solidFill>
                  <a:schemeClr val="tx1"/>
                </a:solidFill>
                <a:effectLst/>
                <a:latin typeface="+mn-lt"/>
                <a:ea typeface="+mn-ea"/>
                <a:cs typeface="+mn-cs"/>
              </a:rPr>
              <a:t>Christianity is not merely a set of prescribed beliefs and </a:t>
            </a:r>
            <a:r>
              <a:rPr lang="en-MY" sz="1200" i="1" kern="1200" dirty="0" err="1">
                <a:solidFill>
                  <a:schemeClr val="tx1"/>
                </a:solidFill>
                <a:effectLst/>
                <a:latin typeface="+mn-lt"/>
                <a:ea typeface="+mn-ea"/>
                <a:cs typeface="+mn-cs"/>
              </a:rPr>
              <a:t>behaviors</a:t>
            </a:r>
            <a:r>
              <a:rPr lang="en-MY" sz="1200" i="1" kern="1200" dirty="0">
                <a:solidFill>
                  <a:schemeClr val="tx1"/>
                </a:solidFill>
                <a:effectLst/>
                <a:latin typeface="+mn-lt"/>
                <a:ea typeface="+mn-ea"/>
                <a:cs typeface="+mn-cs"/>
              </a:rPr>
              <a:t>. It is not less than that, but it is more, for it engages the affections of the heart. </a:t>
            </a:r>
            <a:endParaRPr lang="en-MY" sz="1200" kern="1200" dirty="0">
              <a:solidFill>
                <a:schemeClr val="tx1"/>
              </a:solidFill>
              <a:effectLst/>
              <a:latin typeface="+mn-lt"/>
              <a:ea typeface="+mn-ea"/>
              <a:cs typeface="+mn-cs"/>
            </a:endParaRPr>
          </a:p>
          <a:p>
            <a:pPr lvl="0"/>
            <a:r>
              <a:rPr lang="en-MY" sz="1200" i="1" kern="1200" dirty="0">
                <a:solidFill>
                  <a:schemeClr val="tx1"/>
                </a:solidFill>
                <a:effectLst/>
                <a:latin typeface="+mn-lt"/>
                <a:ea typeface="+mn-ea"/>
                <a:cs typeface="+mn-cs"/>
              </a:rPr>
              <a:t> </a:t>
            </a:r>
            <a:endParaRPr lang="en-MY" sz="1200" kern="1200" dirty="0">
              <a:solidFill>
                <a:schemeClr val="tx1"/>
              </a:solidFill>
              <a:effectLst/>
              <a:latin typeface="+mn-lt"/>
              <a:ea typeface="+mn-ea"/>
              <a:cs typeface="+mn-cs"/>
            </a:endParaRPr>
          </a:p>
          <a:p>
            <a:pPr lvl="0"/>
            <a:r>
              <a:rPr lang="en-MY" sz="1200" i="1" kern="1200" dirty="0">
                <a:solidFill>
                  <a:schemeClr val="tx1"/>
                </a:solidFill>
                <a:effectLst/>
                <a:latin typeface="+mn-lt"/>
                <a:ea typeface="+mn-ea"/>
                <a:cs typeface="+mn-cs"/>
              </a:rPr>
              <a:t> </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Someone might object that this criticism would also apply to prophets in the first century, thereby indicting God’s wisdom in giving the gift of prophecy then. However, at that time the living apostles could confront and reprove abuses of prophetic ministry, supporting the ruling authority of the church’s elders while directing the churches in how to use prophecy (cf. </a:t>
            </a:r>
            <a:r>
              <a:rPr lang="en-MY" sz="1200" u="none" strike="noStrike" kern="1200" dirty="0">
                <a:solidFill>
                  <a:schemeClr val="tx1"/>
                </a:solidFill>
                <a:effectLst/>
                <a:latin typeface="+mn-lt"/>
                <a:ea typeface="+mn-ea"/>
                <a:cs typeface="+mn-cs"/>
                <a:hlinkClick r:id="rId5"/>
              </a:rPr>
              <a:t>1 Thess. 5:12–13, 19–22</a:t>
            </a:r>
            <a:r>
              <a:rPr lang="en-MY" sz="1200" kern="1200" dirty="0">
                <a:solidFill>
                  <a:schemeClr val="tx1"/>
                </a:solidFill>
                <a:effectLst/>
                <a:latin typeface="+mn-lt"/>
                <a:ea typeface="+mn-ea"/>
                <a:cs typeface="+mn-cs"/>
              </a:rPr>
              <a:t>). Today, an acclaimed prophet can denounce faithful elders as unspiritual or unconverted, leading many astray. Therefore, we protect God’s people from ecclesiastical tyranny when we teach them that the gifts of apostles and prophets have ceased. There is grave danger in allowing for prophets who receive revelations immediately from God today. While some who claim such gifts may be sincere Christians who walk humbly with their God, others may open themselves to demonic influence. Jonathan Edwards, himself a great advocate of mighty works of God’s Spirit in revival, gave this warning:</a:t>
            </a:r>
          </a:p>
          <a:p>
            <a:r>
              <a:rPr lang="en-MY" sz="1200" kern="1200" dirty="0">
                <a:solidFill>
                  <a:schemeClr val="tx1"/>
                </a:solidFill>
                <a:effectLst/>
                <a:latin typeface="+mn-lt"/>
                <a:ea typeface="+mn-ea"/>
                <a:cs typeface="+mn-cs"/>
              </a:rPr>
              <a:t>And one erroneous principle, than which scarce any has proved more mischievous to the present glorious work of God, is a notion that ’tis God’s manner now in these days to guide his saints, at least some that are more eminent, by inspiration, or immediate revelation; and to make known to ’</a:t>
            </a:r>
            <a:r>
              <a:rPr lang="en-MY" sz="1200" kern="1200" dirty="0" err="1">
                <a:solidFill>
                  <a:schemeClr val="tx1"/>
                </a:solidFill>
                <a:effectLst/>
                <a:latin typeface="+mn-lt"/>
                <a:ea typeface="+mn-ea"/>
                <a:cs typeface="+mn-cs"/>
              </a:rPr>
              <a:t>em</a:t>
            </a:r>
            <a:r>
              <a:rPr lang="en-MY" sz="1200" kern="1200" dirty="0">
                <a:solidFill>
                  <a:schemeClr val="tx1"/>
                </a:solidFill>
                <a:effectLst/>
                <a:latin typeface="+mn-lt"/>
                <a:ea typeface="+mn-ea"/>
                <a:cs typeface="+mn-cs"/>
              </a:rPr>
              <a:t> what shall come to pass hereafter, or what it is his will that they should do, by impressions that he by his Spirit makes upon their minds, either with or without texts of Scripture; whereby something is made known to them, that is not taught in the Scripture as the words lie in the Bible. </a:t>
            </a:r>
          </a:p>
          <a:p>
            <a:r>
              <a:rPr lang="en-MY" sz="1200" kern="1200" dirty="0">
                <a:solidFill>
                  <a:schemeClr val="tx1"/>
                </a:solidFill>
                <a:effectLst/>
                <a:latin typeface="+mn-lt"/>
                <a:ea typeface="+mn-ea"/>
                <a:cs typeface="+mn-cs"/>
              </a:rPr>
              <a:t>By such a notion the Devil has a great door opened for him; and if once this opinion should come to be fully yielded to and established in the church of God, Satan would have opportunity thereby to set up himself as the guide and oracle of God’s people, and to have his word regarded as their infallible rule, and so to lead ’</a:t>
            </a:r>
            <a:r>
              <a:rPr lang="en-MY" sz="1200" kern="1200" dirty="0" err="1">
                <a:solidFill>
                  <a:schemeClr val="tx1"/>
                </a:solidFill>
                <a:effectLst/>
                <a:latin typeface="+mn-lt"/>
                <a:ea typeface="+mn-ea"/>
                <a:cs typeface="+mn-cs"/>
              </a:rPr>
              <a:t>em</a:t>
            </a:r>
            <a:r>
              <a:rPr lang="en-MY" sz="1200" kern="1200" dirty="0">
                <a:solidFill>
                  <a:schemeClr val="tx1"/>
                </a:solidFill>
                <a:effectLst/>
                <a:latin typeface="+mn-lt"/>
                <a:ea typeface="+mn-ea"/>
                <a:cs typeface="+mn-cs"/>
              </a:rPr>
              <a:t> where he would, and to introduce what he pleased, and soon to bring the Bible into neglect and contempt. Late experience in some instances has shown that the tendency of this notion is to cause persons to esteem the Bible as a book that is in a great measure useless. </a:t>
            </a:r>
          </a:p>
          <a:p>
            <a:r>
              <a:rPr lang="en-MY" sz="1200" kern="1200" dirty="0">
                <a:solidFill>
                  <a:schemeClr val="tx1"/>
                </a:solidFill>
                <a:effectLst/>
                <a:latin typeface="+mn-lt"/>
                <a:ea typeface="+mn-ea"/>
                <a:cs typeface="+mn-cs"/>
              </a:rPr>
              <a:t>This error will defend and support all errors. As long as a person has a notion that he is guided by immediate direction from heaven, it makes him incorrigible and impregnable in all his misconduct: for what signifies it for poor blind worms of the dust to go to argue with a man, and </a:t>
            </a:r>
            <a:r>
              <a:rPr lang="en-MY" sz="1200" kern="1200" dirty="0" err="1">
                <a:solidFill>
                  <a:schemeClr val="tx1"/>
                </a:solidFill>
                <a:effectLst/>
                <a:latin typeface="+mn-lt"/>
                <a:ea typeface="+mn-ea"/>
                <a:cs typeface="+mn-cs"/>
              </a:rPr>
              <a:t>endeavor</a:t>
            </a:r>
            <a:r>
              <a:rPr lang="en-MY" sz="1200" kern="1200" dirty="0">
                <a:solidFill>
                  <a:schemeClr val="tx1"/>
                </a:solidFill>
                <a:effectLst/>
                <a:latin typeface="+mn-lt"/>
                <a:ea typeface="+mn-ea"/>
                <a:cs typeface="+mn-cs"/>
              </a:rPr>
              <a:t> to convince him and correct him, that is guided by the immediate counsels and commands of the great Jehovah?</a:t>
            </a:r>
            <a:r>
              <a:rPr lang="en-MY" sz="1200" kern="1200" baseline="30000" dirty="0">
                <a:solidFill>
                  <a:schemeClr val="tx1"/>
                </a:solidFill>
                <a:effectLst/>
                <a:latin typeface="+mn-lt"/>
                <a:ea typeface="+mn-ea"/>
                <a:cs typeface="+mn-cs"/>
              </a:rPr>
              <a:t>1</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Edwards said that he had witnessed many such “prophecies,” sometimes by very godly Christians walking in communion with God, and with the revelations accompanied by texts of Scripture—and yet the prophecies came to nothing. He exclaimed, “Why can’t we be contented with the divine oracles, that holy, pure Word of God, that we have in such abundance and such clearness, now since the canon of Scripture is completed?”</a:t>
            </a:r>
            <a:r>
              <a:rPr lang="en-MY" sz="1200" kern="1200" baseline="30000" dirty="0">
                <a:solidFill>
                  <a:schemeClr val="tx1"/>
                </a:solidFill>
                <a:effectLst/>
                <a:latin typeface="+mn-lt"/>
                <a:ea typeface="+mn-ea"/>
                <a:cs typeface="+mn-cs"/>
              </a:rPr>
              <a:t>2</a:t>
            </a:r>
            <a:r>
              <a:rPr lang="en-MY" sz="1200" kern="1200" dirty="0">
                <a:solidFill>
                  <a:schemeClr val="tx1"/>
                </a:solidFill>
                <a:effectLst/>
                <a:latin typeface="+mn-lt"/>
                <a:ea typeface="+mn-ea"/>
                <a:cs typeface="+mn-cs"/>
              </a:rPr>
              <a:t> Such contentment would do much to protect the church from arrogant leaders who claim to be inspired by God.</a:t>
            </a:r>
          </a:p>
          <a:p>
            <a:r>
              <a:rPr lang="en-MY" sz="1200" kern="1200" dirty="0">
                <a:solidFill>
                  <a:schemeClr val="tx1"/>
                </a:solidFill>
                <a:effectLst/>
                <a:latin typeface="+mn-lt"/>
                <a:ea typeface="+mn-ea"/>
                <a:cs typeface="+mn-cs"/>
              </a:rPr>
              <a:t>Bondage to Presumptuous Beliefs</a:t>
            </a:r>
          </a:p>
          <a:p>
            <a:r>
              <a:rPr lang="en-MY" sz="1200" kern="1200" dirty="0">
                <a:solidFill>
                  <a:schemeClr val="tx1"/>
                </a:solidFill>
                <a:effectLst/>
                <a:latin typeface="+mn-lt"/>
                <a:ea typeface="+mn-ea"/>
                <a:cs typeface="+mn-cs"/>
              </a:rPr>
              <a:t>Second, </a:t>
            </a:r>
            <a:r>
              <a:rPr lang="en-MY" sz="1200" kern="1200" dirty="0" err="1">
                <a:solidFill>
                  <a:schemeClr val="tx1"/>
                </a:solidFill>
                <a:effectLst/>
                <a:latin typeface="+mn-lt"/>
                <a:ea typeface="+mn-ea"/>
                <a:cs typeface="+mn-cs"/>
              </a:rPr>
              <a:t>continuationism</a:t>
            </a:r>
            <a:r>
              <a:rPr lang="en-MY" sz="1200" kern="1200" dirty="0">
                <a:solidFill>
                  <a:schemeClr val="tx1"/>
                </a:solidFill>
                <a:effectLst/>
                <a:latin typeface="+mn-lt"/>
                <a:ea typeface="+mn-ea"/>
                <a:cs typeface="+mn-cs"/>
              </a:rPr>
              <a:t> tends to put people in </a:t>
            </a:r>
            <a:r>
              <a:rPr lang="en-MY" sz="1200" i="1" kern="1200" dirty="0">
                <a:solidFill>
                  <a:schemeClr val="tx1"/>
                </a:solidFill>
                <a:effectLst/>
                <a:latin typeface="+mn-lt"/>
                <a:ea typeface="+mn-ea"/>
                <a:cs typeface="+mn-cs"/>
              </a:rPr>
              <a:t>bondage to presumptuous beliefs</a:t>
            </a:r>
            <a:r>
              <a:rPr lang="en-MY" sz="1200" kern="1200" dirty="0">
                <a:solidFill>
                  <a:schemeClr val="tx1"/>
                </a:solidFill>
                <a:effectLst/>
                <a:latin typeface="+mn-lt"/>
                <a:ea typeface="+mn-ea"/>
                <a:cs typeface="+mn-cs"/>
              </a:rPr>
              <a:t>. Someone communicates to them a supposed revelation about their future health, career, marriage, children, or ministry. This encourages them to pray and act with faith that God will do this. However, their faith has no basis in God’s Word, and therefore, it is presumption. They may fall into great discouragement and doubt about God’s faithfulness when things do not go as they hope. Sincere people have had their hopes for healing of medical problems shattered when they remained sick or disabled despite the assurances of modern “prophets.”</a:t>
            </a:r>
          </a:p>
          <a:p>
            <a:r>
              <a:rPr lang="en-MY" sz="1200" kern="1200" dirty="0">
                <a:solidFill>
                  <a:schemeClr val="tx1"/>
                </a:solidFill>
                <a:effectLst/>
                <a:latin typeface="+mn-lt"/>
                <a:ea typeface="+mn-ea"/>
                <a:cs typeface="+mn-cs"/>
              </a:rPr>
              <a:t>This problem is inherent in the </a:t>
            </a:r>
            <a:r>
              <a:rPr lang="en-MY" sz="1200" kern="1200" dirty="0" err="1">
                <a:solidFill>
                  <a:schemeClr val="tx1"/>
                </a:solidFill>
                <a:effectLst/>
                <a:latin typeface="+mn-lt"/>
                <a:ea typeface="+mn-ea"/>
                <a:cs typeface="+mn-cs"/>
              </a:rPr>
              <a:t>continuationist</a:t>
            </a:r>
            <a:r>
              <a:rPr lang="en-MY" sz="1200" kern="1200" dirty="0">
                <a:solidFill>
                  <a:schemeClr val="tx1"/>
                </a:solidFill>
                <a:effectLst/>
                <a:latin typeface="+mn-lt"/>
                <a:ea typeface="+mn-ea"/>
                <a:cs typeface="+mn-cs"/>
              </a:rPr>
              <a:t> view. Storms writes, “People often confuse praying expectantly with praying presumptuously. Prayer is presumptuous when the person claims healing without revelatory warrant,” by which he means “an explicit biblical assertion . . . or revelatory insight via a word of knowledge (cf. </a:t>
            </a:r>
            <a:r>
              <a:rPr lang="en-MY" sz="1200" u="none" strike="noStrike" kern="1200" dirty="0">
                <a:solidFill>
                  <a:schemeClr val="tx1"/>
                </a:solidFill>
                <a:effectLst/>
                <a:latin typeface="+mn-lt"/>
                <a:ea typeface="+mn-ea"/>
                <a:cs typeface="+mn-cs"/>
                <a:hlinkClick r:id="rId6"/>
              </a:rPr>
              <a:t>Acts 14:8–10</a:t>
            </a:r>
            <a:r>
              <a:rPr lang="en-MY" sz="1200" kern="1200" dirty="0">
                <a:solidFill>
                  <a:schemeClr val="tx1"/>
                </a:solidFill>
                <a:effectLst/>
                <a:latin typeface="+mn-lt"/>
                <a:ea typeface="+mn-ea"/>
                <a:cs typeface="+mn-cs"/>
              </a:rPr>
              <a:t>), prophecy, or through a dream or vision.”</a:t>
            </a:r>
            <a:r>
              <a:rPr lang="en-MY" sz="1200" kern="1200" baseline="30000" dirty="0">
                <a:solidFill>
                  <a:schemeClr val="tx1"/>
                </a:solidFill>
                <a:effectLst/>
                <a:latin typeface="+mn-lt"/>
                <a:ea typeface="+mn-ea"/>
                <a:cs typeface="+mn-cs"/>
              </a:rPr>
              <a:t>3</a:t>
            </a:r>
            <a:r>
              <a:rPr lang="en-MY" sz="1200" kern="1200" dirty="0">
                <a:solidFill>
                  <a:schemeClr val="tx1"/>
                </a:solidFill>
                <a:effectLst/>
                <a:latin typeface="+mn-lt"/>
                <a:ea typeface="+mn-ea"/>
                <a:cs typeface="+mn-cs"/>
              </a:rPr>
              <a:t> In other words, if a person receives a promise of healing through a prophecy or dream, then he may go beyond a general expectation that God is good to actually claim healing by faith. This demonstrates a confidence in modern prophecies as God’s trustworthy word.</a:t>
            </a:r>
            <a:r>
              <a:rPr lang="en-MY" sz="1200" kern="1200" baseline="30000" dirty="0">
                <a:solidFill>
                  <a:schemeClr val="tx1"/>
                </a:solidFill>
                <a:effectLst/>
                <a:latin typeface="+mn-lt"/>
                <a:ea typeface="+mn-ea"/>
                <a:cs typeface="+mn-cs"/>
              </a:rPr>
              <a:t>4</a:t>
            </a:r>
            <a:r>
              <a:rPr lang="en-MY" sz="1200" kern="1200" dirty="0">
                <a:solidFill>
                  <a:schemeClr val="tx1"/>
                </a:solidFill>
                <a:effectLst/>
                <a:latin typeface="+mn-lt"/>
                <a:ea typeface="+mn-ea"/>
                <a:cs typeface="+mn-cs"/>
              </a:rPr>
              <a:t> Contrary to Storms, prayer is presumptuous if offered with faith in anything other than God’s promises in the Holy Scriptures.</a:t>
            </a:r>
          </a:p>
          <a:p>
            <a:r>
              <a:rPr lang="en-MY" sz="1200" kern="1200" dirty="0">
                <a:solidFill>
                  <a:schemeClr val="tx1"/>
                </a:solidFill>
                <a:effectLst/>
                <a:latin typeface="+mn-lt"/>
                <a:ea typeface="+mn-ea"/>
                <a:cs typeface="+mn-cs"/>
              </a:rPr>
              <a:t>Bondage to Human Thoughts, Impressions, and Feelings</a:t>
            </a:r>
          </a:p>
          <a:p>
            <a:r>
              <a:rPr lang="en-MY" sz="1200" kern="1200" dirty="0">
                <a:solidFill>
                  <a:schemeClr val="tx1"/>
                </a:solidFill>
                <a:effectLst/>
                <a:latin typeface="+mn-lt"/>
                <a:ea typeface="+mn-ea"/>
                <a:cs typeface="+mn-cs"/>
              </a:rPr>
              <a:t>Third, </a:t>
            </a:r>
            <a:r>
              <a:rPr lang="en-MY" sz="1200" kern="1200" dirty="0" err="1">
                <a:solidFill>
                  <a:schemeClr val="tx1"/>
                </a:solidFill>
                <a:effectLst/>
                <a:latin typeface="+mn-lt"/>
                <a:ea typeface="+mn-ea"/>
                <a:cs typeface="+mn-cs"/>
              </a:rPr>
              <a:t>continuationism</a:t>
            </a:r>
            <a:r>
              <a:rPr lang="en-MY" sz="1200" kern="1200" dirty="0">
                <a:solidFill>
                  <a:schemeClr val="tx1"/>
                </a:solidFill>
                <a:effectLst/>
                <a:latin typeface="+mn-lt"/>
                <a:ea typeface="+mn-ea"/>
                <a:cs typeface="+mn-cs"/>
              </a:rPr>
              <a:t> tends to put people in </a:t>
            </a:r>
            <a:r>
              <a:rPr lang="en-MY" sz="1200" i="1" kern="1200" dirty="0">
                <a:solidFill>
                  <a:schemeClr val="tx1"/>
                </a:solidFill>
                <a:effectLst/>
                <a:latin typeface="+mn-lt"/>
                <a:ea typeface="+mn-ea"/>
                <a:cs typeface="+mn-cs"/>
              </a:rPr>
              <a:t>bondage to human thoughts, impressions, and feelings</a:t>
            </a:r>
            <a:r>
              <a:rPr lang="en-MY" sz="1200" kern="1200" dirty="0">
                <a:solidFill>
                  <a:schemeClr val="tx1"/>
                </a:solidFill>
                <a:effectLst/>
                <a:latin typeface="+mn-lt"/>
                <a:ea typeface="+mn-ea"/>
                <a:cs typeface="+mn-cs"/>
              </a:rPr>
              <a:t>. The Christian life is certainly a life of feeling. The Holy Spirit produces holy desires (</a:t>
            </a:r>
            <a:r>
              <a:rPr lang="en-MY" sz="1200" u="none" strike="noStrike" kern="1200" dirty="0">
                <a:solidFill>
                  <a:schemeClr val="tx1"/>
                </a:solidFill>
                <a:effectLst/>
                <a:latin typeface="+mn-lt"/>
                <a:ea typeface="+mn-ea"/>
                <a:cs typeface="+mn-cs"/>
                <a:hlinkClick r:id="rId7"/>
              </a:rPr>
              <a:t>Gal. 5:17</a:t>
            </a:r>
            <a:r>
              <a:rPr lang="en-MY" sz="1200" kern="1200" dirty="0">
                <a:solidFill>
                  <a:schemeClr val="tx1"/>
                </a:solidFill>
                <a:effectLst/>
                <a:latin typeface="+mn-lt"/>
                <a:ea typeface="+mn-ea"/>
                <a:cs typeface="+mn-cs"/>
              </a:rPr>
              <a:t>) and holy delight in God’s law (</a:t>
            </a:r>
            <a:r>
              <a:rPr lang="en-MY" sz="1200" u="none" strike="noStrike" kern="1200" dirty="0">
                <a:solidFill>
                  <a:schemeClr val="tx1"/>
                </a:solidFill>
                <a:effectLst/>
                <a:latin typeface="+mn-lt"/>
                <a:ea typeface="+mn-ea"/>
                <a:cs typeface="+mn-cs"/>
                <a:hlinkClick r:id="rId8"/>
              </a:rPr>
              <a:t>Rom. 7:22</a:t>
            </a:r>
            <a:r>
              <a:rPr lang="en-MY" sz="1200" kern="1200" dirty="0">
                <a:solidFill>
                  <a:schemeClr val="tx1"/>
                </a:solidFill>
                <a:effectLst/>
                <a:latin typeface="+mn-lt"/>
                <a:ea typeface="+mn-ea"/>
                <a:cs typeface="+mn-cs"/>
              </a:rPr>
              <a:t>; Rom. contrast 8:7–9). The Spirit stirs God’s children to cry out to their Father in faith and assures them of his love and acceptance (</a:t>
            </a:r>
            <a:r>
              <a:rPr lang="en-MY" sz="1200" u="none" strike="noStrike" kern="1200" dirty="0">
                <a:solidFill>
                  <a:schemeClr val="tx1"/>
                </a:solidFill>
                <a:effectLst/>
                <a:latin typeface="+mn-lt"/>
                <a:ea typeface="+mn-ea"/>
                <a:cs typeface="+mn-cs"/>
                <a:hlinkClick r:id="rId9"/>
              </a:rPr>
              <a:t>Rom. 8:15–16</a:t>
            </a:r>
            <a:r>
              <a:rPr lang="en-MY" sz="1200" kern="1200" dirty="0">
                <a:solidFill>
                  <a:schemeClr val="tx1"/>
                </a:solidFill>
                <a:effectLst/>
                <a:latin typeface="+mn-lt"/>
                <a:ea typeface="+mn-ea"/>
                <a:cs typeface="+mn-cs"/>
              </a:rPr>
              <a:t>). However, when they view their inner experiences as potential revelations or words from God, then they enslave themselves to subjective impressions and impulses. This results in false guilt, legalism, and superstition, for our thoughts and emotions are merely human, even when sanctified by God’s Spirit. We should not lean on our own understanding, but seek our wisdom from the Word of God (</a:t>
            </a:r>
            <a:r>
              <a:rPr lang="en-MY" sz="1200" u="none" strike="noStrike" kern="1200" dirty="0">
                <a:solidFill>
                  <a:schemeClr val="tx1"/>
                </a:solidFill>
                <a:effectLst/>
                <a:latin typeface="+mn-lt"/>
                <a:ea typeface="+mn-ea"/>
                <a:cs typeface="+mn-cs"/>
                <a:hlinkClick r:id="rId10"/>
              </a:rPr>
              <a:t>Prov. 2:1–9; 3:5</a:t>
            </a:r>
            <a:r>
              <a:rPr lang="en-MY" sz="1200" kern="1200" dirty="0">
                <a:solidFill>
                  <a:schemeClr val="tx1"/>
                </a:solidFill>
                <a:effectLst/>
                <a:latin typeface="+mn-lt"/>
                <a:ea typeface="+mn-ea"/>
                <a:cs typeface="+mn-cs"/>
              </a:rPr>
              <a:t>).</a:t>
            </a:r>
          </a:p>
          <a:p>
            <a:r>
              <a:rPr lang="en-MY" sz="1200" kern="1200" dirty="0">
                <a:solidFill>
                  <a:schemeClr val="tx1"/>
                </a:solidFill>
                <a:effectLst/>
                <a:latin typeface="+mn-lt"/>
                <a:ea typeface="+mn-ea"/>
                <a:cs typeface="+mn-cs"/>
              </a:rPr>
              <a:t>What is the biblical basis for this idea of inward revelation? Evangelical Christians commonly justify their subjectivism with Paul’s teaching that God’s children are “led by the Spirit” (</a:t>
            </a:r>
            <a:r>
              <a:rPr lang="en-MY" sz="1200" u="none" strike="noStrike" kern="1200" dirty="0">
                <a:solidFill>
                  <a:schemeClr val="tx1"/>
                </a:solidFill>
                <a:effectLst/>
                <a:latin typeface="+mn-lt"/>
                <a:ea typeface="+mn-ea"/>
                <a:cs typeface="+mn-cs"/>
                <a:hlinkClick r:id="rId11"/>
              </a:rPr>
              <a:t>Rom. 8:14</a:t>
            </a:r>
            <a:r>
              <a:rPr lang="en-MY" sz="1200" kern="1200" dirty="0">
                <a:solidFill>
                  <a:schemeClr val="tx1"/>
                </a:solidFill>
                <a:effectLst/>
                <a:latin typeface="+mn-lt"/>
                <a:ea typeface="+mn-ea"/>
                <a:cs typeface="+mn-cs"/>
              </a:rPr>
              <a:t>; cf. </a:t>
            </a:r>
            <a:r>
              <a:rPr lang="en-MY" sz="1200" u="none" strike="noStrike" kern="1200" dirty="0">
                <a:solidFill>
                  <a:schemeClr val="tx1"/>
                </a:solidFill>
                <a:effectLst/>
                <a:latin typeface="+mn-lt"/>
                <a:ea typeface="+mn-ea"/>
                <a:cs typeface="+mn-cs"/>
                <a:hlinkClick r:id="rId12"/>
              </a:rPr>
              <a:t>Gal. 5:18</a:t>
            </a:r>
            <a:r>
              <a:rPr lang="en-MY" sz="1200" kern="1200" dirty="0">
                <a:solidFill>
                  <a:schemeClr val="tx1"/>
                </a:solidFill>
                <a:effectLst/>
                <a:latin typeface="+mn-lt"/>
                <a:ea typeface="+mn-ea"/>
                <a:cs typeface="+mn-cs"/>
              </a:rPr>
              <a:t>). However, when those texts are read in context, we do not find Paul speaking about inner divine promptings or impulses that reveal God’s will. Instead, the Spirit’s leading is his effectual influence to draw God’s children along the pathway of putting sin to death, embracing love and holiness, and persevering through suffering in the hope of glory (</a:t>
            </a:r>
            <a:r>
              <a:rPr lang="en-MY" sz="1200" u="none" strike="noStrike" kern="1200" dirty="0">
                <a:solidFill>
                  <a:schemeClr val="tx1"/>
                </a:solidFill>
                <a:effectLst/>
                <a:latin typeface="+mn-lt"/>
                <a:ea typeface="+mn-ea"/>
                <a:cs typeface="+mn-cs"/>
                <a:hlinkClick r:id="rId13"/>
              </a:rPr>
              <a:t>Rom. 8:12–17</a:t>
            </a:r>
            <a:r>
              <a:rPr lang="en-MY" sz="1200" kern="1200" dirty="0">
                <a:solidFill>
                  <a:schemeClr val="tx1"/>
                </a:solidFill>
                <a:effectLst/>
                <a:latin typeface="+mn-lt"/>
                <a:ea typeface="+mn-ea"/>
                <a:cs typeface="+mn-cs"/>
              </a:rPr>
              <a:t>; </a:t>
            </a:r>
            <a:r>
              <a:rPr lang="en-MY" sz="1200" u="none" strike="noStrike" kern="1200" dirty="0">
                <a:solidFill>
                  <a:schemeClr val="tx1"/>
                </a:solidFill>
                <a:effectLst/>
                <a:latin typeface="+mn-lt"/>
                <a:ea typeface="+mn-ea"/>
                <a:cs typeface="+mn-cs"/>
                <a:hlinkClick r:id="rId14"/>
              </a:rPr>
              <a:t>Gal. 5:19–24</a:t>
            </a:r>
            <a:r>
              <a:rPr lang="en-MY" sz="1200" kern="1200" dirty="0">
                <a:solidFill>
                  <a:schemeClr val="tx1"/>
                </a:solidFill>
                <a:effectLst/>
                <a:latin typeface="+mn-lt"/>
                <a:ea typeface="+mn-ea"/>
                <a:cs typeface="+mn-cs"/>
              </a:rPr>
              <a:t>).</a:t>
            </a:r>
            <a:r>
              <a:rPr lang="en-MY" sz="1200" kern="1200" baseline="30000" dirty="0">
                <a:solidFill>
                  <a:schemeClr val="tx1"/>
                </a:solidFill>
                <a:effectLst/>
                <a:latin typeface="+mn-lt"/>
                <a:ea typeface="+mn-ea"/>
                <a:cs typeface="+mn-cs"/>
              </a:rPr>
              <a:t>5</a:t>
            </a:r>
            <a:r>
              <a:rPr lang="en-MY" sz="1200" kern="1200" dirty="0">
                <a:solidFill>
                  <a:schemeClr val="tx1"/>
                </a:solidFill>
                <a:effectLst/>
                <a:latin typeface="+mn-lt"/>
                <a:ea typeface="+mn-ea"/>
                <a:cs typeface="+mn-cs"/>
              </a:rPr>
              <a:t> Edwards said that prophecy is a gift that even wicked sinners like Balaam may receive, but the leading of the Spirit is a saving grace of God’s children: “There is a more excellent way that the Spirit of God leads the sons of God, that natural men cannot have, and that is by inclining them to do the will of God, and go in the shining path of truth and Christian holiness, from an holy heavenly disposition, which the Spirit of God gives them.”</a:t>
            </a:r>
            <a:r>
              <a:rPr lang="en-MY" sz="1200" kern="1200" baseline="30000" dirty="0">
                <a:solidFill>
                  <a:schemeClr val="tx1"/>
                </a:solidFill>
                <a:effectLst/>
                <a:latin typeface="+mn-lt"/>
                <a:ea typeface="+mn-ea"/>
                <a:cs typeface="+mn-cs"/>
              </a:rPr>
              <a:t>6</a:t>
            </a:r>
            <a:r>
              <a:rPr lang="en-MY" sz="1200" kern="1200" dirty="0">
                <a:solidFill>
                  <a:schemeClr val="tx1"/>
                </a:solidFill>
                <a:effectLst/>
                <a:latin typeface="+mn-lt"/>
                <a:ea typeface="+mn-ea"/>
                <a:cs typeface="+mn-cs"/>
              </a:rPr>
              <a:t> When we experience desires to obey God’s Word, then we should certainly ascribe them to the sanctifying influence of the Spirit. However, we should not regard such desires as a revelation from God regarding his will. Sanctification is not revelation, but the grace to obey revelation.</a:t>
            </a:r>
          </a:p>
          <a:p>
            <a:r>
              <a:rPr lang="en-MY" sz="1200" u="none" strike="noStrike" kern="1200" dirty="0">
                <a:solidFill>
                  <a:schemeClr val="tx1"/>
                </a:solidFill>
                <a:effectLst/>
                <a:latin typeface="+mn-lt"/>
                <a:ea typeface="+mn-ea"/>
                <a:cs typeface="+mn-cs"/>
                <a:hlinkClick r:id="rId15"/>
              </a:rPr>
              <a:t>Reformed Systematic Theology</a:t>
            </a:r>
            <a:endParaRPr lang="en-MY" sz="1200" kern="1200" dirty="0">
              <a:solidFill>
                <a:schemeClr val="tx1"/>
              </a:solidFill>
              <a:effectLst/>
              <a:latin typeface="+mn-lt"/>
              <a:ea typeface="+mn-ea"/>
              <a:cs typeface="+mn-cs"/>
            </a:endParaRPr>
          </a:p>
          <a:p>
            <a:r>
              <a:rPr lang="en-MY" sz="1200" i="1" u="none" strike="noStrike" kern="1200" dirty="0">
                <a:solidFill>
                  <a:schemeClr val="tx1"/>
                </a:solidFill>
                <a:effectLst/>
                <a:latin typeface="+mn-lt"/>
                <a:ea typeface="+mn-ea"/>
                <a:cs typeface="+mn-cs"/>
                <a:hlinkClick r:id="rId4"/>
              </a:rPr>
              <a:t>Joel R. Beeke</a:t>
            </a:r>
            <a:r>
              <a:rPr lang="en-MY" sz="1200" i="1" kern="1200" dirty="0">
                <a:solidFill>
                  <a:schemeClr val="tx1"/>
                </a:solidFill>
                <a:effectLst/>
                <a:latin typeface="+mn-lt"/>
                <a:ea typeface="+mn-ea"/>
                <a:cs typeface="+mn-cs"/>
              </a:rPr>
              <a:t>, </a:t>
            </a:r>
            <a:r>
              <a:rPr lang="en-MY" sz="1200" i="1" u="none" strike="noStrike" kern="1200" dirty="0">
                <a:solidFill>
                  <a:schemeClr val="tx1"/>
                </a:solidFill>
                <a:effectLst/>
                <a:latin typeface="+mn-lt"/>
                <a:ea typeface="+mn-ea"/>
                <a:cs typeface="+mn-cs"/>
                <a:hlinkClick r:id="rId3"/>
              </a:rPr>
              <a:t>Paul M. Smalley</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The first volume in the Reformed Systematic Theology series draws on the historical theology of the Reformed tradition, exploring the first 2 of 8 central points of systematic theology with an accessible, comprehensive, and experiential approach.</a:t>
            </a:r>
          </a:p>
          <a:p>
            <a:r>
              <a:rPr lang="en-MY" sz="1200" kern="1200" dirty="0">
                <a:solidFill>
                  <a:schemeClr val="tx1"/>
                </a:solidFill>
                <a:effectLst/>
                <a:latin typeface="+mn-lt"/>
                <a:ea typeface="+mn-ea"/>
                <a:cs typeface="+mn-cs"/>
              </a:rPr>
              <a:t>The Scriptures indicate that special revelation comes with divinely authoritative words, not vague impressions on the imagination or emotions.</a:t>
            </a:r>
            <a:r>
              <a:rPr lang="en-MY" sz="1200" kern="1200" baseline="30000" dirty="0">
                <a:solidFill>
                  <a:schemeClr val="tx1"/>
                </a:solidFill>
                <a:effectLst/>
                <a:latin typeface="+mn-lt"/>
                <a:ea typeface="+mn-ea"/>
                <a:cs typeface="+mn-cs"/>
              </a:rPr>
              <a:t>7</a:t>
            </a:r>
            <a:r>
              <a:rPr lang="en-MY" sz="1200" kern="1200" dirty="0">
                <a:solidFill>
                  <a:schemeClr val="tx1"/>
                </a:solidFill>
                <a:effectLst/>
                <a:latin typeface="+mn-lt"/>
                <a:ea typeface="+mn-ea"/>
                <a:cs typeface="+mn-cs"/>
              </a:rPr>
              <a:t> However, Grudem, quoting Timothy Pain, recommends that a prophet preface his prophecy with “I think the Lord is suggesting something like . . .”</a:t>
            </a:r>
            <a:r>
              <a:rPr lang="en-MY" sz="1200" kern="1200" baseline="30000" dirty="0">
                <a:solidFill>
                  <a:schemeClr val="tx1"/>
                </a:solidFill>
                <a:effectLst/>
                <a:latin typeface="+mn-lt"/>
                <a:ea typeface="+mn-ea"/>
                <a:cs typeface="+mn-cs"/>
              </a:rPr>
              <a:t>8</a:t>
            </a:r>
            <a:r>
              <a:rPr lang="en-MY" sz="1200" kern="1200" dirty="0">
                <a:solidFill>
                  <a:schemeClr val="tx1"/>
                </a:solidFill>
                <a:effectLst/>
                <a:latin typeface="+mn-lt"/>
                <a:ea typeface="+mn-ea"/>
                <a:cs typeface="+mn-cs"/>
              </a:rPr>
              <a:t> Storms relates a story in which a man speaking to a couple saw in his imagination “a picture of a young boy dressed up like General MacArthur,” and hence deduced (prophetically) that they had a son named Douglas.</a:t>
            </a:r>
            <a:r>
              <a:rPr lang="en-MY" sz="1200" kern="1200" baseline="30000" dirty="0">
                <a:solidFill>
                  <a:schemeClr val="tx1"/>
                </a:solidFill>
                <a:effectLst/>
                <a:latin typeface="+mn-lt"/>
                <a:ea typeface="+mn-ea"/>
                <a:cs typeface="+mn-cs"/>
              </a:rPr>
              <a:t>9</a:t>
            </a:r>
            <a:r>
              <a:rPr lang="en-MY" sz="1200" kern="1200" dirty="0">
                <a:solidFill>
                  <a:schemeClr val="tx1"/>
                </a:solidFill>
                <a:effectLst/>
                <a:latin typeface="+mn-lt"/>
                <a:ea typeface="+mn-ea"/>
                <a:cs typeface="+mn-cs"/>
              </a:rPr>
              <a:t> Prophets do not need to guess about the meaning of their visions, for they come with divine words of truth (</a:t>
            </a:r>
            <a:r>
              <a:rPr lang="en-MY" sz="1200" u="none" strike="noStrike" kern="1200" dirty="0">
                <a:solidFill>
                  <a:schemeClr val="tx1"/>
                </a:solidFill>
                <a:effectLst/>
                <a:latin typeface="+mn-lt"/>
                <a:ea typeface="+mn-ea"/>
                <a:cs typeface="+mn-cs"/>
                <a:hlinkClick r:id="rId16"/>
              </a:rPr>
              <a:t>Jer. 1:11–14</a:t>
            </a:r>
            <a:r>
              <a:rPr lang="en-MY" sz="1200" kern="1200" dirty="0">
                <a:solidFill>
                  <a:schemeClr val="tx1"/>
                </a:solidFill>
                <a:effectLst/>
                <a:latin typeface="+mn-lt"/>
                <a:ea typeface="+mn-ea"/>
                <a:cs typeface="+mn-cs"/>
              </a:rPr>
              <a:t>). The Spirit did not give Philip a feeling that he should approach the Ethiopian’s chariot, but “said unto Philip, Go near” (</a:t>
            </a:r>
            <a:r>
              <a:rPr lang="en-MY" sz="1200" u="none" strike="noStrike" kern="1200" dirty="0">
                <a:solidFill>
                  <a:schemeClr val="tx1"/>
                </a:solidFill>
                <a:effectLst/>
                <a:latin typeface="+mn-lt"/>
                <a:ea typeface="+mn-ea"/>
                <a:cs typeface="+mn-cs"/>
                <a:hlinkClick r:id="rId17"/>
              </a:rPr>
              <a:t>Acts 8:29</a:t>
            </a:r>
            <a:r>
              <a:rPr lang="en-MY" sz="1200" kern="1200" dirty="0">
                <a:solidFill>
                  <a:schemeClr val="tx1"/>
                </a:solidFill>
                <a:effectLst/>
                <a:latin typeface="+mn-lt"/>
                <a:ea typeface="+mn-ea"/>
                <a:cs typeface="+mn-cs"/>
              </a:rPr>
              <a:t>). The Spirit likewise said to the prophets and teachers in Antioch, “Set apart for me Barnabas and Saul for the work to which I have called them” (</a:t>
            </a:r>
            <a:r>
              <a:rPr lang="en-MY" sz="1200" u="none" strike="noStrike" kern="1200" dirty="0">
                <a:solidFill>
                  <a:schemeClr val="tx1"/>
                </a:solidFill>
                <a:effectLst/>
                <a:latin typeface="+mn-lt"/>
                <a:ea typeface="+mn-ea"/>
                <a:cs typeface="+mn-cs"/>
                <a:hlinkClick r:id="rId18"/>
              </a:rPr>
              <a:t>Acts 13:1–3</a:t>
            </a:r>
            <a:r>
              <a:rPr lang="en-MY" sz="1200" kern="1200" dirty="0">
                <a:solidFill>
                  <a:schemeClr val="tx1"/>
                </a:solidFill>
                <a:effectLst/>
                <a:latin typeface="+mn-lt"/>
                <a:ea typeface="+mn-ea"/>
                <a:cs typeface="+mn-cs"/>
              </a:rPr>
              <a:t>)</a:t>
            </a:r>
          </a:p>
          <a:p>
            <a:r>
              <a:rPr lang="en-MY" sz="1200" kern="1200" dirty="0">
                <a:solidFill>
                  <a:schemeClr val="tx1"/>
                </a:solidFill>
                <a:effectLst/>
                <a:latin typeface="+mn-lt"/>
                <a:ea typeface="+mn-ea"/>
                <a:cs typeface="+mn-cs"/>
              </a:rPr>
              <a:t>If we adopt with Storms and Grudem a view of prophecy as a mixture of divine and human ideas, then we find ourselves in a very unstable position. The life of the believer is ruled by the revealed will of God; what shall the Christian do if that revelation is clouded, unclear, and fallible? Robertson writes, “On the one hand, prophecy is said to be based on a revelation that comes directly from God, uncovering the truth about persons or situations that otherwise could not be known. But on the other hand, these revelations are delivered by the prophet in such a garbled manner that the person addressed may choose to ignore them altogether if he wishes.”</a:t>
            </a:r>
            <a:r>
              <a:rPr lang="en-MY" sz="1200" kern="1200" baseline="30000" dirty="0">
                <a:solidFill>
                  <a:schemeClr val="tx1"/>
                </a:solidFill>
                <a:effectLst/>
                <a:latin typeface="+mn-lt"/>
                <a:ea typeface="+mn-ea"/>
                <a:cs typeface="+mn-cs"/>
              </a:rPr>
              <a:t>10</a:t>
            </a:r>
            <a:r>
              <a:rPr lang="en-MY" sz="1200" kern="1200" dirty="0">
                <a:solidFill>
                  <a:schemeClr val="tx1"/>
                </a:solidFill>
                <a:effectLst/>
                <a:latin typeface="+mn-lt"/>
                <a:ea typeface="+mn-ea"/>
                <a:cs typeface="+mn-cs"/>
              </a:rPr>
              <a:t>Are we to view such prophecies as counsel from sanctified but fallible men or as revelations from God? Robertson concludes, “This concept of prophecy has the potential for creating great uncertainty in the lives of God’s people.”</a:t>
            </a:r>
            <a:r>
              <a:rPr lang="en-MY" sz="1200" kern="1200" baseline="30000" dirty="0">
                <a:solidFill>
                  <a:schemeClr val="tx1"/>
                </a:solidFill>
                <a:effectLst/>
                <a:latin typeface="+mn-lt"/>
                <a:ea typeface="+mn-ea"/>
                <a:cs typeface="+mn-cs"/>
              </a:rPr>
              <a:t>11</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Grudem seems to suggest that continuing special revelation is necessary for God to have “a personal relationship with his people, a relationship in which he communicated directly and personally with them.”</a:t>
            </a:r>
            <a:r>
              <a:rPr lang="en-MY" sz="1200" kern="1200" baseline="30000" dirty="0">
                <a:solidFill>
                  <a:schemeClr val="tx1"/>
                </a:solidFill>
                <a:effectLst/>
                <a:latin typeface="+mn-lt"/>
                <a:ea typeface="+mn-ea"/>
                <a:cs typeface="+mn-cs"/>
              </a:rPr>
              <a:t>12</a:t>
            </a:r>
            <a:r>
              <a:rPr lang="en-MY" sz="1200" kern="1200" dirty="0">
                <a:solidFill>
                  <a:schemeClr val="tx1"/>
                </a:solidFill>
                <a:effectLst/>
                <a:latin typeface="+mn-lt"/>
                <a:ea typeface="+mn-ea"/>
                <a:cs typeface="+mn-cs"/>
              </a:rPr>
              <a:t> However, as Reformed experiential Christians, we strongly affirm the personal relationship God has with his people apart from new revelations. God speaks to them by his Spirit through his Word. Christ knows his sheep, they know Christ, they hear their Shepherd’s voice, and they follow him (</a:t>
            </a:r>
            <a:r>
              <a:rPr lang="en-MY" sz="1200" u="none" strike="noStrike" kern="1200" dirty="0">
                <a:solidFill>
                  <a:schemeClr val="tx1"/>
                </a:solidFill>
                <a:effectLst/>
                <a:latin typeface="+mn-lt"/>
                <a:ea typeface="+mn-ea"/>
                <a:cs typeface="+mn-cs"/>
                <a:hlinkClick r:id="rId19"/>
              </a:rPr>
              <a:t>John 10:4, 14, 16, 27</a:t>
            </a:r>
            <a:r>
              <a:rPr lang="en-MY" sz="1200" kern="1200" dirty="0">
                <a:solidFill>
                  <a:schemeClr val="tx1"/>
                </a:solidFill>
                <a:effectLst/>
                <a:latin typeface="+mn-lt"/>
                <a:ea typeface="+mn-ea"/>
                <a:cs typeface="+mn-cs"/>
              </a:rPr>
              <a:t>). The Bible is not just a textbook for theology and ethics, but the book of God’s covenant with his people, through which he guides them as they walk with him. They do not need private revelations. They find the written Word eminently personal and practical to guide them: “Thy word is a lamp unto my feet, and a light unto my path” (</a:t>
            </a:r>
            <a:r>
              <a:rPr lang="en-MY" sz="1200" u="none" strike="noStrike" kern="1200" dirty="0">
                <a:solidFill>
                  <a:schemeClr val="tx1"/>
                </a:solidFill>
                <a:effectLst/>
                <a:latin typeface="+mn-lt"/>
                <a:ea typeface="+mn-ea"/>
                <a:cs typeface="+mn-cs"/>
                <a:hlinkClick r:id="rId20"/>
              </a:rPr>
              <a:t>Ps. 119:105</a:t>
            </a:r>
            <a:r>
              <a:rPr lang="en-MY" sz="1200" kern="1200" dirty="0">
                <a:solidFill>
                  <a:schemeClr val="tx1"/>
                </a:solidFill>
                <a:effectLst/>
                <a:latin typeface="+mn-lt"/>
                <a:ea typeface="+mn-ea"/>
                <a:cs typeface="+mn-cs"/>
              </a:rPr>
              <a:t>).</a:t>
            </a:r>
            <a:r>
              <a:rPr lang="en-MY" sz="1200" kern="1200" baseline="30000" dirty="0">
                <a:solidFill>
                  <a:schemeClr val="tx1"/>
                </a:solidFill>
                <a:effectLst/>
                <a:latin typeface="+mn-lt"/>
                <a:ea typeface="+mn-ea"/>
                <a:cs typeface="+mn-cs"/>
              </a:rPr>
              <a:t>13</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God directs his people in his general providence over creation (</a:t>
            </a:r>
            <a:r>
              <a:rPr lang="en-MY" sz="1200" u="none" strike="noStrike" kern="1200" dirty="0">
                <a:solidFill>
                  <a:schemeClr val="tx1"/>
                </a:solidFill>
                <a:effectLst/>
                <a:latin typeface="+mn-lt"/>
                <a:ea typeface="+mn-ea"/>
                <a:cs typeface="+mn-cs"/>
                <a:hlinkClick r:id="rId21"/>
              </a:rPr>
              <a:t>1 Thess. 3:11</a:t>
            </a:r>
            <a:r>
              <a:rPr lang="en-MY" sz="1200" kern="1200" dirty="0">
                <a:solidFill>
                  <a:schemeClr val="tx1"/>
                </a:solidFill>
                <a:effectLst/>
                <a:latin typeface="+mn-lt"/>
                <a:ea typeface="+mn-ea"/>
                <a:cs typeface="+mn-cs"/>
              </a:rPr>
              <a:t>) to the good works that he prepared for them to do (</a:t>
            </a:r>
            <a:r>
              <a:rPr lang="en-MY" sz="1200" u="none" strike="noStrike" kern="1200" dirty="0">
                <a:solidFill>
                  <a:schemeClr val="tx1"/>
                </a:solidFill>
                <a:effectLst/>
                <a:latin typeface="+mn-lt"/>
                <a:ea typeface="+mn-ea"/>
                <a:cs typeface="+mn-cs"/>
                <a:hlinkClick r:id="rId22"/>
              </a:rPr>
              <a:t>Eph. 2:10</a:t>
            </a:r>
            <a:r>
              <a:rPr lang="en-MY" sz="1200" kern="1200" dirty="0">
                <a:solidFill>
                  <a:schemeClr val="tx1"/>
                </a:solidFill>
                <a:effectLst/>
                <a:latin typeface="+mn-lt"/>
                <a:ea typeface="+mn-ea"/>
                <a:cs typeface="+mn-cs"/>
              </a:rPr>
              <a:t>). He sovereignly rules over all things in heaven and earth, including the hearts of men.</a:t>
            </a:r>
            <a:r>
              <a:rPr lang="en-MY" sz="1200" kern="1200" baseline="30000" dirty="0">
                <a:solidFill>
                  <a:schemeClr val="tx1"/>
                </a:solidFill>
                <a:effectLst/>
                <a:latin typeface="+mn-lt"/>
                <a:ea typeface="+mn-ea"/>
                <a:cs typeface="+mn-cs"/>
              </a:rPr>
              <a:t>14</a:t>
            </a:r>
            <a:r>
              <a:rPr lang="en-MY" sz="1200" kern="1200" dirty="0">
                <a:solidFill>
                  <a:schemeClr val="tx1"/>
                </a:solidFill>
                <a:effectLst/>
                <a:latin typeface="+mn-lt"/>
                <a:ea typeface="+mn-ea"/>
                <a:cs typeface="+mn-cs"/>
              </a:rPr>
              <a:t> Like Nehemiah, we should pray for God’s help in all our </a:t>
            </a:r>
            <a:r>
              <a:rPr lang="en-MY" sz="1200" kern="1200" dirty="0" err="1">
                <a:solidFill>
                  <a:schemeClr val="tx1"/>
                </a:solidFill>
                <a:effectLst/>
                <a:latin typeface="+mn-lt"/>
                <a:ea typeface="+mn-ea"/>
                <a:cs typeface="+mn-cs"/>
              </a:rPr>
              <a:t>labors</a:t>
            </a:r>
            <a:r>
              <a:rPr lang="en-MY" sz="1200" kern="1200" dirty="0">
                <a:solidFill>
                  <a:schemeClr val="tx1"/>
                </a:solidFill>
                <a:effectLst/>
                <a:latin typeface="+mn-lt"/>
                <a:ea typeface="+mn-ea"/>
                <a:cs typeface="+mn-cs"/>
              </a:rPr>
              <a:t>, thank God for his good hand upon us to give us success, and give him glory for good ideas that he places in our minds.</a:t>
            </a:r>
            <a:r>
              <a:rPr lang="en-MY" sz="1200" kern="1200" baseline="30000" dirty="0">
                <a:solidFill>
                  <a:schemeClr val="tx1"/>
                </a:solidFill>
                <a:effectLst/>
                <a:latin typeface="+mn-lt"/>
                <a:ea typeface="+mn-ea"/>
                <a:cs typeface="+mn-cs"/>
              </a:rPr>
              <a:t>15</a:t>
            </a:r>
            <a:r>
              <a:rPr lang="en-MY" sz="1200" kern="1200" dirty="0">
                <a:solidFill>
                  <a:schemeClr val="tx1"/>
                </a:solidFill>
                <a:effectLst/>
                <a:latin typeface="+mn-lt"/>
                <a:ea typeface="+mn-ea"/>
                <a:cs typeface="+mn-cs"/>
              </a:rPr>
              <a:t> All our abilities and opportunities come from God (</a:t>
            </a:r>
            <a:r>
              <a:rPr lang="en-MY" sz="1200" u="none" strike="noStrike" kern="1200" dirty="0">
                <a:solidFill>
                  <a:schemeClr val="tx1"/>
                </a:solidFill>
                <a:effectLst/>
                <a:latin typeface="+mn-lt"/>
                <a:ea typeface="+mn-ea"/>
                <a:cs typeface="+mn-cs"/>
                <a:hlinkClick r:id="rId23"/>
              </a:rPr>
              <a:t>James 1:17</a:t>
            </a:r>
            <a:r>
              <a:rPr lang="en-MY" sz="1200" kern="1200" dirty="0">
                <a:solidFill>
                  <a:schemeClr val="tx1"/>
                </a:solidFill>
                <a:effectLst/>
                <a:latin typeface="+mn-lt"/>
                <a:ea typeface="+mn-ea"/>
                <a:cs typeface="+mn-cs"/>
              </a:rPr>
              <a:t>). Every instance of good timing is arranged by his wisdom and power.</a:t>
            </a:r>
            <a:r>
              <a:rPr lang="en-MY" sz="1200" kern="1200" baseline="30000" dirty="0">
                <a:solidFill>
                  <a:schemeClr val="tx1"/>
                </a:solidFill>
                <a:effectLst/>
                <a:latin typeface="+mn-lt"/>
                <a:ea typeface="+mn-ea"/>
                <a:cs typeface="+mn-cs"/>
              </a:rPr>
              <a:t>16</a:t>
            </a:r>
            <a:r>
              <a:rPr lang="en-MY" sz="1200" kern="1200" dirty="0">
                <a:solidFill>
                  <a:schemeClr val="tx1"/>
                </a:solidFill>
                <a:effectLst/>
                <a:latin typeface="+mn-lt"/>
                <a:ea typeface="+mn-ea"/>
                <a:cs typeface="+mn-cs"/>
              </a:rPr>
              <a:t> However, we should not think of our inward or outward experiences as “words” from God, for God’s purpose in them is partially shrouded in the mystery of his decree. Providence is not special revelation and it should not be treated as if it creates new obligations or offers new promises apart from God’s Word. Christians today are not apostles or prophets, and they should not be treated as if they have direct access to the voice of God apart from Scripture.</a:t>
            </a:r>
            <a:br>
              <a:rPr lang="en-MY" sz="1200" kern="1200" dirty="0">
                <a:solidFill>
                  <a:schemeClr val="tx1"/>
                </a:solidFill>
                <a:effectLst/>
                <a:latin typeface="+mn-lt"/>
                <a:ea typeface="+mn-ea"/>
                <a:cs typeface="+mn-cs"/>
              </a:rPr>
            </a:b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While wise decisions require a consideration of factual information and an awareness of our feelings and intuitions, these factors do not constitute the authoritative norms to direct our beliefs and </a:t>
            </a:r>
            <a:r>
              <a:rPr lang="en-MY" sz="1200" kern="1200" dirty="0" err="1">
                <a:solidFill>
                  <a:schemeClr val="tx1"/>
                </a:solidFill>
                <a:effectLst/>
                <a:latin typeface="+mn-lt"/>
                <a:ea typeface="+mn-ea"/>
                <a:cs typeface="+mn-cs"/>
              </a:rPr>
              <a:t>behaviors</a:t>
            </a:r>
            <a:r>
              <a:rPr lang="en-MY" sz="1200" kern="1200" dirty="0">
                <a:solidFill>
                  <a:schemeClr val="tx1"/>
                </a:solidFill>
                <a:effectLst/>
                <a:latin typeface="+mn-lt"/>
                <a:ea typeface="+mn-ea"/>
                <a:cs typeface="+mn-cs"/>
              </a:rPr>
              <a:t>. Our moral and spiritual wisdom comes from daily meditation upon God’s Word. </a:t>
            </a:r>
            <a:r>
              <a:rPr lang="en-MY" sz="1200" kern="1200" dirty="0" err="1">
                <a:solidFill>
                  <a:schemeClr val="tx1"/>
                </a:solidFill>
                <a:effectLst/>
                <a:latin typeface="+mn-lt"/>
                <a:ea typeface="+mn-ea"/>
                <a:cs typeface="+mn-cs"/>
              </a:rPr>
              <a:t>Gaffin</a:t>
            </a:r>
            <a:r>
              <a:rPr lang="en-MY" sz="1200" kern="1200" dirty="0">
                <a:solidFill>
                  <a:schemeClr val="tx1"/>
                </a:solidFill>
                <a:effectLst/>
                <a:latin typeface="+mn-lt"/>
                <a:ea typeface="+mn-ea"/>
                <a:cs typeface="+mn-cs"/>
              </a:rPr>
              <a:t> says, “Scripture reveals all that we need to have not only concerning the gospel and sound doctrinal and ethical principles, but also for the practical and pressing life issues about which we have to make decisions.”</a:t>
            </a:r>
            <a:r>
              <a:rPr lang="en-MY" sz="1200" kern="1200" baseline="30000" dirty="0">
                <a:solidFill>
                  <a:schemeClr val="tx1"/>
                </a:solidFill>
                <a:effectLst/>
                <a:latin typeface="+mn-lt"/>
                <a:ea typeface="+mn-ea"/>
                <a:cs typeface="+mn-cs"/>
              </a:rPr>
              <a:t>17</a:t>
            </a:r>
            <a:r>
              <a:rPr lang="en-MY" sz="1200" kern="1200" dirty="0">
                <a:solidFill>
                  <a:schemeClr val="tx1"/>
                </a:solidFill>
                <a:effectLst/>
                <a:latin typeface="+mn-lt"/>
                <a:ea typeface="+mn-ea"/>
                <a:cs typeface="+mn-cs"/>
              </a:rPr>
              <a:t> Finding God’s wisdom requires the hard work of listening to the preached Word, praying, reading, studying, thinking, obeying, suffering, and talking with other believers while depending on the illumination of the Spirit. There is no shortcut to wisdom through direct revelation. Wisdom must come by constant engagement with God’s Word.</a:t>
            </a:r>
          </a:p>
          <a:p>
            <a:r>
              <a:rPr lang="en-MY" sz="1200" kern="1200" dirty="0">
                <a:solidFill>
                  <a:schemeClr val="tx1"/>
                </a:solidFill>
                <a:effectLst/>
                <a:latin typeface="+mn-lt"/>
                <a:ea typeface="+mn-ea"/>
                <a:cs typeface="+mn-cs"/>
              </a:rPr>
              <a:t>Notes:</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1. Edwards, </a:t>
            </a:r>
            <a:r>
              <a:rPr lang="en-MY" sz="1200" i="1" kern="1200" dirty="0">
                <a:solidFill>
                  <a:schemeClr val="tx1"/>
                </a:solidFill>
                <a:effectLst/>
                <a:latin typeface="+mn-lt"/>
                <a:ea typeface="+mn-ea"/>
                <a:cs typeface="+mn-cs"/>
              </a:rPr>
              <a:t>Some Thoughts Concerning the Revival</a:t>
            </a:r>
            <a:r>
              <a:rPr lang="en-MY" sz="1200" kern="1200" dirty="0">
                <a:solidFill>
                  <a:schemeClr val="tx1"/>
                </a:solidFill>
                <a:effectLst/>
                <a:latin typeface="+mn-lt"/>
                <a:ea typeface="+mn-ea"/>
                <a:cs typeface="+mn-cs"/>
              </a:rPr>
              <a:t>, in WJE, 4:432–33.</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2. Edwards, </a:t>
            </a:r>
            <a:r>
              <a:rPr lang="en-MY" sz="1200" i="1" kern="1200" dirty="0">
                <a:solidFill>
                  <a:schemeClr val="tx1"/>
                </a:solidFill>
                <a:effectLst/>
                <a:latin typeface="+mn-lt"/>
                <a:ea typeface="+mn-ea"/>
                <a:cs typeface="+mn-cs"/>
              </a:rPr>
              <a:t>Some Thoughts Concerning the Revival</a:t>
            </a:r>
            <a:r>
              <a:rPr lang="en-MY" sz="1200" kern="1200" dirty="0">
                <a:solidFill>
                  <a:schemeClr val="tx1"/>
                </a:solidFill>
                <a:effectLst/>
                <a:latin typeface="+mn-lt"/>
                <a:ea typeface="+mn-ea"/>
                <a:cs typeface="+mn-cs"/>
              </a:rPr>
              <a:t>, in WJE, 4:433–34.</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3. Storms, “A Third Wave View,” in AMGFT, 214.</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4. </a:t>
            </a:r>
            <a:r>
              <a:rPr lang="en-MY" sz="1200" kern="1200" dirty="0" err="1">
                <a:solidFill>
                  <a:schemeClr val="tx1"/>
                </a:solidFill>
                <a:effectLst/>
                <a:latin typeface="+mn-lt"/>
                <a:ea typeface="+mn-ea"/>
                <a:cs typeface="+mn-cs"/>
              </a:rPr>
              <a:t>Gaffin</a:t>
            </a:r>
            <a:r>
              <a:rPr lang="en-MY" sz="1200" kern="1200" dirty="0">
                <a:solidFill>
                  <a:schemeClr val="tx1"/>
                </a:solidFill>
                <a:effectLst/>
                <a:latin typeface="+mn-lt"/>
                <a:ea typeface="+mn-ea"/>
                <a:cs typeface="+mn-cs"/>
              </a:rPr>
              <a:t>, “A </a:t>
            </a:r>
            <a:r>
              <a:rPr lang="en-MY" sz="1200" kern="1200" dirty="0" err="1">
                <a:solidFill>
                  <a:schemeClr val="tx1"/>
                </a:solidFill>
                <a:effectLst/>
                <a:latin typeface="+mn-lt"/>
                <a:ea typeface="+mn-ea"/>
                <a:cs typeface="+mn-cs"/>
              </a:rPr>
              <a:t>Cessationist</a:t>
            </a:r>
            <a:r>
              <a:rPr lang="en-MY" sz="1200" kern="1200" dirty="0">
                <a:solidFill>
                  <a:schemeClr val="tx1"/>
                </a:solidFill>
                <a:effectLst/>
                <a:latin typeface="+mn-lt"/>
                <a:ea typeface="+mn-ea"/>
                <a:cs typeface="+mn-cs"/>
              </a:rPr>
              <a:t> Response to C. Samuel Storms and Douglas A. Oss,” in AMGFT, 294</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5. See Douglas Moo, </a:t>
            </a:r>
            <a:r>
              <a:rPr lang="en-MY" sz="1200" i="1" kern="1200" dirty="0">
                <a:solidFill>
                  <a:schemeClr val="tx1"/>
                </a:solidFill>
                <a:effectLst/>
                <a:latin typeface="+mn-lt"/>
                <a:ea typeface="+mn-ea"/>
                <a:cs typeface="+mn-cs"/>
              </a:rPr>
              <a:t>The Epistle to the Romans, New International Commentary on the New Testament</a:t>
            </a:r>
            <a:r>
              <a:rPr lang="en-MY" sz="1200" kern="1200" dirty="0">
                <a:solidFill>
                  <a:schemeClr val="tx1"/>
                </a:solidFill>
                <a:effectLst/>
                <a:latin typeface="+mn-lt"/>
                <a:ea typeface="+mn-ea"/>
                <a:cs typeface="+mn-cs"/>
              </a:rPr>
              <a:t> (Grand Rapids, MI: Eerdmans, 1996), 498–99.</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6. Edwards, </a:t>
            </a:r>
            <a:r>
              <a:rPr lang="en-MY" sz="1200" i="1" kern="1200" dirty="0">
                <a:solidFill>
                  <a:schemeClr val="tx1"/>
                </a:solidFill>
                <a:effectLst/>
                <a:latin typeface="+mn-lt"/>
                <a:ea typeface="+mn-ea"/>
                <a:cs typeface="+mn-cs"/>
              </a:rPr>
              <a:t>Some Thoughts Concerning the Revival</a:t>
            </a:r>
            <a:r>
              <a:rPr lang="en-MY" sz="1200" kern="1200" dirty="0">
                <a:solidFill>
                  <a:schemeClr val="tx1"/>
                </a:solidFill>
                <a:effectLst/>
                <a:latin typeface="+mn-lt"/>
                <a:ea typeface="+mn-ea"/>
                <a:cs typeface="+mn-cs"/>
              </a:rPr>
              <a:t>, in WJE, 4:436</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7. </a:t>
            </a:r>
            <a:r>
              <a:rPr lang="en-MY" sz="1200" u="none" strike="noStrike" kern="1200" dirty="0">
                <a:solidFill>
                  <a:schemeClr val="tx1"/>
                </a:solidFill>
                <a:effectLst/>
                <a:latin typeface="+mn-lt"/>
                <a:ea typeface="+mn-ea"/>
                <a:cs typeface="+mn-cs"/>
                <a:hlinkClick r:id="rId24"/>
              </a:rPr>
              <a:t>Acts 16:6–7</a:t>
            </a:r>
            <a:r>
              <a:rPr lang="en-MY" sz="1200" kern="1200" dirty="0">
                <a:solidFill>
                  <a:schemeClr val="tx1"/>
                </a:solidFill>
                <a:effectLst/>
                <a:latin typeface="+mn-lt"/>
                <a:ea typeface="+mn-ea"/>
                <a:cs typeface="+mn-cs"/>
              </a:rPr>
              <a:t> states that Paul’s missionary team was forbidden by the Holy Spirit to go to Asia and that the Spirit would not allow them to go to Bithynia, but it does not tell us how the Spirit communicated this, so nothing can be concluded from these texts about inward impressions. Similarly, </a:t>
            </a:r>
            <a:r>
              <a:rPr lang="en-MY" sz="1200" u="none" strike="noStrike" kern="1200" dirty="0">
                <a:solidFill>
                  <a:schemeClr val="tx1"/>
                </a:solidFill>
                <a:effectLst/>
                <a:latin typeface="+mn-lt"/>
                <a:ea typeface="+mn-ea"/>
                <a:cs typeface="+mn-cs"/>
                <a:hlinkClick r:id="rId25"/>
              </a:rPr>
              <a:t>Isa. 30:21</a:t>
            </a:r>
            <a:r>
              <a:rPr lang="en-MY" sz="1200" kern="1200" dirty="0">
                <a:solidFill>
                  <a:schemeClr val="tx1"/>
                </a:solidFill>
                <a:effectLst/>
                <a:latin typeface="+mn-lt"/>
                <a:ea typeface="+mn-ea"/>
                <a:cs typeface="+mn-cs"/>
              </a:rPr>
              <a:t> is not a promise of personal guidance through direct revelation, but of faithful teachers (</a:t>
            </a:r>
            <a:r>
              <a:rPr lang="en-MY" sz="1200" u="none" strike="noStrike" kern="1200" dirty="0">
                <a:solidFill>
                  <a:schemeClr val="tx1"/>
                </a:solidFill>
                <a:effectLst/>
                <a:latin typeface="+mn-lt"/>
                <a:ea typeface="+mn-ea"/>
                <a:cs typeface="+mn-cs"/>
                <a:hlinkClick r:id="rId26"/>
              </a:rPr>
              <a:t>Isa. 20</a:t>
            </a:r>
            <a:r>
              <a:rPr lang="en-MY" sz="1200" kern="1200" dirty="0">
                <a:solidFill>
                  <a:schemeClr val="tx1"/>
                </a:solidFill>
                <a:effectLst/>
                <a:latin typeface="+mn-lt"/>
                <a:ea typeface="+mn-ea"/>
                <a:cs typeface="+mn-cs"/>
              </a:rPr>
              <a:t>) who will tell God’s people to be faithful to the covenant; cf. </a:t>
            </a:r>
            <a:r>
              <a:rPr lang="en-MY" sz="1200" u="none" strike="noStrike" kern="1200" dirty="0">
                <a:solidFill>
                  <a:schemeClr val="tx1"/>
                </a:solidFill>
                <a:effectLst/>
                <a:latin typeface="+mn-lt"/>
                <a:ea typeface="+mn-ea"/>
                <a:cs typeface="+mn-cs"/>
                <a:hlinkClick r:id="rId27"/>
              </a:rPr>
              <a:t>Deut. 5:32</a:t>
            </a:r>
            <a:r>
              <a:rPr lang="en-MY" sz="1200" kern="1200" dirty="0">
                <a:solidFill>
                  <a:schemeClr val="tx1"/>
                </a:solidFill>
                <a:effectLst/>
                <a:latin typeface="+mn-lt"/>
                <a:ea typeface="+mn-ea"/>
                <a:cs typeface="+mn-cs"/>
              </a:rPr>
              <a:t>. It can also be an abuse of Scripture to say that God speaks in the believer’s heart with “a still small voice” (</a:t>
            </a:r>
            <a:r>
              <a:rPr lang="en-MY" sz="1200" u="none" strike="noStrike" kern="1200" dirty="0">
                <a:solidFill>
                  <a:schemeClr val="tx1"/>
                </a:solidFill>
                <a:effectLst/>
                <a:latin typeface="+mn-lt"/>
                <a:ea typeface="+mn-ea"/>
                <a:cs typeface="+mn-cs"/>
                <a:hlinkClick r:id="rId28"/>
              </a:rPr>
              <a:t>1 Kings 19:12</a:t>
            </a:r>
            <a:r>
              <a:rPr lang="en-MY" sz="1200" kern="1200" dirty="0">
                <a:solidFill>
                  <a:schemeClr val="tx1"/>
                </a:solidFill>
                <a:effectLst/>
                <a:latin typeface="+mn-lt"/>
                <a:ea typeface="+mn-ea"/>
                <a:cs typeface="+mn-cs"/>
              </a:rPr>
              <a:t>). The text cited describes an audible sound when God approached the prophet Elijah to communicate verbally with him. It does not pertain to the inward impressions of believers. </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8. Grudem, </a:t>
            </a:r>
            <a:r>
              <a:rPr lang="en-MY" sz="1200" i="1" kern="1200" dirty="0">
                <a:solidFill>
                  <a:schemeClr val="tx1"/>
                </a:solidFill>
                <a:effectLst/>
                <a:latin typeface="+mn-lt"/>
                <a:ea typeface="+mn-ea"/>
                <a:cs typeface="+mn-cs"/>
              </a:rPr>
              <a:t>The Gift of Prophecy</a:t>
            </a:r>
            <a:r>
              <a:rPr lang="en-MY" sz="1200" kern="1200" dirty="0">
                <a:solidFill>
                  <a:schemeClr val="tx1"/>
                </a:solidFill>
                <a:effectLst/>
                <a:latin typeface="+mn-lt"/>
                <a:ea typeface="+mn-ea"/>
                <a:cs typeface="+mn-cs"/>
              </a:rPr>
              <a:t>, 93. </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9. Sam Storms, </a:t>
            </a:r>
            <a:r>
              <a:rPr lang="en-MY" sz="1200" i="1" kern="1200" dirty="0">
                <a:solidFill>
                  <a:schemeClr val="tx1"/>
                </a:solidFill>
                <a:effectLst/>
                <a:latin typeface="+mn-lt"/>
                <a:ea typeface="+mn-ea"/>
                <a:cs typeface="+mn-cs"/>
              </a:rPr>
              <a:t>The Beginner’s Guide to Spiritual Gifts</a:t>
            </a:r>
            <a:r>
              <a:rPr lang="en-MY" sz="1200" kern="1200" dirty="0">
                <a:solidFill>
                  <a:schemeClr val="tx1"/>
                </a:solidFill>
                <a:effectLst/>
                <a:latin typeface="+mn-lt"/>
                <a:ea typeface="+mn-ea"/>
                <a:cs typeface="+mn-cs"/>
              </a:rPr>
              <a:t> (Ann </a:t>
            </a:r>
            <a:r>
              <a:rPr lang="en-MY" sz="1200" kern="1200" dirty="0" err="1">
                <a:solidFill>
                  <a:schemeClr val="tx1"/>
                </a:solidFill>
                <a:effectLst/>
                <a:latin typeface="+mn-lt"/>
                <a:ea typeface="+mn-ea"/>
                <a:cs typeface="+mn-cs"/>
              </a:rPr>
              <a:t>Arbor</a:t>
            </a:r>
            <a:r>
              <a:rPr lang="en-MY" sz="1200" kern="1200" dirty="0">
                <a:solidFill>
                  <a:schemeClr val="tx1"/>
                </a:solidFill>
                <a:effectLst/>
                <a:latin typeface="+mn-lt"/>
                <a:ea typeface="+mn-ea"/>
                <a:cs typeface="+mn-cs"/>
              </a:rPr>
              <a:t>, MI: Servant, 2002), 94.</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10. Robertson, </a:t>
            </a:r>
            <a:r>
              <a:rPr lang="en-MY" sz="1200" i="1" kern="1200" dirty="0">
                <a:solidFill>
                  <a:schemeClr val="tx1"/>
                </a:solidFill>
                <a:effectLst/>
                <a:latin typeface="+mn-lt"/>
                <a:ea typeface="+mn-ea"/>
                <a:cs typeface="+mn-cs"/>
              </a:rPr>
              <a:t>The Final Word</a:t>
            </a:r>
            <a:r>
              <a:rPr lang="en-MY" sz="1200" kern="1200" dirty="0">
                <a:solidFill>
                  <a:schemeClr val="tx1"/>
                </a:solidFill>
                <a:effectLst/>
                <a:latin typeface="+mn-lt"/>
                <a:ea typeface="+mn-ea"/>
                <a:cs typeface="+mn-cs"/>
              </a:rPr>
              <a:t>, 90. </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11. Robertson, </a:t>
            </a:r>
            <a:r>
              <a:rPr lang="en-MY" sz="1200" i="1" kern="1200" dirty="0">
                <a:solidFill>
                  <a:schemeClr val="tx1"/>
                </a:solidFill>
                <a:effectLst/>
                <a:latin typeface="+mn-lt"/>
                <a:ea typeface="+mn-ea"/>
                <a:cs typeface="+mn-cs"/>
              </a:rPr>
              <a:t>The Final Word</a:t>
            </a:r>
            <a:r>
              <a:rPr lang="en-MY" sz="1200" kern="1200" dirty="0">
                <a:solidFill>
                  <a:schemeClr val="tx1"/>
                </a:solidFill>
                <a:effectLst/>
                <a:latin typeface="+mn-lt"/>
                <a:ea typeface="+mn-ea"/>
                <a:cs typeface="+mn-cs"/>
              </a:rPr>
              <a:t>, 92.</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12. Wayne Grudem and Ian Hamilton, “Prophecy in the Church Today,” moderated by Adrian Reynolds, Proclamation Trust: EMA 2010, https://</a:t>
            </a:r>
            <a:r>
              <a:rPr lang="en-MY" sz="1200" kern="1200" dirty="0" err="1">
                <a:solidFill>
                  <a:schemeClr val="tx1"/>
                </a:solidFill>
                <a:effectLst/>
                <a:latin typeface="+mn-lt"/>
                <a:ea typeface="+mn-ea"/>
                <a:cs typeface="+mn-cs"/>
              </a:rPr>
              <a:t>vimeo.com</a:t>
            </a:r>
            <a:r>
              <a:rPr lang="en-MY" sz="1200" kern="1200" dirty="0">
                <a:solidFill>
                  <a:schemeClr val="tx1"/>
                </a:solidFill>
                <a:effectLst/>
                <a:latin typeface="+mn-lt"/>
                <a:ea typeface="+mn-ea"/>
                <a:cs typeface="+mn-cs"/>
              </a:rPr>
              <a:t>/37169587, video position 6:57. See also http://</a:t>
            </a:r>
            <a:r>
              <a:rPr lang="en-MY" sz="1200" kern="1200" dirty="0" err="1">
                <a:solidFill>
                  <a:schemeClr val="tx1"/>
                </a:solidFill>
                <a:effectLst/>
                <a:latin typeface="+mn-lt"/>
                <a:ea typeface="+mn-ea"/>
                <a:cs typeface="+mn-cs"/>
              </a:rPr>
              <a:t>www.proctrust.org.uk</a:t>
            </a:r>
            <a:r>
              <a:rPr lang="en-MY" sz="1200" kern="1200" dirty="0">
                <a:solidFill>
                  <a:schemeClr val="tx1"/>
                </a:solidFill>
                <a:effectLst/>
                <a:latin typeface="+mn-lt"/>
                <a:ea typeface="+mn-ea"/>
                <a:cs typeface="+mn-cs"/>
              </a:rPr>
              <a:t>/resources/talk/1625.</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13. Cf. </a:t>
            </a:r>
            <a:r>
              <a:rPr lang="en-MY" sz="1200" kern="1200" dirty="0" err="1">
                <a:solidFill>
                  <a:schemeClr val="tx1"/>
                </a:solidFill>
                <a:effectLst/>
                <a:latin typeface="+mn-lt"/>
                <a:ea typeface="+mn-ea"/>
                <a:cs typeface="+mn-cs"/>
              </a:rPr>
              <a:t>Gaffin</a:t>
            </a:r>
            <a:r>
              <a:rPr lang="en-MY" sz="1200" kern="1200" dirty="0">
                <a:solidFill>
                  <a:schemeClr val="tx1"/>
                </a:solidFill>
                <a:effectLst/>
                <a:latin typeface="+mn-lt"/>
                <a:ea typeface="+mn-ea"/>
                <a:cs typeface="+mn-cs"/>
              </a:rPr>
              <a:t>, “A </a:t>
            </a:r>
            <a:r>
              <a:rPr lang="en-MY" sz="1200" kern="1200" dirty="0" err="1">
                <a:solidFill>
                  <a:schemeClr val="tx1"/>
                </a:solidFill>
                <a:effectLst/>
                <a:latin typeface="+mn-lt"/>
                <a:ea typeface="+mn-ea"/>
                <a:cs typeface="+mn-cs"/>
              </a:rPr>
              <a:t>Cessationist</a:t>
            </a:r>
            <a:r>
              <a:rPr lang="en-MY" sz="1200" kern="1200" dirty="0">
                <a:solidFill>
                  <a:schemeClr val="tx1"/>
                </a:solidFill>
                <a:effectLst/>
                <a:latin typeface="+mn-lt"/>
                <a:ea typeface="+mn-ea"/>
                <a:cs typeface="+mn-cs"/>
              </a:rPr>
              <a:t> View,” in AMGFT, 54</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14. </a:t>
            </a:r>
            <a:r>
              <a:rPr lang="en-MY" sz="1200" u="none" strike="noStrike" kern="1200" dirty="0">
                <a:solidFill>
                  <a:schemeClr val="tx1"/>
                </a:solidFill>
                <a:effectLst/>
                <a:latin typeface="+mn-lt"/>
                <a:ea typeface="+mn-ea"/>
                <a:cs typeface="+mn-cs"/>
                <a:hlinkClick r:id="rId29"/>
              </a:rPr>
              <a:t>Ps. 135:6</a:t>
            </a:r>
            <a:r>
              <a:rPr lang="en-MY" sz="1200" kern="1200" dirty="0">
                <a:solidFill>
                  <a:schemeClr val="tx1"/>
                </a:solidFill>
                <a:effectLst/>
                <a:latin typeface="+mn-lt"/>
                <a:ea typeface="+mn-ea"/>
                <a:cs typeface="+mn-cs"/>
              </a:rPr>
              <a:t>; Prov. 16:1, 9, 33; 21:1.</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15. </a:t>
            </a:r>
            <a:r>
              <a:rPr lang="en-MY" sz="1200" u="none" strike="noStrike" kern="1200" dirty="0">
                <a:solidFill>
                  <a:schemeClr val="tx1"/>
                </a:solidFill>
                <a:effectLst/>
                <a:latin typeface="+mn-lt"/>
                <a:ea typeface="+mn-ea"/>
                <a:cs typeface="+mn-cs"/>
                <a:hlinkClick r:id="rId30"/>
              </a:rPr>
              <a:t>Neh. 2:4, 8, 12, 18, 20</a:t>
            </a:r>
            <a:r>
              <a:rPr lang="en-MY" sz="1200" kern="1200" dirty="0">
                <a:solidFill>
                  <a:schemeClr val="tx1"/>
                </a:solidFill>
                <a:effectLst/>
                <a:latin typeface="+mn-lt"/>
                <a:ea typeface="+mn-ea"/>
                <a:cs typeface="+mn-cs"/>
              </a:rPr>
              <a:t>. </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16. </a:t>
            </a:r>
            <a:r>
              <a:rPr lang="en-MY" sz="1200" u="none" strike="noStrike" kern="1200" dirty="0">
                <a:solidFill>
                  <a:schemeClr val="tx1"/>
                </a:solidFill>
                <a:effectLst/>
                <a:latin typeface="+mn-lt"/>
                <a:ea typeface="+mn-ea"/>
                <a:cs typeface="+mn-cs"/>
                <a:hlinkClick r:id="rId31"/>
              </a:rPr>
              <a:t>Est. 4:14; 6:1–11</a:t>
            </a:r>
            <a:r>
              <a:rPr lang="en-MY" sz="1200" kern="1200" dirty="0">
                <a:solidFill>
                  <a:schemeClr val="tx1"/>
                </a:solidFill>
                <a:effectLst/>
                <a:latin typeface="+mn-lt"/>
                <a:ea typeface="+mn-ea"/>
                <a:cs typeface="+mn-cs"/>
              </a:rPr>
              <a:t>; </a:t>
            </a:r>
            <a:r>
              <a:rPr lang="en-MY" sz="1200" u="none" strike="noStrike" kern="1200" dirty="0">
                <a:solidFill>
                  <a:schemeClr val="tx1"/>
                </a:solidFill>
                <a:effectLst/>
                <a:latin typeface="+mn-lt"/>
                <a:ea typeface="+mn-ea"/>
                <a:cs typeface="+mn-cs"/>
                <a:hlinkClick r:id="rId32"/>
              </a:rPr>
              <a:t>Ps. 31:15</a:t>
            </a:r>
            <a:r>
              <a:rPr lang="en-MY" sz="1200" kern="1200" dirty="0">
                <a:solidFill>
                  <a:schemeClr val="tx1"/>
                </a:solidFill>
                <a:effectLst/>
                <a:latin typeface="+mn-lt"/>
                <a:ea typeface="+mn-ea"/>
                <a:cs typeface="+mn-cs"/>
              </a:rPr>
              <a:t>; </a:t>
            </a:r>
            <a:r>
              <a:rPr lang="en-MY" sz="1200" u="none" strike="noStrike" kern="1200" dirty="0">
                <a:solidFill>
                  <a:schemeClr val="tx1"/>
                </a:solidFill>
                <a:effectLst/>
                <a:latin typeface="+mn-lt"/>
                <a:ea typeface="+mn-ea"/>
                <a:cs typeface="+mn-cs"/>
                <a:hlinkClick r:id="rId33"/>
              </a:rPr>
              <a:t>Eccl. 3:1–8, 11</a:t>
            </a:r>
            <a:r>
              <a:rPr lang="en-MY" sz="1200" kern="1200" dirty="0">
                <a:solidFill>
                  <a:schemeClr val="tx1"/>
                </a:solidFill>
                <a:effectLst/>
                <a:latin typeface="+mn-lt"/>
                <a:ea typeface="+mn-ea"/>
                <a:cs typeface="+mn-cs"/>
              </a:rPr>
              <a:t>.</a:t>
            </a:r>
            <a:br>
              <a:rPr lang="en-MY" sz="1200" kern="1200" dirty="0">
                <a:solidFill>
                  <a:schemeClr val="tx1"/>
                </a:solidFill>
                <a:effectLst/>
                <a:latin typeface="+mn-lt"/>
                <a:ea typeface="+mn-ea"/>
                <a:cs typeface="+mn-cs"/>
              </a:rPr>
            </a:br>
            <a:r>
              <a:rPr lang="en-MY" sz="1200" kern="1200" dirty="0">
                <a:solidFill>
                  <a:schemeClr val="tx1"/>
                </a:solidFill>
                <a:effectLst/>
                <a:latin typeface="+mn-lt"/>
                <a:ea typeface="+mn-ea"/>
                <a:cs typeface="+mn-cs"/>
              </a:rPr>
              <a:t>17. </a:t>
            </a:r>
            <a:r>
              <a:rPr lang="en-MY" sz="1200" kern="1200" dirty="0" err="1">
                <a:solidFill>
                  <a:schemeClr val="tx1"/>
                </a:solidFill>
                <a:effectLst/>
                <a:latin typeface="+mn-lt"/>
                <a:ea typeface="+mn-ea"/>
                <a:cs typeface="+mn-cs"/>
              </a:rPr>
              <a:t>Gaffin</a:t>
            </a:r>
            <a:r>
              <a:rPr lang="en-MY" sz="1200" kern="1200" dirty="0">
                <a:solidFill>
                  <a:schemeClr val="tx1"/>
                </a:solidFill>
                <a:effectLst/>
                <a:latin typeface="+mn-lt"/>
                <a:ea typeface="+mn-ea"/>
                <a:cs typeface="+mn-cs"/>
              </a:rPr>
              <a:t>, “A </a:t>
            </a:r>
            <a:r>
              <a:rPr lang="en-MY" sz="1200" kern="1200" dirty="0" err="1">
                <a:solidFill>
                  <a:schemeClr val="tx1"/>
                </a:solidFill>
                <a:effectLst/>
                <a:latin typeface="+mn-lt"/>
                <a:ea typeface="+mn-ea"/>
                <a:cs typeface="+mn-cs"/>
              </a:rPr>
              <a:t>Cessationism</a:t>
            </a:r>
            <a:r>
              <a:rPr lang="en-MY" sz="1200" kern="1200" dirty="0">
                <a:solidFill>
                  <a:schemeClr val="tx1"/>
                </a:solidFill>
                <a:effectLst/>
                <a:latin typeface="+mn-lt"/>
                <a:ea typeface="+mn-ea"/>
                <a:cs typeface="+mn-cs"/>
              </a:rPr>
              <a:t> Conclusion,” in AMGFT, 338.</a:t>
            </a:r>
          </a:p>
          <a:p>
            <a:r>
              <a:rPr lang="en-MY" sz="1200" i="1" kern="1200" dirty="0">
                <a:solidFill>
                  <a:schemeClr val="tx1"/>
                </a:solidFill>
                <a:effectLst/>
                <a:latin typeface="+mn-lt"/>
                <a:ea typeface="+mn-ea"/>
                <a:cs typeface="+mn-cs"/>
              </a:rPr>
              <a:t>This article is adapted from</a:t>
            </a:r>
            <a:r>
              <a:rPr lang="en-MY" sz="1200" kern="1200" dirty="0">
                <a:solidFill>
                  <a:schemeClr val="tx1"/>
                </a:solidFill>
                <a:effectLst/>
                <a:latin typeface="+mn-lt"/>
                <a:ea typeface="+mn-ea"/>
                <a:cs typeface="+mn-cs"/>
              </a:rPr>
              <a:t> </a:t>
            </a:r>
            <a:r>
              <a:rPr lang="en-MY" sz="1200" u="none" strike="noStrike" kern="1200" dirty="0">
                <a:solidFill>
                  <a:schemeClr val="tx1"/>
                </a:solidFill>
                <a:effectLst/>
                <a:latin typeface="+mn-lt"/>
                <a:ea typeface="+mn-ea"/>
                <a:cs typeface="+mn-cs"/>
                <a:hlinkClick r:id="rId15"/>
              </a:rPr>
              <a:t>Reformed Systematic Theology: Volume 1: Revelation and God</a:t>
            </a:r>
            <a:r>
              <a:rPr lang="en-MY" sz="1200" kern="1200" dirty="0">
                <a:solidFill>
                  <a:schemeClr val="tx1"/>
                </a:solidFill>
                <a:effectLst/>
                <a:latin typeface="+mn-lt"/>
                <a:ea typeface="+mn-ea"/>
                <a:cs typeface="+mn-cs"/>
              </a:rPr>
              <a:t> </a:t>
            </a:r>
            <a:r>
              <a:rPr lang="en-MY" sz="1200" i="1" kern="1200" dirty="0">
                <a:solidFill>
                  <a:schemeClr val="tx1"/>
                </a:solidFill>
                <a:effectLst/>
                <a:latin typeface="+mn-lt"/>
                <a:ea typeface="+mn-ea"/>
                <a:cs typeface="+mn-cs"/>
              </a:rPr>
              <a:t>by Joel R. </a:t>
            </a:r>
            <a:r>
              <a:rPr lang="en-MY" sz="1200" i="1" kern="1200" dirty="0" err="1">
                <a:solidFill>
                  <a:schemeClr val="tx1"/>
                </a:solidFill>
                <a:effectLst/>
                <a:latin typeface="+mn-lt"/>
                <a:ea typeface="+mn-ea"/>
                <a:cs typeface="+mn-cs"/>
              </a:rPr>
              <a:t>Beeke</a:t>
            </a:r>
            <a:r>
              <a:rPr lang="en-MY" sz="1200" i="1" kern="1200" dirty="0">
                <a:solidFill>
                  <a:schemeClr val="tx1"/>
                </a:solidFill>
                <a:effectLst/>
                <a:latin typeface="+mn-lt"/>
                <a:ea typeface="+mn-ea"/>
                <a:cs typeface="+mn-cs"/>
              </a:rPr>
              <a:t> and Paul M. Smalley.</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 </a:t>
            </a:r>
          </a:p>
          <a:p>
            <a:r>
              <a:rPr lang="en-MY" sz="1200" kern="1200" dirty="0">
                <a:solidFill>
                  <a:schemeClr val="tx1"/>
                </a:solidFill>
                <a:effectLst/>
                <a:latin typeface="+mn-lt"/>
                <a:ea typeface="+mn-ea"/>
                <a:cs typeface="+mn-cs"/>
              </a:rPr>
              <a:t>Paul M. Smalley (</a:t>
            </a:r>
            <a:r>
              <a:rPr lang="en-MY" sz="1200" kern="1200" dirty="0" err="1">
                <a:solidFill>
                  <a:schemeClr val="tx1"/>
                </a:solidFill>
                <a:effectLst/>
                <a:latin typeface="+mn-lt"/>
                <a:ea typeface="+mn-ea"/>
                <a:cs typeface="+mn-cs"/>
              </a:rPr>
              <a:t>ThM</a:t>
            </a:r>
            <a:r>
              <a:rPr lang="en-MY" sz="1200" kern="1200" dirty="0">
                <a:solidFill>
                  <a:schemeClr val="tx1"/>
                </a:solidFill>
                <a:effectLst/>
                <a:latin typeface="+mn-lt"/>
                <a:ea typeface="+mn-ea"/>
                <a:cs typeface="+mn-cs"/>
              </a:rPr>
              <a:t>, Puritan Reformed Theological Seminary) is faculty teaching assistant to Joel </a:t>
            </a:r>
            <a:r>
              <a:rPr lang="en-MY" sz="1200" kern="1200" dirty="0" err="1">
                <a:solidFill>
                  <a:schemeClr val="tx1"/>
                </a:solidFill>
                <a:effectLst/>
                <a:latin typeface="+mn-lt"/>
                <a:ea typeface="+mn-ea"/>
                <a:cs typeface="+mn-cs"/>
              </a:rPr>
              <a:t>Beeke</a:t>
            </a:r>
            <a:r>
              <a:rPr lang="en-MY" sz="1200" kern="1200" dirty="0">
                <a:solidFill>
                  <a:schemeClr val="tx1"/>
                </a:solidFill>
                <a:effectLst/>
                <a:latin typeface="+mn-lt"/>
                <a:ea typeface="+mn-ea"/>
                <a:cs typeface="+mn-cs"/>
              </a:rPr>
              <a:t> at Puritan Reformed Theological Seminary. He previously served for twelve years as a pastor in the Baptist General Conference in the midwestern United States.</a:t>
            </a:r>
          </a:p>
          <a:p>
            <a:r>
              <a:rPr lang="en-MY"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23C383CA-815B-9547-95A5-4D40A04DDBC2}" type="slidenum">
              <a:rPr lang="en-US" smtClean="0"/>
              <a:t>72</a:t>
            </a:fld>
            <a:endParaRPr lang="en-US"/>
          </a:p>
        </p:txBody>
      </p:sp>
    </p:spTree>
    <p:extLst>
      <p:ext uri="{BB962C8B-B14F-4D97-AF65-F5344CB8AC3E}">
        <p14:creationId xmlns:p14="http://schemas.microsoft.com/office/powerpoint/2010/main" val="41926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1" kern="1200" dirty="0">
                <a:solidFill>
                  <a:schemeClr val="tx1"/>
                </a:solidFill>
                <a:effectLst/>
                <a:latin typeface="+mn-lt"/>
                <a:ea typeface="+mn-ea"/>
                <a:cs typeface="+mn-cs"/>
                <a:hlinkClick r:id="rId3"/>
              </a:rPr>
              <a:t>What Does Prophecy Offer that Scripture Does Not?</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hlinkClick r:id="rId3" tooltip="5:54 am"/>
              </a:rPr>
              <a:t>August 27, 2018</a:t>
            </a:r>
            <a:r>
              <a:rPr lang="en-MY" sz="1200" kern="1200" dirty="0">
                <a:solidFill>
                  <a:schemeClr val="tx1"/>
                </a:solidFill>
                <a:effectLst/>
                <a:latin typeface="+mn-lt"/>
                <a:ea typeface="+mn-ea"/>
                <a:cs typeface="+mn-cs"/>
              </a:rPr>
              <a:t>   #</a:t>
            </a:r>
            <a:r>
              <a:rPr lang="en-MY" sz="1200" kern="1200" dirty="0">
                <a:solidFill>
                  <a:schemeClr val="tx1"/>
                </a:solidFill>
                <a:effectLst/>
                <a:latin typeface="+mn-lt"/>
                <a:ea typeface="+mn-ea"/>
                <a:cs typeface="+mn-cs"/>
                <a:hlinkClick r:id="rId4"/>
              </a:rPr>
              <a:t>prophecy</a:t>
            </a:r>
            <a:endParaRPr lang="en-MY" sz="1200" kern="1200" dirty="0">
              <a:solidFill>
                <a:schemeClr val="tx1"/>
              </a:solidFill>
              <a:effectLst/>
              <a:latin typeface="+mn-lt"/>
              <a:ea typeface="+mn-ea"/>
              <a:cs typeface="+mn-cs"/>
            </a:endParaRPr>
          </a:p>
          <a:p>
            <a:r>
              <a:rPr lang="en-MY" sz="1200" kern="1200" cap="all" dirty="0">
                <a:solidFill>
                  <a:schemeClr val="tx1"/>
                </a:solidFill>
                <a:effectLst/>
                <a:latin typeface="+mn-lt"/>
                <a:ea typeface="+mn-ea"/>
                <a:cs typeface="+mn-cs"/>
              </a:rPr>
              <a:t>SHARE </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It is proving to be an interesting year when it comes to sorting out a possible confluence between Reformed theology and charismatic practice. Over the past few years, as more and more people have embraced the principles of Reformed theology, many have also accepted that the ongoing miraculous gifts of the Holy Spirit remain operative today. However, few have attempted to actually put such doctrine into practice. As the year began I </a:t>
            </a:r>
            <a:r>
              <a:rPr lang="en-MY" sz="1200" kern="1200" dirty="0">
                <a:solidFill>
                  <a:schemeClr val="tx1"/>
                </a:solidFill>
                <a:effectLst/>
                <a:latin typeface="+mn-lt"/>
                <a:ea typeface="+mn-ea"/>
                <a:cs typeface="+mn-cs"/>
                <a:hlinkClick r:id="rId5"/>
              </a:rPr>
              <a:t>predicted</a:t>
            </a:r>
            <a:r>
              <a:rPr lang="en-MY" sz="1200" kern="1200" dirty="0">
                <a:solidFill>
                  <a:schemeClr val="tx1"/>
                </a:solidFill>
                <a:effectLst/>
                <a:latin typeface="+mn-lt"/>
                <a:ea typeface="+mn-ea"/>
                <a:cs typeface="+mn-cs"/>
              </a:rPr>
              <a:t> this would soon change, and it seems this is proving true. Most recently, Matt Chandler led his church through an examination of the spiritual gifts as a means of encouraging the congregation to fully practice the full range of gifts.</a:t>
            </a:r>
          </a:p>
          <a:p>
            <a:r>
              <a:rPr lang="en-MY" sz="1200" kern="1200" dirty="0">
                <a:solidFill>
                  <a:schemeClr val="tx1"/>
                </a:solidFill>
                <a:effectLst/>
                <a:latin typeface="+mn-lt"/>
                <a:ea typeface="+mn-ea"/>
                <a:cs typeface="+mn-cs"/>
              </a:rPr>
              <a:t>As we consider that possible confluence between two streams of theology that to this point have remained largely separate, a key issue that must be clarified is the relationship of Scripture and prophecy. As Protestants we are convinced that the Bible is the inerrant, infallible, sufficient Word of God. We rightly proclaim the doctrine of Scripture alone (sola scriptura) which assures us that the Bible is our sole authoritative rule for faith and practice. When we introduce prophecy, we must grapple with how to practice it in such a way that it harmonizes with all we believe about the Bible, including sola scriptura. In that vein, this is a question I’ve been eager to find an answer to: What does prophecy offer that Scripture does not?</a:t>
            </a:r>
          </a:p>
          <a:p>
            <a:r>
              <a:rPr lang="en-MY" sz="1200" kern="1200" dirty="0">
                <a:solidFill>
                  <a:schemeClr val="tx1"/>
                </a:solidFill>
                <a:effectLst/>
                <a:latin typeface="+mn-lt"/>
                <a:ea typeface="+mn-ea"/>
                <a:cs typeface="+mn-cs"/>
              </a:rPr>
              <a:t>Matt Chandler focused </a:t>
            </a:r>
            <a:r>
              <a:rPr lang="en-MY" sz="1200" kern="1200" dirty="0">
                <a:solidFill>
                  <a:schemeClr val="tx1"/>
                </a:solidFill>
                <a:effectLst/>
                <a:latin typeface="+mn-lt"/>
                <a:ea typeface="+mn-ea"/>
                <a:cs typeface="+mn-cs"/>
                <a:hlinkClick r:id="rId6"/>
              </a:rPr>
              <a:t>one of his sermons</a:t>
            </a:r>
            <a:r>
              <a:rPr lang="en-MY" sz="1200" kern="1200" dirty="0">
                <a:solidFill>
                  <a:schemeClr val="tx1"/>
                </a:solidFill>
                <a:effectLst/>
                <a:latin typeface="+mn-lt"/>
                <a:ea typeface="+mn-ea"/>
                <a:cs typeface="+mn-cs"/>
              </a:rPr>
              <a:t> on prophecy and defined the gift as “Spirit-prompted, spontaneous, intelligible messages orally delivered to a person or community intended for edification and encouragement.” Then, in a number of ways and through a number of anecdotes he indicated what prophecy offers that Scripture does not: </a:t>
            </a:r>
            <a:r>
              <a:rPr lang="en-MY" sz="1200" i="1" kern="1200" dirty="0">
                <a:solidFill>
                  <a:schemeClr val="tx1"/>
                </a:solidFill>
                <a:effectLst/>
                <a:latin typeface="+mn-lt"/>
                <a:ea typeface="+mn-ea"/>
                <a:cs typeface="+mn-cs"/>
              </a:rPr>
              <a:t>prophecy personalizes Scripture</a:t>
            </a:r>
            <a:r>
              <a:rPr lang="en-MY" sz="1200" kern="1200" dirty="0">
                <a:solidFill>
                  <a:schemeClr val="tx1"/>
                </a:solidFill>
                <a:effectLst/>
                <a:latin typeface="+mn-lt"/>
                <a:ea typeface="+mn-ea"/>
                <a:cs typeface="+mn-cs"/>
              </a:rPr>
              <a:t>. Here’s what he says: “We receive from the Lord a word that doesn’t contradict the Scriptures, doesn’t stand in contrast to the sufficiency of the Scriptures, but it personalizes the Scriptures.” Thus, the prophet speaks on behalf of God to make one or more general biblical truths specific to an individual or community.</a:t>
            </a:r>
          </a:p>
          <a:p>
            <a:r>
              <a:rPr lang="en-MY" sz="1200" kern="1200" dirty="0">
                <a:solidFill>
                  <a:schemeClr val="tx1"/>
                </a:solidFill>
                <a:effectLst/>
                <a:latin typeface="+mn-lt"/>
                <a:ea typeface="+mn-ea"/>
                <a:cs typeface="+mn-cs"/>
              </a:rPr>
              <a:t>That begs an example, and Chandler actually provides several. Most notably, he tells of the days when he was fighting cancer and was in the very worst moments of his illness. He was lying on the bathroom floor and suddenly there flashed through his mind a prophecy a friend had shared with him some time prior: “I will circumcise you, and through that I will make you the father of many sons.” Here is what that did for Chandler: “On the bathroom floor that afternoon, the God of creation bent down and kissed my forehead in the darkest night of my life. … I knew Bible verses for all of that, but I felt seen and loved that day.”</a:t>
            </a:r>
          </a:p>
          <a:p>
            <a:r>
              <a:rPr lang="en-MY" sz="1200" kern="1200" dirty="0">
                <a:solidFill>
                  <a:schemeClr val="tx1"/>
                </a:solidFill>
                <a:effectLst/>
                <a:latin typeface="+mn-lt"/>
                <a:ea typeface="+mn-ea"/>
                <a:cs typeface="+mn-cs"/>
              </a:rPr>
              <a:t>Chandler knew the promises of Scripture as promises from God to his people, but what encouraged and consoled him that day—what made him felt seen and loved by God in his deepest despair—was a word of prophecy. Why? Because the prophet had delivered a </a:t>
            </a:r>
            <a:r>
              <a:rPr lang="en-MY" sz="1200" i="1" kern="1200" dirty="0">
                <a:solidFill>
                  <a:schemeClr val="tx1"/>
                </a:solidFill>
                <a:effectLst/>
                <a:latin typeface="+mn-lt"/>
                <a:ea typeface="+mn-ea"/>
                <a:cs typeface="+mn-cs"/>
              </a:rPr>
              <a:t>personalized</a:t>
            </a:r>
            <a:r>
              <a:rPr lang="en-MY" sz="1200" kern="1200" dirty="0">
                <a:solidFill>
                  <a:schemeClr val="tx1"/>
                </a:solidFill>
                <a:effectLst/>
                <a:latin typeface="+mn-lt"/>
                <a:ea typeface="+mn-ea"/>
                <a:cs typeface="+mn-cs"/>
              </a:rPr>
              <a:t> word from the Lord to Matt Chandler. He knew the general words of Scripture but craved something more specific and more personal.</a:t>
            </a:r>
          </a:p>
          <a:p>
            <a:r>
              <a:rPr lang="en-MY" sz="1200" kern="1200" dirty="0">
                <a:solidFill>
                  <a:schemeClr val="tx1"/>
                </a:solidFill>
                <a:effectLst/>
                <a:latin typeface="+mn-lt"/>
                <a:ea typeface="+mn-ea"/>
                <a:cs typeface="+mn-cs"/>
              </a:rPr>
              <a:t>As I consider this, I have a number of questions and concerns.</a:t>
            </a:r>
          </a:p>
          <a:p>
            <a:r>
              <a:rPr lang="en-MY" sz="1200" kern="1200" dirty="0">
                <a:solidFill>
                  <a:schemeClr val="tx1"/>
                </a:solidFill>
                <a:effectLst/>
                <a:latin typeface="+mn-lt"/>
                <a:ea typeface="+mn-ea"/>
                <a:cs typeface="+mn-cs"/>
              </a:rPr>
              <a:t>First, Chandler says prophecy personalizes Scripture, but it is not clear what Scriptures this prophet personalized. What is the relationship of this prophecy to the Bible? Was there a specific verse in the background that it personalized (Romans 8:28, perhaps)? Or was this prophecy personalizing general themes in Scripture? It’s clear that this is a personal message, but not at all clear how it relates to existing biblical revelation (and, thus, how it harmonizes with Chandler’s statement of prophecy’s purpose).</a:t>
            </a:r>
          </a:p>
          <a:p>
            <a:r>
              <a:rPr lang="en-MY" sz="1200" kern="1200" dirty="0">
                <a:solidFill>
                  <a:schemeClr val="tx1"/>
                </a:solidFill>
                <a:effectLst/>
                <a:latin typeface="+mn-lt"/>
                <a:ea typeface="+mn-ea"/>
                <a:cs typeface="+mn-cs"/>
              </a:rPr>
              <a:t>Second, it is not clear why this prophecy was more encouraging than the Bible verses Chandler already knew. What does “I will circumcise you, and through that I will make you the father of many sons” offer that “we know that for those who love God all things work together for good, for those who are called according to his purpose” does not? What was it about the first as opposed to the second that came as a kiss from God and made him feel seen and loved? How and why does a possibly fallible prophecy take on a more important role in that moment than clear divine revelation? What benefit is there in receiving a message that is a) vague, b) needing interpretation and c) potentially wrong when we have much better promises that we know are inerrant and infallible?</a:t>
            </a:r>
          </a:p>
          <a:p>
            <a:r>
              <a:rPr lang="en-MY" sz="1200" kern="1200" dirty="0">
                <a:solidFill>
                  <a:schemeClr val="tx1"/>
                </a:solidFill>
                <a:effectLst/>
                <a:latin typeface="+mn-lt"/>
                <a:ea typeface="+mn-ea"/>
                <a:cs typeface="+mn-cs"/>
              </a:rPr>
              <a:t>Third, what Chandler lays out seems to downplay the deeply personal nature of Scripture. I am concerned that his examples of prophecy tacitly teach that the Bible is broad and general in contrast to prophecy which is pointed and specific. We readily admit the Bible is different from every other book in that it is inerrant, infallible, and sufficient. But there is more to the uniqueness of the Bible than that. It is also personal: “For the word of God is living and active, sharper than any two-edged sword, piercing to the division of soul and of spirit, of joints and of marrow, and discerning the thoughts and intentions of the heart.” (Hebrews 4:12). Add to this Jeremiah 23:29, 1 Thessalonians 2:13, Psalm 119, and so many other passages and we must conclude that Scripture is not </a:t>
            </a:r>
            <a:r>
              <a:rPr lang="en-MY" sz="1200" i="1" kern="1200" dirty="0">
                <a:solidFill>
                  <a:schemeClr val="tx1"/>
                </a:solidFill>
                <a:effectLst/>
                <a:latin typeface="+mn-lt"/>
                <a:ea typeface="+mn-ea"/>
                <a:cs typeface="+mn-cs"/>
              </a:rPr>
              <a:t>general</a:t>
            </a:r>
            <a:r>
              <a:rPr lang="en-MY" sz="1200" kern="1200" dirty="0">
                <a:solidFill>
                  <a:schemeClr val="tx1"/>
                </a:solidFill>
                <a:effectLst/>
                <a:latin typeface="+mn-lt"/>
                <a:ea typeface="+mn-ea"/>
                <a:cs typeface="+mn-cs"/>
              </a:rPr>
              <a:t> communication from God to humanity, but deeply </a:t>
            </a:r>
            <a:r>
              <a:rPr lang="en-MY" sz="1200" i="1" kern="1200" dirty="0">
                <a:solidFill>
                  <a:schemeClr val="tx1"/>
                </a:solidFill>
                <a:effectLst/>
                <a:latin typeface="+mn-lt"/>
                <a:ea typeface="+mn-ea"/>
                <a:cs typeface="+mn-cs"/>
              </a:rPr>
              <a:t>personal</a:t>
            </a:r>
            <a:r>
              <a:rPr lang="en-MY" sz="1200" kern="1200" dirty="0">
                <a:solidFill>
                  <a:schemeClr val="tx1"/>
                </a:solidFill>
                <a:effectLst/>
                <a:latin typeface="+mn-lt"/>
                <a:ea typeface="+mn-ea"/>
                <a:cs typeface="+mn-cs"/>
              </a:rPr>
              <a:t> communication because it is empowered by the illuminating and applying ministry of the Holy Spirit. Is it the external ministry of prophecy that personalizes Scripture, or is it the internal ministry of the Spirit?</a:t>
            </a:r>
          </a:p>
          <a:p>
            <a:r>
              <a:rPr lang="en-MY" sz="1200" kern="1200" dirty="0">
                <a:solidFill>
                  <a:schemeClr val="tx1"/>
                </a:solidFill>
                <a:effectLst/>
                <a:latin typeface="+mn-lt"/>
                <a:ea typeface="+mn-ea"/>
                <a:cs typeface="+mn-cs"/>
              </a:rPr>
              <a:t>Here’s the question I’ve been asking: What does prophecy offer that Scripture does not? It personalizes the Scriptures, Chandler says. But at the end of it all, I am unconvinced by his answer and examples. </a:t>
            </a:r>
            <a:r>
              <a:rPr lang="en-MY" sz="1200" kern="1200">
                <a:solidFill>
                  <a:schemeClr val="tx1"/>
                </a:solidFill>
                <a:effectLst/>
                <a:latin typeface="+mn-lt"/>
                <a:ea typeface="+mn-ea"/>
                <a:cs typeface="+mn-cs"/>
              </a:rPr>
              <a:t>I still don’t see how prophecy personalizes the Bible or how it offers anything that is of more value than what we’ve already got.</a:t>
            </a:r>
          </a:p>
          <a:p>
            <a:endParaRPr lang="en-US"/>
          </a:p>
        </p:txBody>
      </p:sp>
      <p:sp>
        <p:nvSpPr>
          <p:cNvPr id="4" name="Slide Number Placeholder 3"/>
          <p:cNvSpPr>
            <a:spLocks noGrp="1"/>
          </p:cNvSpPr>
          <p:nvPr>
            <p:ph type="sldNum" sz="quarter" idx="5"/>
          </p:nvPr>
        </p:nvSpPr>
        <p:spPr/>
        <p:txBody>
          <a:bodyPr/>
          <a:lstStyle/>
          <a:p>
            <a:fld id="{0CFC4711-2EDA-1B4C-9A9F-DFC9E6C9141D}" type="slidenum">
              <a:rPr lang="en-US" smtClean="0"/>
              <a:t>73</a:t>
            </a:fld>
            <a:endParaRPr lang="en-US"/>
          </a:p>
        </p:txBody>
      </p:sp>
    </p:spTree>
    <p:extLst>
      <p:ext uri="{BB962C8B-B14F-4D97-AF65-F5344CB8AC3E}">
        <p14:creationId xmlns:p14="http://schemas.microsoft.com/office/powerpoint/2010/main" val="1788730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a:t>
            </a:r>
            <a:r>
              <a:rPr lang="en-US" dirty="0" err="1"/>
              <a:t>Wimber</a:t>
            </a:r>
            <a:r>
              <a:rPr lang="en-US" dirty="0"/>
              <a:t> prophecy</a:t>
            </a:r>
          </a:p>
          <a:p>
            <a:endParaRPr lang="en-US" dirty="0"/>
          </a:p>
          <a:p>
            <a:r>
              <a:rPr lang="en-MY" b="1" dirty="0"/>
              <a:t>Secrets of the Heart</a:t>
            </a:r>
            <a:endParaRPr lang="en-MY" dirty="0"/>
          </a:p>
          <a:p>
            <a:r>
              <a:rPr lang="en-MY" dirty="0"/>
              <a:t>Here’s one more example of this “secret-disclosing” sort of prophecy, but in a more personal context. John </a:t>
            </a:r>
            <a:r>
              <a:rPr lang="en-MY" dirty="0" err="1"/>
              <a:t>Wimber</a:t>
            </a:r>
            <a:r>
              <a:rPr lang="en-MY" dirty="0"/>
              <a:t> (1934–1997), one of the formative leaders of the Vineyard church planting movement, once described an experience he had while on a flight from Chicago to New York. Shortly after </a:t>
            </a:r>
            <a:r>
              <a:rPr lang="en-MY" dirty="0" err="1"/>
              <a:t>takeoff</a:t>
            </a:r>
            <a:r>
              <a:rPr lang="en-MY" dirty="0"/>
              <a:t>, he casually glanced across the aisle and was startled by seeing the word “adultery” in clear letters across the face of the middle-aged businessman seated across from him. </a:t>
            </a:r>
          </a:p>
          <a:p>
            <a:r>
              <a:rPr lang="en-MY" dirty="0"/>
              <a:t>The man saw John looking at him oddly and snapped, “What do you want?” As the man spoke, a woman’s name came clearly to John’s mind. So John cautiously said, “Does the name [blank] mean anything to you?” The man went pale (his wife was sitting next to him). The man responded, “We need to talk.” </a:t>
            </a:r>
          </a:p>
          <a:p>
            <a:r>
              <a:rPr lang="en-MY" dirty="0"/>
              <a:t>They moved to the plane’s lounge where the man confessed to having an affair with a woman whose name had come to John’s mind. John ended up leading the man to Christ, and then the man returned to his seat, confessed to his wife, and led her to Christ (</a:t>
            </a:r>
            <a:r>
              <a:rPr lang="en-MY" i="1" u="sng" dirty="0">
                <a:hlinkClick r:id="rId3"/>
              </a:rPr>
              <a:t>Power Evangelism</a:t>
            </a:r>
            <a:r>
              <a:rPr lang="en-MY" dirty="0"/>
              <a:t>, 74–76).</a:t>
            </a:r>
          </a:p>
          <a:p>
            <a:endParaRPr lang="en-MY" dirty="0"/>
          </a:p>
          <a:p>
            <a:pPr marL="0" marR="0" lvl="0" indent="0" algn="l" defTabSz="914400" rtl="0" eaLnBrk="1" fontAlgn="auto" latinLnBrk="0" hangingPunct="1">
              <a:lnSpc>
                <a:spcPct val="100000"/>
              </a:lnSpc>
              <a:spcBef>
                <a:spcPts val="0"/>
              </a:spcBef>
              <a:spcAft>
                <a:spcPts val="0"/>
              </a:spcAft>
              <a:buClrTx/>
              <a:buSzTx/>
              <a:buFontTx/>
              <a:buNone/>
              <a:tabLst/>
              <a:defRPr/>
            </a:pPr>
            <a:r>
              <a:rPr lang="en-MY" dirty="0"/>
              <a:t>One Sunday, while preaching, he was encouraging the people of Bethlehem Baptist to be involved in small groups and start evangelistic Bible studies. At one point he said, “You might be working on the 34th floor of the </a:t>
            </a:r>
            <a:r>
              <a:rPr lang="en-MY" u="sng" dirty="0">
                <a:hlinkClick r:id="rId4"/>
              </a:rPr>
              <a:t>IDS Tower</a:t>
            </a:r>
            <a:r>
              <a:rPr lang="en-MY" dirty="0"/>
              <a:t>, and maybe you should call your people together to have a small group meeting.” After the service a woman, who had been sitting in the area where he looked, came up to him and said, “Why did you say that? I work on the 34th floor of the IDS Tower, and I’ve been praying about whether to start a small group.” </a:t>
            </a:r>
          </a:p>
          <a:p>
            <a:endParaRPr lang="en-MY" dirty="0"/>
          </a:p>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74</a:t>
            </a:fld>
            <a:endParaRPr lang="en-US"/>
          </a:p>
        </p:txBody>
      </p:sp>
    </p:spTree>
    <p:extLst>
      <p:ext uri="{BB962C8B-B14F-4D97-AF65-F5344CB8AC3E}">
        <p14:creationId xmlns:p14="http://schemas.microsoft.com/office/powerpoint/2010/main" val="269376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8</a:t>
            </a:fld>
            <a:endParaRPr lang="en-US"/>
          </a:p>
        </p:txBody>
      </p:sp>
    </p:spTree>
    <p:extLst>
      <p:ext uri="{BB962C8B-B14F-4D97-AF65-F5344CB8AC3E}">
        <p14:creationId xmlns:p14="http://schemas.microsoft.com/office/powerpoint/2010/main" val="181572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 </a:t>
            </a:r>
          </a:p>
          <a:p>
            <a:r>
              <a:rPr lang="en-MY" sz="1200" kern="1200" dirty="0">
                <a:solidFill>
                  <a:schemeClr val="tx1"/>
                </a:solidFill>
                <a:effectLst/>
                <a:latin typeface="+mn-lt"/>
                <a:ea typeface="+mn-ea"/>
                <a:cs typeface="+mn-cs"/>
              </a:rPr>
              <a:t>HOW ARE SPIRITUAL GIFTS DISTRIBUTED? </a:t>
            </a:r>
          </a:p>
          <a:p>
            <a:r>
              <a:rPr lang="en-MY" sz="1200" kern="1200" dirty="0">
                <a:solidFill>
                  <a:schemeClr val="tx1"/>
                </a:solidFill>
                <a:effectLst/>
                <a:latin typeface="+mn-lt"/>
                <a:ea typeface="+mn-ea"/>
                <a:cs typeface="+mn-cs"/>
              </a:rPr>
              <a:t>In a word, diversely. Note the repeated use of “different” in 1 Corinthians 12:4–7. First, there is a variety of individual gifts, best categorized under three basic headings. </a:t>
            </a:r>
          </a:p>
          <a:p>
            <a:r>
              <a:rPr lang="en-MY" sz="1200" i="1" kern="1200" dirty="0">
                <a:solidFill>
                  <a:schemeClr val="tx1"/>
                </a:solidFill>
                <a:effectLst/>
                <a:latin typeface="+mn-lt"/>
                <a:ea typeface="+mn-ea"/>
                <a:cs typeface="+mn-cs"/>
              </a:rPr>
              <a:t>Prophetic gifts </a:t>
            </a:r>
            <a:r>
              <a:rPr lang="en-MY" sz="1200" kern="1200" dirty="0">
                <a:solidFill>
                  <a:schemeClr val="tx1"/>
                </a:solidFill>
                <a:effectLst/>
                <a:latin typeface="+mn-lt"/>
                <a:ea typeface="+mn-ea"/>
                <a:cs typeface="+mn-cs"/>
              </a:rPr>
              <a:t>are abilities based on understanding and articulating truth. They represent God to others and are marked by boldness and clarity. Biblical examples of these gifts are evangelism (Eph. 4:11—</a:t>
            </a:r>
            <a:r>
              <a:rPr lang="en-MY" sz="1200" i="1" kern="1200" dirty="0" err="1">
                <a:solidFill>
                  <a:schemeClr val="tx1"/>
                </a:solidFill>
                <a:effectLst/>
                <a:latin typeface="+mn-lt"/>
                <a:ea typeface="+mn-ea"/>
                <a:cs typeface="+mn-cs"/>
              </a:rPr>
              <a:t>euaggelistês</a:t>
            </a:r>
            <a:r>
              <a:rPr lang="en-MY" sz="1200" kern="1200" dirty="0">
                <a:solidFill>
                  <a:schemeClr val="tx1"/>
                </a:solidFill>
                <a:effectLst/>
                <a:latin typeface="+mn-lt"/>
                <a:ea typeface="+mn-ea"/>
                <a:cs typeface="+mn-cs"/>
              </a:rPr>
              <a:t>), or the ability to help people believe; teaching (1 Cor. 12:29—</a:t>
            </a:r>
            <a:r>
              <a:rPr lang="en-MY" sz="1200" i="1" kern="1200" dirty="0" err="1">
                <a:solidFill>
                  <a:schemeClr val="tx1"/>
                </a:solidFill>
                <a:effectLst/>
                <a:latin typeface="+mn-lt"/>
                <a:ea typeface="+mn-ea"/>
                <a:cs typeface="+mn-cs"/>
              </a:rPr>
              <a:t>didaskalos</a:t>
            </a:r>
            <a:r>
              <a:rPr lang="en-MY" sz="1200" kern="1200" dirty="0">
                <a:solidFill>
                  <a:schemeClr val="tx1"/>
                </a:solidFill>
                <a:effectLst/>
                <a:latin typeface="+mn-lt"/>
                <a:ea typeface="+mn-ea"/>
                <a:cs typeface="+mn-cs"/>
              </a:rPr>
              <a:t>), to be a teacher, or the ability to help people learn; speaking (1 Pet. 4:10-11—</a:t>
            </a:r>
            <a:r>
              <a:rPr lang="en-MY" sz="1200" i="1" kern="1200" dirty="0" err="1">
                <a:solidFill>
                  <a:schemeClr val="tx1"/>
                </a:solidFill>
                <a:effectLst/>
                <a:latin typeface="+mn-lt"/>
                <a:ea typeface="+mn-ea"/>
                <a:cs typeface="+mn-cs"/>
              </a:rPr>
              <a:t>lalein</a:t>
            </a:r>
            <a:r>
              <a:rPr lang="en-MY" sz="1200" kern="1200" dirty="0">
                <a:solidFill>
                  <a:schemeClr val="tx1"/>
                </a:solidFill>
                <a:effectLst/>
                <a:latin typeface="+mn-lt"/>
                <a:ea typeface="+mn-ea"/>
                <a:cs typeface="+mn-cs"/>
              </a:rPr>
              <a:t>), or the ability to articulate in a compelling way, probably publicly; knowledge (1 Cor. 12:8); discerning spirits (1 Cor. 12:10), or insight, the ability to tell the authentic from the false; and prophecy (Eph. 4:11; 1 Cor. 12:10—</a:t>
            </a:r>
            <a:r>
              <a:rPr lang="en-MY" sz="1200" i="1" kern="1200" dirty="0" err="1">
                <a:solidFill>
                  <a:schemeClr val="tx1"/>
                </a:solidFill>
                <a:effectLst/>
                <a:latin typeface="+mn-lt"/>
                <a:ea typeface="+mn-ea"/>
                <a:cs typeface="+mn-cs"/>
              </a:rPr>
              <a:t>prophetas</a:t>
            </a:r>
            <a:r>
              <a:rPr lang="en-MY" sz="1200" kern="1200" dirty="0">
                <a:solidFill>
                  <a:schemeClr val="tx1"/>
                </a:solidFill>
                <a:effectLst/>
                <a:latin typeface="+mn-lt"/>
                <a:ea typeface="+mn-ea"/>
                <a:cs typeface="+mn-cs"/>
              </a:rPr>
              <a:t>), or unusually dynamic and illumined truth-telling.2 </a:t>
            </a:r>
          </a:p>
          <a:p>
            <a:r>
              <a:rPr lang="en-MY" sz="1200" i="1" kern="1200" dirty="0">
                <a:solidFill>
                  <a:schemeClr val="tx1"/>
                </a:solidFill>
                <a:effectLst/>
                <a:latin typeface="+mn-lt"/>
                <a:ea typeface="+mn-ea"/>
                <a:cs typeface="+mn-cs"/>
              </a:rPr>
              <a:t>Priestly gifts </a:t>
            </a:r>
            <a:r>
              <a:rPr lang="en-MY" sz="1200" kern="1200" dirty="0">
                <a:solidFill>
                  <a:schemeClr val="tx1"/>
                </a:solidFill>
                <a:effectLst/>
                <a:latin typeface="+mn-lt"/>
                <a:ea typeface="+mn-ea"/>
                <a:cs typeface="+mn-cs"/>
              </a:rPr>
              <a:t>are abilities based on understanding and supplying basic needs. They represent others to God and the world and are marked by sympathy and sacrifice. Examples of these gifts are encouraging (Rom. 12:8—</a:t>
            </a:r>
            <a:r>
              <a:rPr lang="en-MY" sz="1200" i="1" kern="1200" dirty="0" err="1">
                <a:solidFill>
                  <a:schemeClr val="tx1"/>
                </a:solidFill>
                <a:effectLst/>
                <a:latin typeface="+mn-lt"/>
                <a:ea typeface="+mn-ea"/>
                <a:cs typeface="+mn-cs"/>
              </a:rPr>
              <a:t>parakaleo</a:t>
            </a:r>
            <a:r>
              <a:rPr lang="en-MY" sz="1200" kern="1200" dirty="0">
                <a:solidFill>
                  <a:schemeClr val="tx1"/>
                </a:solidFill>
                <a:effectLst/>
                <a:latin typeface="+mn-lt"/>
                <a:ea typeface="+mn-ea"/>
                <a:cs typeface="+mn-cs"/>
              </a:rPr>
              <a:t>), a cross between the prophetic and priestly, having to do with motivating and </a:t>
            </a:r>
            <a:r>
              <a:rPr lang="en-MY" sz="1200" kern="1200" dirty="0" err="1">
                <a:solidFill>
                  <a:schemeClr val="tx1"/>
                </a:solidFill>
                <a:effectLst/>
                <a:latin typeface="+mn-lt"/>
                <a:ea typeface="+mn-ea"/>
                <a:cs typeface="+mn-cs"/>
              </a:rPr>
              <a:t>counseling</a:t>
            </a:r>
            <a:r>
              <a:rPr lang="en-MY" sz="1200" kern="1200" dirty="0">
                <a:solidFill>
                  <a:schemeClr val="tx1"/>
                </a:solidFill>
                <a:effectLst/>
                <a:latin typeface="+mn-lt"/>
                <a:ea typeface="+mn-ea"/>
                <a:cs typeface="+mn-cs"/>
              </a:rPr>
              <a:t>; helping (1 Cor. 12:28—</a:t>
            </a:r>
            <a:r>
              <a:rPr lang="en-MY" sz="1200" i="1" kern="1200" dirty="0" err="1">
                <a:solidFill>
                  <a:schemeClr val="tx1"/>
                </a:solidFill>
                <a:effectLst/>
                <a:latin typeface="+mn-lt"/>
                <a:ea typeface="+mn-ea"/>
                <a:cs typeface="+mn-cs"/>
              </a:rPr>
              <a:t>antilempseis</a:t>
            </a:r>
            <a:r>
              <a:rPr lang="en-MY" sz="1200" kern="1200" dirty="0">
                <a:solidFill>
                  <a:schemeClr val="tx1"/>
                </a:solidFill>
                <a:effectLst/>
                <a:latin typeface="+mn-lt"/>
                <a:ea typeface="+mn-ea"/>
                <a:cs typeface="+mn-cs"/>
              </a:rPr>
              <a:t>), or the ability to give true assistance without usurping; healing (1 Cor. 12:28—</a:t>
            </a:r>
            <a:r>
              <a:rPr lang="en-MY" sz="1200" i="1" kern="1200" dirty="0" err="1">
                <a:solidFill>
                  <a:schemeClr val="tx1"/>
                </a:solidFill>
                <a:effectLst/>
                <a:latin typeface="+mn-lt"/>
                <a:ea typeface="+mn-ea"/>
                <a:cs typeface="+mn-cs"/>
              </a:rPr>
              <a:t>iamaton</a:t>
            </a:r>
            <a:r>
              <a:rPr lang="en-MY" sz="1200" kern="1200" dirty="0">
                <a:solidFill>
                  <a:schemeClr val="tx1"/>
                </a:solidFill>
                <a:effectLst/>
                <a:latin typeface="+mn-lt"/>
                <a:ea typeface="+mn-ea"/>
                <a:cs typeface="+mn-cs"/>
              </a:rPr>
              <a:t>), or facilitating emotional and/or physical healing; pastoring (Eph. 4:11 —</a:t>
            </a:r>
            <a:r>
              <a:rPr lang="en-MY" sz="1200" i="1" kern="1200" dirty="0" err="1">
                <a:solidFill>
                  <a:schemeClr val="tx1"/>
                </a:solidFill>
                <a:effectLst/>
                <a:latin typeface="+mn-lt"/>
                <a:ea typeface="+mn-ea"/>
                <a:cs typeface="+mn-cs"/>
              </a:rPr>
              <a:t>poimenos</a:t>
            </a:r>
            <a:r>
              <a:rPr lang="en-MY" sz="1200" kern="1200" dirty="0">
                <a:solidFill>
                  <a:schemeClr val="tx1"/>
                </a:solidFill>
                <a:effectLst/>
                <a:latin typeface="+mn-lt"/>
                <a:ea typeface="+mn-ea"/>
                <a:cs typeface="+mn-cs"/>
              </a:rPr>
              <a:t>), or knowing and providing what a person needs to grow; serving (Rom. 12:7—</a:t>
            </a:r>
            <a:r>
              <a:rPr lang="en-MY" sz="1200" i="1" kern="1200" dirty="0" err="1">
                <a:solidFill>
                  <a:schemeClr val="tx1"/>
                </a:solidFill>
                <a:effectLst/>
                <a:latin typeface="+mn-lt"/>
                <a:ea typeface="+mn-ea"/>
                <a:cs typeface="+mn-cs"/>
              </a:rPr>
              <a:t>diakonia</a:t>
            </a:r>
            <a:r>
              <a:rPr lang="en-MY" sz="1200" kern="1200" dirty="0">
                <a:solidFill>
                  <a:schemeClr val="tx1"/>
                </a:solidFill>
                <a:effectLst/>
                <a:latin typeface="+mn-lt"/>
                <a:ea typeface="+mn-ea"/>
                <a:cs typeface="+mn-cs"/>
              </a:rPr>
              <a:t>), or the ability to meet practical needs effectively; sharing (Rom. 12:8—</a:t>
            </a:r>
            <a:r>
              <a:rPr lang="en-MY" sz="1200" i="1" kern="1200" dirty="0" err="1">
                <a:solidFill>
                  <a:schemeClr val="tx1"/>
                </a:solidFill>
                <a:effectLst/>
                <a:latin typeface="+mn-lt"/>
                <a:ea typeface="+mn-ea"/>
                <a:cs typeface="+mn-cs"/>
              </a:rPr>
              <a:t>metadidous</a:t>
            </a:r>
            <a:r>
              <a:rPr lang="en-MY" sz="1200" i="1" kern="1200" dirty="0">
                <a:solidFill>
                  <a:schemeClr val="tx1"/>
                </a:solidFill>
                <a:effectLst/>
                <a:latin typeface="+mn-lt"/>
                <a:ea typeface="+mn-ea"/>
                <a:cs typeface="+mn-cs"/>
              </a:rPr>
              <a:t> </a:t>
            </a:r>
            <a:r>
              <a:rPr lang="en-MY" sz="1200" i="1" kern="1200" dirty="0" err="1">
                <a:solidFill>
                  <a:schemeClr val="tx1"/>
                </a:solidFill>
                <a:effectLst/>
                <a:latin typeface="+mn-lt"/>
                <a:ea typeface="+mn-ea"/>
                <a:cs typeface="+mn-cs"/>
              </a:rPr>
              <a:t>en</a:t>
            </a:r>
            <a:r>
              <a:rPr lang="en-MY" sz="1200" i="1" kern="1200" dirty="0">
                <a:solidFill>
                  <a:schemeClr val="tx1"/>
                </a:solidFill>
                <a:effectLst/>
                <a:latin typeface="+mn-lt"/>
                <a:ea typeface="+mn-ea"/>
                <a:cs typeface="+mn-cs"/>
              </a:rPr>
              <a:t> </a:t>
            </a:r>
            <a:r>
              <a:rPr lang="en-MY" sz="1200" i="1" kern="1200" dirty="0" err="1">
                <a:solidFill>
                  <a:schemeClr val="tx1"/>
                </a:solidFill>
                <a:effectLst/>
                <a:latin typeface="+mn-lt"/>
                <a:ea typeface="+mn-ea"/>
                <a:cs typeface="+mn-cs"/>
              </a:rPr>
              <a:t>aplotati</a:t>
            </a:r>
            <a:r>
              <a:rPr lang="en-MY" sz="1200" kern="1200" dirty="0">
                <a:solidFill>
                  <a:schemeClr val="tx1"/>
                </a:solidFill>
                <a:effectLst/>
                <a:latin typeface="+mn-lt"/>
                <a:ea typeface="+mn-ea"/>
                <a:cs typeface="+mn-cs"/>
              </a:rPr>
              <a:t>), or discerning and refreshing others by giving; and mercy (Rom. 12:8—</a:t>
            </a:r>
            <a:r>
              <a:rPr lang="en-MY" sz="1200" i="1" kern="1200" dirty="0" err="1">
                <a:solidFill>
                  <a:schemeClr val="tx1"/>
                </a:solidFill>
                <a:effectLst/>
                <a:latin typeface="+mn-lt"/>
                <a:ea typeface="+mn-ea"/>
                <a:cs typeface="+mn-cs"/>
              </a:rPr>
              <a:t>eleon</a:t>
            </a:r>
            <a:r>
              <a:rPr lang="en-MY" sz="1200" i="1" kern="1200" dirty="0">
                <a:solidFill>
                  <a:schemeClr val="tx1"/>
                </a:solidFill>
                <a:effectLst/>
                <a:latin typeface="+mn-lt"/>
                <a:ea typeface="+mn-ea"/>
                <a:cs typeface="+mn-cs"/>
              </a:rPr>
              <a:t> </a:t>
            </a:r>
            <a:r>
              <a:rPr lang="en-MY" sz="1200" i="1" kern="1200" dirty="0" err="1">
                <a:solidFill>
                  <a:schemeClr val="tx1"/>
                </a:solidFill>
                <a:effectLst/>
                <a:latin typeface="+mn-lt"/>
                <a:ea typeface="+mn-ea"/>
                <a:cs typeface="+mn-cs"/>
              </a:rPr>
              <a:t>en</a:t>
            </a:r>
            <a:r>
              <a:rPr lang="en-MY" sz="1200" i="1" kern="1200" dirty="0">
                <a:solidFill>
                  <a:schemeClr val="tx1"/>
                </a:solidFill>
                <a:effectLst/>
                <a:latin typeface="+mn-lt"/>
                <a:ea typeface="+mn-ea"/>
                <a:cs typeface="+mn-cs"/>
              </a:rPr>
              <a:t> </a:t>
            </a:r>
            <a:r>
              <a:rPr lang="en-MY" sz="1200" i="1" kern="1200" dirty="0" err="1">
                <a:solidFill>
                  <a:schemeClr val="tx1"/>
                </a:solidFill>
                <a:effectLst/>
                <a:latin typeface="+mn-lt"/>
                <a:ea typeface="+mn-ea"/>
                <a:cs typeface="+mn-cs"/>
              </a:rPr>
              <a:t>ilarotati</a:t>
            </a:r>
            <a:r>
              <a:rPr lang="en-MY" sz="1200" kern="1200" dirty="0">
                <a:solidFill>
                  <a:schemeClr val="tx1"/>
                </a:solidFill>
                <a:effectLst/>
                <a:latin typeface="+mn-lt"/>
                <a:ea typeface="+mn-ea"/>
                <a:cs typeface="+mn-cs"/>
              </a:rPr>
              <a:t>) or ministry through deep empathy yet joy (literally “mercy in hilarity”). </a:t>
            </a:r>
          </a:p>
          <a:p>
            <a:r>
              <a:rPr lang="en-MY" sz="1200" i="1" kern="1200" dirty="0">
                <a:solidFill>
                  <a:schemeClr val="tx1"/>
                </a:solidFill>
                <a:effectLst/>
                <a:latin typeface="+mn-lt"/>
                <a:ea typeface="+mn-ea"/>
                <a:cs typeface="+mn-cs"/>
              </a:rPr>
              <a:t>Kingly gifts </a:t>
            </a:r>
            <a:r>
              <a:rPr lang="en-MY" sz="1200" kern="1200" dirty="0">
                <a:solidFill>
                  <a:schemeClr val="tx1"/>
                </a:solidFill>
                <a:effectLst/>
                <a:latin typeface="+mn-lt"/>
                <a:ea typeface="+mn-ea"/>
                <a:cs typeface="+mn-cs"/>
              </a:rPr>
              <a:t>are abilities based on understanding direction and group needs. They represent Christ’s vision to others and are marked by wisdom and practicality. Biblical examples of these gifts are apostles (Eph. 4:11; 1 Cor. 12:28—</a:t>
            </a:r>
            <a:r>
              <a:rPr lang="en-MY" sz="1200" i="1" kern="1200" dirty="0" err="1">
                <a:solidFill>
                  <a:schemeClr val="tx1"/>
                </a:solidFill>
                <a:effectLst/>
                <a:latin typeface="+mn-lt"/>
                <a:ea typeface="+mn-ea"/>
                <a:cs typeface="+mn-cs"/>
              </a:rPr>
              <a:t>apostolous</a:t>
            </a:r>
            <a:r>
              <a:rPr lang="en-MY" sz="1200" kern="1200" dirty="0">
                <a:solidFill>
                  <a:schemeClr val="tx1"/>
                </a:solidFill>
                <a:effectLst/>
                <a:latin typeface="+mn-lt"/>
                <a:ea typeface="+mn-ea"/>
                <a:cs typeface="+mn-cs"/>
              </a:rPr>
              <a:t>), or a founder gift, </a:t>
            </a:r>
            <a:r>
              <a:rPr lang="en-MY" sz="1200" kern="1200" dirty="0" err="1">
                <a:solidFill>
                  <a:schemeClr val="tx1"/>
                </a:solidFill>
                <a:effectLst/>
                <a:latin typeface="+mn-lt"/>
                <a:ea typeface="+mn-ea"/>
                <a:cs typeface="+mn-cs"/>
              </a:rPr>
              <a:t>plowing</a:t>
            </a:r>
            <a:r>
              <a:rPr lang="en-MY" sz="1200" kern="1200" dirty="0">
                <a:solidFill>
                  <a:schemeClr val="tx1"/>
                </a:solidFill>
                <a:effectLst/>
                <a:latin typeface="+mn-lt"/>
                <a:ea typeface="+mn-ea"/>
                <a:cs typeface="+mn-cs"/>
              </a:rPr>
              <a:t> new ground; leadership (Rom. 12:8 —</a:t>
            </a:r>
            <a:r>
              <a:rPr lang="en-MY" sz="1200" i="1" kern="1200" dirty="0" err="1">
                <a:solidFill>
                  <a:schemeClr val="tx1"/>
                </a:solidFill>
                <a:effectLst/>
                <a:latin typeface="+mn-lt"/>
                <a:ea typeface="+mn-ea"/>
                <a:cs typeface="+mn-cs"/>
              </a:rPr>
              <a:t>proistamenos</a:t>
            </a:r>
            <a:r>
              <a:rPr lang="en-MY" sz="1200" i="1" kern="1200" dirty="0">
                <a:solidFill>
                  <a:schemeClr val="tx1"/>
                </a:solidFill>
                <a:effectLst/>
                <a:latin typeface="+mn-lt"/>
                <a:ea typeface="+mn-ea"/>
                <a:cs typeface="+mn-cs"/>
              </a:rPr>
              <a:t> </a:t>
            </a:r>
            <a:r>
              <a:rPr lang="en-MY" sz="1200" i="1" kern="1200" dirty="0" err="1">
                <a:solidFill>
                  <a:schemeClr val="tx1"/>
                </a:solidFill>
                <a:effectLst/>
                <a:latin typeface="+mn-lt"/>
                <a:ea typeface="+mn-ea"/>
                <a:cs typeface="+mn-cs"/>
              </a:rPr>
              <a:t>en</a:t>
            </a:r>
            <a:r>
              <a:rPr lang="en-MY" sz="1200" i="1" kern="1200" dirty="0">
                <a:solidFill>
                  <a:schemeClr val="tx1"/>
                </a:solidFill>
                <a:effectLst/>
                <a:latin typeface="+mn-lt"/>
                <a:ea typeface="+mn-ea"/>
                <a:cs typeface="+mn-cs"/>
              </a:rPr>
              <a:t> </a:t>
            </a:r>
            <a:r>
              <a:rPr lang="en-MY" sz="1200" i="1" kern="1200" dirty="0" err="1">
                <a:solidFill>
                  <a:schemeClr val="tx1"/>
                </a:solidFill>
                <a:effectLst/>
                <a:latin typeface="+mn-lt"/>
                <a:ea typeface="+mn-ea"/>
                <a:cs typeface="+mn-cs"/>
              </a:rPr>
              <a:t>spouda</a:t>
            </a:r>
            <a:r>
              <a:rPr lang="en-MY" sz="1200" kern="1200" dirty="0">
                <a:solidFill>
                  <a:schemeClr val="tx1"/>
                </a:solidFill>
                <a:effectLst/>
                <a:latin typeface="+mn-lt"/>
                <a:ea typeface="+mn-ea"/>
                <a:cs typeface="+mn-cs"/>
              </a:rPr>
              <a:t>, literally “leading in zeal”), or uniting toward a vision; administration (1 Cor. 12:28—</a:t>
            </a:r>
            <a:r>
              <a:rPr lang="en-MY" sz="1200" i="1" kern="1200" dirty="0" err="1">
                <a:solidFill>
                  <a:schemeClr val="tx1"/>
                </a:solidFill>
                <a:effectLst/>
                <a:latin typeface="+mn-lt"/>
                <a:ea typeface="+mn-ea"/>
                <a:cs typeface="+mn-cs"/>
              </a:rPr>
              <a:t>kuberneseis</a:t>
            </a:r>
            <a:r>
              <a:rPr lang="en-MY" sz="1200" kern="1200" dirty="0">
                <a:solidFill>
                  <a:schemeClr val="tx1"/>
                </a:solidFill>
                <a:effectLst/>
                <a:latin typeface="+mn-lt"/>
                <a:ea typeface="+mn-ea"/>
                <a:cs typeface="+mn-cs"/>
              </a:rPr>
              <a:t>), or the ability to organize a task and get it done; wisdom (1 Cor. 12:8 - </a:t>
            </a:r>
            <a:r>
              <a:rPr lang="en-MY" sz="1200" i="1" kern="1200" dirty="0">
                <a:solidFill>
                  <a:schemeClr val="tx1"/>
                </a:solidFill>
                <a:effectLst/>
                <a:latin typeface="+mn-lt"/>
                <a:ea typeface="+mn-ea"/>
                <a:cs typeface="+mn-cs"/>
              </a:rPr>
              <a:t>logos </a:t>
            </a:r>
            <a:r>
              <a:rPr lang="en-MY" sz="1200" i="1" kern="1200" dirty="0" err="1">
                <a:solidFill>
                  <a:schemeClr val="tx1"/>
                </a:solidFill>
                <a:effectLst/>
                <a:latin typeface="+mn-lt"/>
                <a:ea typeface="+mn-ea"/>
                <a:cs typeface="+mn-cs"/>
              </a:rPr>
              <a:t>sophias</a:t>
            </a:r>
            <a:r>
              <a:rPr lang="en-MY" sz="1200" kern="1200" dirty="0">
                <a:solidFill>
                  <a:schemeClr val="tx1"/>
                </a:solidFill>
                <a:effectLst/>
                <a:latin typeface="+mn-lt"/>
                <a:ea typeface="+mn-ea"/>
                <a:cs typeface="+mn-cs"/>
              </a:rPr>
              <a:t>), or problem-solving, especially for personal or group guidance; and faith (1 Cor. 12:9—</a:t>
            </a:r>
            <a:r>
              <a:rPr lang="en-MY" sz="1200" i="1" kern="1200" dirty="0" err="1">
                <a:solidFill>
                  <a:schemeClr val="tx1"/>
                </a:solidFill>
                <a:effectLst/>
                <a:latin typeface="+mn-lt"/>
                <a:ea typeface="+mn-ea"/>
                <a:cs typeface="+mn-cs"/>
              </a:rPr>
              <a:t>pistis</a:t>
            </a:r>
            <a:r>
              <a:rPr lang="en-MY" sz="1200" kern="1200" dirty="0">
                <a:solidFill>
                  <a:schemeClr val="tx1"/>
                </a:solidFill>
                <a:effectLst/>
                <a:latin typeface="+mn-lt"/>
                <a:ea typeface="+mn-ea"/>
                <a:cs typeface="+mn-cs"/>
              </a:rPr>
              <a:t>), which is not saving faith, but the ability to envision a goal clearly. </a:t>
            </a:r>
          </a:p>
          <a:p>
            <a:r>
              <a:rPr lang="en-MY" sz="1200" kern="1200" dirty="0">
                <a:solidFill>
                  <a:schemeClr val="tx1"/>
                </a:solidFill>
                <a:effectLst/>
                <a:latin typeface="+mn-lt"/>
                <a:ea typeface="+mn-ea"/>
                <a:cs typeface="+mn-cs"/>
              </a:rPr>
              <a:t>Second, gifts often come in clusters, not just individually. By way of example, Ephesians 4:11 speaks of pastor-teachers, while 1 Corinthians 12:39 speaks of those who are simply teachers. Gifts that come together may modify each other. For instance, one preacher may have a public speaking gift (1 Peter 4:11) allied with exhortation, making the sermon more encouraging, while another preacher may be more “prophetic” and dynamic, and yet another’s preaching may be more scholarly with a higher teaching component. </a:t>
            </a:r>
            <a:r>
              <a:rPr lang="en-MY" sz="1200" kern="1200" dirty="0" err="1">
                <a:solidFill>
                  <a:schemeClr val="tx1"/>
                </a:solidFill>
                <a:effectLst/>
                <a:latin typeface="+mn-lt"/>
                <a:ea typeface="+mn-ea"/>
                <a:cs typeface="+mn-cs"/>
              </a:rPr>
              <a:t>Counselors</a:t>
            </a:r>
            <a:r>
              <a:rPr lang="en-MY" sz="1200" kern="1200" dirty="0">
                <a:solidFill>
                  <a:schemeClr val="tx1"/>
                </a:solidFill>
                <a:effectLst/>
                <a:latin typeface="+mn-lt"/>
                <a:ea typeface="+mn-ea"/>
                <a:cs typeface="+mn-cs"/>
              </a:rPr>
              <a:t> are the same. Thus a preacher or a </a:t>
            </a:r>
            <a:r>
              <a:rPr lang="en-MY" sz="1200" kern="1200" dirty="0" err="1">
                <a:solidFill>
                  <a:schemeClr val="tx1"/>
                </a:solidFill>
                <a:effectLst/>
                <a:latin typeface="+mn-lt"/>
                <a:ea typeface="+mn-ea"/>
                <a:cs typeface="+mn-cs"/>
              </a:rPr>
              <a:t>counselor</a:t>
            </a:r>
            <a:r>
              <a:rPr lang="en-MY" sz="1200" kern="1200" dirty="0">
                <a:solidFill>
                  <a:schemeClr val="tx1"/>
                </a:solidFill>
                <a:effectLst/>
                <a:latin typeface="+mn-lt"/>
                <a:ea typeface="+mn-ea"/>
                <a:cs typeface="+mn-cs"/>
              </a:rPr>
              <a:t> is almost never able to minister to even the majority of all needs or all people. We are better suited to minister to some than to others. </a:t>
            </a:r>
          </a:p>
          <a:p>
            <a:r>
              <a:rPr lang="en-MY" sz="1200" kern="1200" dirty="0">
                <a:solidFill>
                  <a:schemeClr val="tx1"/>
                </a:solidFill>
                <a:effectLst/>
                <a:latin typeface="+mn-lt"/>
                <a:ea typeface="+mn-ea"/>
                <a:cs typeface="+mn-cs"/>
              </a:rPr>
              <a:t>Third, there are different “kinds of service” (1 Cor. 12:5), which may mean your gifts are better suited to some venues and contexts than others. Some may work better with children than adults, or in a larger group setting than a smaller group setting, or in a blue-collar context than a white-collar context. </a:t>
            </a:r>
          </a:p>
          <a:p>
            <a:r>
              <a:rPr lang="en-MY" sz="1200" kern="1200" dirty="0">
                <a:solidFill>
                  <a:schemeClr val="tx1"/>
                </a:solidFill>
                <a:effectLst/>
                <a:latin typeface="+mn-lt"/>
                <a:ea typeface="+mn-ea"/>
                <a:cs typeface="+mn-cs"/>
              </a:rPr>
              <a:t>Fourth, there are different “kinds of working” (1 Cor. 12:6), which may mean there are different power-levels at which a gift is resourced. That means some people have a greater degree of ability than others. In summary, every believer has an almost unique “gift matrix.” We have different gifts in different constellations. We have different gifts for different ministry venues and objects. We have different levels of ability. On top of this, there are different seasons in our lives, when the contexts we live in call the gifts out in us in different ways. Put these variables together and each person’s ministry may be as unique as a thumbprint. By implication, there are some deeds in life that only you can do! There are some people to reach whom only you can reach! Spiritual gifts fit you for your mission in life (see </a:t>
            </a:r>
            <a:r>
              <a:rPr lang="en-MY" sz="1200" kern="1200" dirty="0" err="1">
                <a:solidFill>
                  <a:schemeClr val="tx1"/>
                </a:solidFill>
                <a:effectLst/>
                <a:latin typeface="+mn-lt"/>
                <a:ea typeface="+mn-ea"/>
                <a:cs typeface="+mn-cs"/>
              </a:rPr>
              <a:t>Eph</a:t>
            </a:r>
            <a:r>
              <a:rPr lang="en-MY" sz="1200" kern="1200" dirty="0">
                <a:solidFill>
                  <a:schemeClr val="tx1"/>
                </a:solidFill>
                <a:effectLst/>
                <a:latin typeface="+mn-lt"/>
                <a:ea typeface="+mn-ea"/>
                <a:cs typeface="+mn-cs"/>
              </a:rPr>
              <a:t> 2:8–10). </a:t>
            </a:r>
          </a:p>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9</a:t>
            </a:fld>
            <a:endParaRPr lang="en-US"/>
          </a:p>
        </p:txBody>
      </p:sp>
    </p:spTree>
    <p:extLst>
      <p:ext uri="{BB962C8B-B14F-4D97-AF65-F5344CB8AC3E}">
        <p14:creationId xmlns:p14="http://schemas.microsoft.com/office/powerpoint/2010/main" val="123468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﻿10. In the former, we are told. “No one knows the Son except the Father, and no one knows the Father except the Son and those to whom the Son chooses to reveal him”; in the latter, after being told that God’s wisdom has been hidden in the past, and from the rulers of this age, we are assured that “God has revealed it to us by his Spirit”—and the contrast with the rulers of the age makes it clear that the referent</a:t>
            </a:r>
          </a:p>
          <a:p>
            <a:endParaRPr lang="en-MY" dirty="0"/>
          </a:p>
          <a:p>
            <a:r>
              <a:rPr lang="en-MY" dirty="0"/>
              <a:t>﻿of this “revelation” is not simply the appearance of Jesus Messiah, but the conversion of some people over against other people. This too is called “revelation,” even though unveiling of the Son to the inward eye of faith in a particular individual is not itself either the public revelation of the Son in history or the </a:t>
            </a:r>
            <a:r>
              <a:rPr lang="en-MY" dirty="0" err="1"/>
              <a:t>parousia</a:t>
            </a:r>
            <a:r>
              <a:rPr lang="en-MY" dirty="0"/>
              <a:t>—the two alternatives offered by Vos.</a:t>
            </a:r>
          </a:p>
          <a:p>
            <a:endParaRPr lang="en-MY" dirty="0"/>
          </a:p>
          <a:p>
            <a:r>
              <a:rPr lang="en-MY" dirty="0"/>
              <a:t>Carson, D. A.. Showing the Spirit (p. 213). Baker Publishing Group. Kindle Edition. </a:t>
            </a:r>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14</a:t>
            </a:fld>
            <a:endParaRPr lang="en-US"/>
          </a:p>
        </p:txBody>
      </p:sp>
    </p:spTree>
    <p:extLst>
      <p:ext uri="{BB962C8B-B14F-4D97-AF65-F5344CB8AC3E}">
        <p14:creationId xmlns:p14="http://schemas.microsoft.com/office/powerpoint/2010/main" val="85132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Paul prophecy is the reception and subsequent communication of spontaneous, divinely given </a:t>
            </a:r>
            <a:r>
              <a:rPr lang="en-US" dirty="0" err="1"/>
              <a:t>apokalupsis</a:t>
            </a:r>
            <a:endParaRPr lang="en-US" dirty="0"/>
          </a:p>
          <a:p>
            <a:r>
              <a:rPr lang="en-US" dirty="0"/>
              <a:t>Max Turner</a:t>
            </a:r>
          </a:p>
          <a:p>
            <a:r>
              <a:rPr lang="en-US" dirty="0"/>
              <a:t>(NIGTC) For Paul prophecy is a word of revelation. It does not denote a previously prepared sermon. . . . It is a spontaneous utterance . . .</a:t>
            </a:r>
          </a:p>
          <a:p>
            <a:r>
              <a:rPr lang="en-US" dirty="0"/>
              <a:t>Dunn </a:t>
            </a:r>
          </a:p>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15</a:t>
            </a:fld>
            <a:endParaRPr lang="en-US"/>
          </a:p>
        </p:txBody>
      </p:sp>
    </p:spTree>
    <p:extLst>
      <p:ext uri="{BB962C8B-B14F-4D97-AF65-F5344CB8AC3E}">
        <p14:creationId xmlns:p14="http://schemas.microsoft.com/office/powerpoint/2010/main" val="188919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16</a:t>
            </a:fld>
            <a:endParaRPr lang="en-US"/>
          </a:p>
        </p:txBody>
      </p:sp>
    </p:spTree>
    <p:extLst>
      <p:ext uri="{BB962C8B-B14F-4D97-AF65-F5344CB8AC3E}">
        <p14:creationId xmlns:p14="http://schemas.microsoft.com/office/powerpoint/2010/main" val="195073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b="1" i="0" u="none" strike="noStrike" kern="1200" dirty="0">
                <a:solidFill>
                  <a:schemeClr val="tx1"/>
                </a:solidFill>
                <a:effectLst/>
                <a:latin typeface="+mn-lt"/>
                <a:ea typeface="+mn-ea"/>
                <a:cs typeface="+mn-cs"/>
              </a:rPr>
              <a:t>Thomas Schreiner</a:t>
            </a:r>
            <a:r>
              <a:rPr lang="en-MY" sz="1200" b="0" i="0" u="none" strike="noStrike" kern="1200" dirty="0">
                <a:solidFill>
                  <a:schemeClr val="tx1"/>
                </a:solidFill>
                <a:effectLst/>
                <a:latin typeface="+mn-lt"/>
                <a:ea typeface="+mn-ea"/>
                <a:cs typeface="+mn-cs"/>
              </a:rPr>
              <a:t> is the James Buchanan Harrison professor of New Testament interpretation and associate dean for Scripture and interpretation at </a:t>
            </a:r>
            <a:r>
              <a:rPr lang="en-MY" sz="1200" b="0" i="0" u="none" strike="noStrike" kern="1200" dirty="0">
                <a:solidFill>
                  <a:schemeClr val="tx1"/>
                </a:solidFill>
                <a:effectLst/>
                <a:latin typeface="+mn-lt"/>
                <a:ea typeface="+mn-ea"/>
                <a:cs typeface="+mn-cs"/>
                <a:hlinkClick r:id="rId3"/>
              </a:rPr>
              <a:t>The Southern Baptist Theological Seminary</a:t>
            </a:r>
            <a:r>
              <a:rPr lang="en-MY" sz="1200" b="0" i="0" u="none" strike="noStrike" kern="1200" dirty="0">
                <a:solidFill>
                  <a:schemeClr val="tx1"/>
                </a:solidFill>
                <a:effectLst/>
                <a:latin typeface="+mn-lt"/>
                <a:ea typeface="+mn-ea"/>
                <a:cs typeface="+mn-cs"/>
              </a:rPr>
              <a:t> in Louisville, Kentucky.</a:t>
            </a:r>
          </a:p>
          <a:p>
            <a:endParaRPr lang="en-MY" sz="1200" b="0" i="0" u="none" strike="noStrike" kern="1200" dirty="0">
              <a:solidFill>
                <a:schemeClr val="tx1"/>
              </a:solidFill>
              <a:effectLst/>
              <a:latin typeface="+mn-lt"/>
              <a:ea typeface="+mn-ea"/>
              <a:cs typeface="+mn-cs"/>
            </a:endParaRPr>
          </a:p>
          <a:p>
            <a:r>
              <a:rPr lang="en-MY" sz="1200" b="1" i="0" kern="1200" dirty="0">
                <a:solidFill>
                  <a:schemeClr val="tx1"/>
                </a:solidFill>
                <a:effectLst/>
                <a:latin typeface="+mn-lt"/>
                <a:ea typeface="+mn-ea"/>
                <a:cs typeface="+mn-cs"/>
              </a:rPr>
              <a:t>Why I Am a </a:t>
            </a:r>
            <a:r>
              <a:rPr lang="en-MY" sz="1200" b="1" i="0" kern="1200" dirty="0" err="1">
                <a:solidFill>
                  <a:schemeClr val="tx1"/>
                </a:solidFill>
                <a:effectLst/>
                <a:latin typeface="+mn-lt"/>
                <a:ea typeface="+mn-ea"/>
                <a:cs typeface="+mn-cs"/>
              </a:rPr>
              <a:t>Cessationist</a:t>
            </a:r>
            <a:r>
              <a:rPr lang="en-MY" sz="1200" b="1" i="0" kern="1200" dirty="0">
                <a:solidFill>
                  <a:schemeClr val="tx1"/>
                </a:solidFill>
                <a:effectLst/>
                <a:latin typeface="+mn-lt"/>
                <a:ea typeface="+mn-ea"/>
                <a:cs typeface="+mn-cs"/>
              </a:rPr>
              <a:t> </a:t>
            </a:r>
          </a:p>
          <a:p>
            <a:pPr fontAlgn="b"/>
            <a:r>
              <a:rPr lang="en-MY" dirty="0">
                <a:effectLst/>
              </a:rPr>
              <a:t>JANUARY 22, 2014  | </a:t>
            </a:r>
            <a:r>
              <a:rPr lang="en-MY" sz="1200" b="0" u="none" strike="noStrike" kern="1200" dirty="0">
                <a:solidFill>
                  <a:schemeClr val="tx1"/>
                </a:solidFill>
                <a:effectLst/>
                <a:latin typeface="+mn-lt"/>
                <a:ea typeface="+mn-ea"/>
                <a:cs typeface="+mn-cs"/>
                <a:hlinkClick r:id="rId4"/>
              </a:rPr>
              <a:t>Thomas Schreiner </a:t>
            </a:r>
            <a:r>
              <a:rPr lang="en-MY" b="0" baseline="-25000" dirty="0">
                <a:effectLst/>
              </a:rPr>
              <a:t>  </a:t>
            </a:r>
          </a:p>
          <a:p>
            <a:r>
              <a:rPr lang="en-MY" b="0" dirty="0">
                <a:effectLst/>
              </a:rPr>
              <a:t> </a:t>
            </a:r>
            <a:r>
              <a:rPr lang="en-MY" sz="1200" b="0" kern="1200" cap="all" dirty="0">
                <a:solidFill>
                  <a:schemeClr val="tx1"/>
                </a:solidFill>
                <a:effectLst/>
                <a:latin typeface="+mn-lt"/>
                <a:ea typeface="+mn-ea"/>
                <a:cs typeface="+mn-cs"/>
              </a:rPr>
              <a:t>SHARE </a:t>
            </a:r>
          </a:p>
          <a:p>
            <a:r>
              <a:rPr lang="en-MY" sz="1200" b="0" u="none" strike="noStrike" kern="1200" cap="all" dirty="0">
                <a:solidFill>
                  <a:schemeClr val="tx1"/>
                </a:solidFill>
                <a:effectLst/>
                <a:latin typeface="+mn-lt"/>
                <a:ea typeface="+mn-ea"/>
                <a:cs typeface="+mn-cs"/>
                <a:hlinkClick r:id="rId5"/>
              </a:rPr>
              <a:t>BIBLE &amp; THEOLOGY</a:t>
            </a:r>
            <a:endParaRPr lang="en-MY" dirty="0">
              <a:effectLst/>
            </a:endParaRPr>
          </a:p>
          <a:p>
            <a:r>
              <a:rPr lang="en-MY" sz="1200" u="none" strike="noStrike" kern="1200" dirty="0">
                <a:solidFill>
                  <a:schemeClr val="tx1"/>
                </a:solidFill>
                <a:effectLst/>
                <a:latin typeface="+mn-lt"/>
                <a:ea typeface="+mn-ea"/>
                <a:cs typeface="+mn-cs"/>
                <a:hlinkClick r:id="rId6"/>
              </a:rPr>
              <a:t>Lightstock </a:t>
            </a:r>
            <a:endParaRPr lang="en-MY" dirty="0">
              <a:effectLst/>
            </a:endParaRPr>
          </a:p>
          <a:p>
            <a:r>
              <a:rPr lang="en-MY" b="1" dirty="0">
                <a:effectLst/>
              </a:rPr>
              <a:t>Editors’ note: </a:t>
            </a:r>
            <a:r>
              <a:rPr lang="en-MY" sz="1200" b="0" i="1" kern="1200" dirty="0">
                <a:solidFill>
                  <a:schemeClr val="tx1"/>
                </a:solidFill>
                <a:effectLst/>
                <a:latin typeface="+mn-lt"/>
                <a:ea typeface="+mn-ea"/>
                <a:cs typeface="+mn-cs"/>
              </a:rPr>
              <a:t>See also Sam </a:t>
            </a:r>
            <a:r>
              <a:rPr lang="en-MY" sz="1200" b="0" i="1" kern="1200" dirty="0" err="1">
                <a:solidFill>
                  <a:schemeClr val="tx1"/>
                </a:solidFill>
                <a:effectLst/>
                <a:latin typeface="+mn-lt"/>
                <a:ea typeface="+mn-ea"/>
                <a:cs typeface="+mn-cs"/>
              </a:rPr>
              <a:t>Storms’s</a:t>
            </a:r>
            <a:r>
              <a:rPr lang="en-MY" sz="1200" b="0" i="1" kern="1200" dirty="0">
                <a:solidFill>
                  <a:schemeClr val="tx1"/>
                </a:solidFill>
                <a:effectLst/>
                <a:latin typeface="+mn-lt"/>
                <a:ea typeface="+mn-ea"/>
                <a:cs typeface="+mn-cs"/>
              </a:rPr>
              <a:t> companion article, “</a:t>
            </a:r>
            <a:r>
              <a:rPr lang="en-MY" sz="1200" b="0" i="1" u="none" strike="noStrike" kern="1200" dirty="0">
                <a:solidFill>
                  <a:schemeClr val="tx1"/>
                </a:solidFill>
                <a:effectLst/>
                <a:latin typeface="+mn-lt"/>
                <a:ea typeface="+mn-ea"/>
                <a:cs typeface="+mn-cs"/>
                <a:hlinkClick r:id="rId7"/>
              </a:rPr>
              <a:t>Why I Am a Continuationist</a:t>
            </a:r>
            <a:r>
              <a:rPr lang="en-MY" sz="1200" b="0" i="1" kern="1200" dirty="0">
                <a:solidFill>
                  <a:schemeClr val="tx1"/>
                </a:solidFill>
                <a:effectLst/>
                <a:latin typeface="+mn-lt"/>
                <a:ea typeface="+mn-ea"/>
                <a:cs typeface="+mn-cs"/>
              </a:rPr>
              <a:t>.”</a:t>
            </a:r>
            <a:endParaRPr lang="en-MY" sz="1200" b="0" kern="1200" dirty="0">
              <a:solidFill>
                <a:schemeClr val="tx1"/>
              </a:solidFill>
              <a:effectLst/>
              <a:latin typeface="+mn-lt"/>
              <a:ea typeface="+mn-ea"/>
              <a:cs typeface="+mn-cs"/>
            </a:endParaRPr>
          </a:p>
          <a:p>
            <a:r>
              <a:rPr lang="en-MY" sz="1200" b="0" i="0" u="none" strike="noStrike" kern="1200" dirty="0">
                <a:solidFill>
                  <a:schemeClr val="tx1"/>
                </a:solidFill>
                <a:effectLst/>
                <a:latin typeface="+mn-lt"/>
                <a:ea typeface="+mn-ea"/>
                <a:cs typeface="+mn-cs"/>
              </a:rPr>
              <a:t>I am not writing on this topic because I have the final answer on spiritual gifts, for the matter is difficult and Christians who love God and the Bible disagree. Readers should know that Sam Storms and I are friends. We love one another, even though we differ on a secondary or tertiary issue, while at the same time upholding the importance of truth. Over the years I’ve become convinced that some of the so-called charismatic gifts are no longer given and that they aren’t a regular feature of life in the church. I am thinking particularly of the the gifts of apostleship, prophecy, tongues, healing, and miracles (and perhaps discernment of spirits).</a:t>
            </a:r>
          </a:p>
          <a:p>
            <a:r>
              <a:rPr lang="en-MY" sz="1200" b="0" i="0" u="none" strike="noStrike" kern="1200" dirty="0">
                <a:solidFill>
                  <a:schemeClr val="tx1"/>
                </a:solidFill>
                <a:effectLst/>
                <a:latin typeface="+mn-lt"/>
                <a:ea typeface="+mn-ea"/>
                <a:cs typeface="+mn-cs"/>
              </a:rPr>
              <a:t>Why would anyone think that some of the gifts have been withdrawn? I will argue that such a reading fits best with Scripture and experience. Scripture takes priority over experience, for it is the final authority, but Scripture must also correlate with life, and our experiences should provoke us to re-examine afresh whether we’ve read the Bible rightly. None of us reads the Bible in a vacuum, and hence we must return to the Scriptures repeatedly to ensure we’ve read them faithfully.</a:t>
            </a:r>
          </a:p>
          <a:p>
            <a:r>
              <a:rPr lang="en-MY" sz="1200" b="1" i="0" u="none" strike="noStrike" kern="1200" dirty="0">
                <a:solidFill>
                  <a:schemeClr val="tx1"/>
                </a:solidFill>
                <a:effectLst/>
                <a:latin typeface="+mn-lt"/>
                <a:ea typeface="+mn-ea"/>
                <a:cs typeface="+mn-cs"/>
              </a:rPr>
              <a:t>Foundation of the Apostles and Prophets</a:t>
            </a:r>
          </a:p>
          <a:p>
            <a:r>
              <a:rPr lang="en-MY" sz="1200" b="0" i="0" u="none" strike="noStrike" kern="1200" dirty="0">
                <a:solidFill>
                  <a:schemeClr val="tx1"/>
                </a:solidFill>
                <a:effectLst/>
                <a:latin typeface="+mn-lt"/>
                <a:ea typeface="+mn-ea"/>
                <a:cs typeface="+mn-cs"/>
              </a:rPr>
              <a:t>Paul says the church is “built on the foundation of the apostles and the prophets” (</a:t>
            </a:r>
            <a:r>
              <a:rPr lang="en-MY" sz="1200" b="0" i="0" u="none" strike="noStrike" kern="1200" dirty="0">
                <a:solidFill>
                  <a:schemeClr val="tx1"/>
                </a:solidFill>
                <a:effectLst/>
                <a:latin typeface="+mn-lt"/>
                <a:ea typeface="+mn-ea"/>
                <a:cs typeface="+mn-cs"/>
                <a:hlinkClick r:id="rId8"/>
              </a:rPr>
              <a:t>Eph. 2:20</a:t>
            </a:r>
            <a:r>
              <a:rPr lang="en-MY" sz="1200" b="0" i="0" u="none" strike="noStrike" kern="1200" dirty="0">
                <a:solidFill>
                  <a:schemeClr val="tx1"/>
                </a:solidFill>
                <a:effectLst/>
                <a:latin typeface="+mn-lt"/>
                <a:ea typeface="+mn-ea"/>
                <a:cs typeface="+mn-cs"/>
              </a:rPr>
              <a:t>). I conclude that all we need to know for salvation and sanctification has been given to us through the teaching of the apostles and prophets, and that this teaching is now found in the Scriptures. Now that God has spoken in the last days through his Son (</a:t>
            </a:r>
            <a:r>
              <a:rPr lang="en-MY" sz="1200" b="0" i="0" u="none" strike="noStrike" kern="1200" dirty="0">
                <a:solidFill>
                  <a:schemeClr val="tx1"/>
                </a:solidFill>
                <a:effectLst/>
                <a:latin typeface="+mn-lt"/>
                <a:ea typeface="+mn-ea"/>
                <a:cs typeface="+mn-cs"/>
                <a:hlinkClick r:id="rId9"/>
              </a:rPr>
              <a:t>Heb. 1:2</a:t>
            </a:r>
            <a:r>
              <a:rPr lang="en-MY" sz="1200" b="0" i="0" u="none" strike="noStrike" kern="1200" dirty="0">
                <a:solidFill>
                  <a:schemeClr val="tx1"/>
                </a:solidFill>
                <a:effectLst/>
                <a:latin typeface="+mn-lt"/>
                <a:ea typeface="+mn-ea"/>
                <a:cs typeface="+mn-cs"/>
              </a:rPr>
              <a:t>), we don’t need further words from him to explain what Jesus Christ has accomplished in his ministry, death, and resurrection. Instead, we are “to contend for the faith that was delivered to the saints once for all” through the apostles and prophets (</a:t>
            </a:r>
            <a:r>
              <a:rPr lang="en-MY" sz="1200" b="0" i="0" u="none" strike="noStrike" kern="1200" dirty="0">
                <a:solidFill>
                  <a:schemeClr val="tx1"/>
                </a:solidFill>
                <a:effectLst/>
                <a:latin typeface="+mn-lt"/>
                <a:ea typeface="+mn-ea"/>
                <a:cs typeface="+mn-cs"/>
                <a:hlinkClick r:id="rId10"/>
              </a:rPr>
              <a:t>Jude 3</a:t>
            </a:r>
            <a:r>
              <a:rPr lang="en-MY" sz="1200" b="0" i="0" u="none" strike="noStrike" kern="1200" dirty="0">
                <a:solidFill>
                  <a:schemeClr val="tx1"/>
                </a:solidFill>
                <a:effectLst/>
                <a:latin typeface="+mn-lt"/>
                <a:ea typeface="+mn-ea"/>
                <a:cs typeface="+mn-cs"/>
              </a:rPr>
              <a:t>).</a:t>
            </a:r>
          </a:p>
          <a:p>
            <a:r>
              <a:rPr lang="en-MY" sz="1200" b="0" i="0" u="none" strike="noStrike" kern="1200" dirty="0">
                <a:solidFill>
                  <a:schemeClr val="tx1"/>
                </a:solidFill>
                <a:effectLst/>
                <a:latin typeface="+mn-lt"/>
                <a:ea typeface="+mn-ea"/>
                <a:cs typeface="+mn-cs"/>
              </a:rPr>
              <a:t>To put it another way, we don’t have apostles like Paul and Peter and John anymore. They gave us the authoritative teaching by which the church continues to live to this day, and that is the only teaching we will need until Jesus returns. We know that new apostles won’t appear since Paul specifically says he was the last apostle (</a:t>
            </a:r>
            <a:r>
              <a:rPr lang="en-MY" sz="1200" b="0" i="0" u="none" strike="noStrike" kern="1200" dirty="0">
                <a:solidFill>
                  <a:schemeClr val="tx1"/>
                </a:solidFill>
                <a:effectLst/>
                <a:latin typeface="+mn-lt"/>
                <a:ea typeface="+mn-ea"/>
                <a:cs typeface="+mn-cs"/>
                <a:hlinkClick r:id="rId11"/>
              </a:rPr>
              <a:t>1 Cor. 15:8</a:t>
            </a:r>
            <a:r>
              <a:rPr lang="en-MY" sz="1200" b="0" i="0" u="none" strike="noStrike" kern="1200" dirty="0">
                <a:solidFill>
                  <a:schemeClr val="tx1"/>
                </a:solidFill>
                <a:effectLst/>
                <a:latin typeface="+mn-lt"/>
                <a:ea typeface="+mn-ea"/>
                <a:cs typeface="+mn-cs"/>
              </a:rPr>
              <a:t>). And when James the brother of John died (</a:t>
            </a:r>
            <a:r>
              <a:rPr lang="en-MY" sz="1200" b="0" i="0" u="none" strike="noStrike" kern="1200" dirty="0">
                <a:solidFill>
                  <a:schemeClr val="tx1"/>
                </a:solidFill>
                <a:effectLst/>
                <a:latin typeface="+mn-lt"/>
                <a:ea typeface="+mn-ea"/>
                <a:cs typeface="+mn-cs"/>
                <a:hlinkClick r:id="rId12"/>
              </a:rPr>
              <a:t>Acts 12:2</a:t>
            </a:r>
            <a:r>
              <a:rPr lang="en-MY" sz="1200" b="0" i="0" u="none" strike="noStrike" kern="1200" dirty="0">
                <a:solidFill>
                  <a:schemeClr val="tx1"/>
                </a:solidFill>
                <a:effectLst/>
                <a:latin typeface="+mn-lt"/>
                <a:ea typeface="+mn-ea"/>
                <a:cs typeface="+mn-cs"/>
              </a:rPr>
              <a:t>), he wasn’t replaced. Apostles, in the technical sense, are restricted to those who have seen the risen Lord and have been commissioned by him, and no one since apostolic times fits such criteria. The apostles were uniquely appointed for the early days of the church to establish orthodox doctrine. There is no warrant, then, for saying there are still apostles today. Indeed, if anyone claims to be an apostle today we should be concerned, for such a claim opens the door to false teaching and to abuse of authority.</a:t>
            </a:r>
          </a:p>
          <a:p>
            <a:r>
              <a:rPr lang="en-MY" sz="1200" b="0" i="0" u="none" strike="noStrike" kern="1200" dirty="0">
                <a:solidFill>
                  <a:schemeClr val="tx1"/>
                </a:solidFill>
                <a:effectLst/>
                <a:latin typeface="+mn-lt"/>
                <a:ea typeface="+mn-ea"/>
                <a:cs typeface="+mn-cs"/>
              </a:rPr>
              <a:t>If the gift of apostleship has ended, then other gifts may have ceased as well, since the foundation has been laid by the apostles and prophets (</a:t>
            </a:r>
            <a:r>
              <a:rPr lang="en-MY" sz="1200" b="0" i="0" u="none" strike="noStrike" kern="1200" dirty="0">
                <a:solidFill>
                  <a:schemeClr val="tx1"/>
                </a:solidFill>
                <a:effectLst/>
                <a:latin typeface="+mn-lt"/>
                <a:ea typeface="+mn-ea"/>
                <a:cs typeface="+mn-cs"/>
                <a:hlinkClick r:id="rId8"/>
              </a:rPr>
              <a:t>Eph. 2:20</a:t>
            </a:r>
            <a:r>
              <a:rPr lang="en-MY" sz="1200" b="0" i="0" u="none" strike="noStrike" kern="1200" dirty="0">
                <a:solidFill>
                  <a:schemeClr val="tx1"/>
                </a:solidFill>
                <a:effectLst/>
                <a:latin typeface="+mn-lt"/>
                <a:ea typeface="+mn-ea"/>
                <a:cs typeface="+mn-cs"/>
              </a:rPr>
              <a:t>). I conclude from this point that the gift of prophecy has ended also, for the prophets identified here are the same sort mentioned elsewhere (cf. </a:t>
            </a:r>
            <a:r>
              <a:rPr lang="en-MY" sz="1200" b="0" i="0" u="none" strike="noStrike" kern="1200" dirty="0">
                <a:solidFill>
                  <a:schemeClr val="tx1"/>
                </a:solidFill>
                <a:effectLst/>
                <a:latin typeface="+mn-lt"/>
                <a:ea typeface="+mn-ea"/>
                <a:cs typeface="+mn-cs"/>
                <a:hlinkClick r:id="rId13"/>
              </a:rPr>
              <a:t>1 Cor. 12:28</a:t>
            </a:r>
            <a:r>
              <a:rPr lang="en-MY" sz="1200" b="0" i="0" u="none" strike="noStrike" kern="1200" dirty="0">
                <a:solidFill>
                  <a:schemeClr val="tx1"/>
                </a:solidFill>
                <a:effectLst/>
                <a:latin typeface="+mn-lt"/>
                <a:ea typeface="+mn-ea"/>
                <a:cs typeface="+mn-cs"/>
              </a:rPr>
              <a:t>; </a:t>
            </a:r>
            <a:r>
              <a:rPr lang="en-MY" sz="1200" b="0" i="0" u="none" strike="noStrike" kern="1200" dirty="0">
                <a:solidFill>
                  <a:schemeClr val="tx1"/>
                </a:solidFill>
                <a:effectLst/>
                <a:latin typeface="+mn-lt"/>
                <a:ea typeface="+mn-ea"/>
                <a:cs typeface="+mn-cs"/>
                <a:hlinkClick r:id="rId14"/>
              </a:rPr>
              <a:t>Eph. 3:5; 4:11</a:t>
            </a:r>
            <a:r>
              <a:rPr lang="en-MY" sz="1200" b="0" i="0" u="none" strike="noStrike" kern="1200" dirty="0">
                <a:solidFill>
                  <a:schemeClr val="tx1"/>
                </a:solidFill>
                <a:effectLst/>
                <a:latin typeface="+mn-lt"/>
                <a:ea typeface="+mn-ea"/>
                <a:cs typeface="+mn-cs"/>
              </a:rPr>
              <a:t>). The early churches didn’t have the complete canon of Scripture for some time, and hence an authoritative and infallible prophetic ministry was needed to lay the foundation for the church in those early days.</a:t>
            </a:r>
          </a:p>
          <a:p>
            <a:r>
              <a:rPr lang="en-MY" sz="1200" b="0" i="0" u="none" strike="noStrike" kern="1200" dirty="0">
                <a:solidFill>
                  <a:schemeClr val="tx1"/>
                </a:solidFill>
                <a:effectLst/>
                <a:latin typeface="+mn-lt"/>
                <a:ea typeface="+mn-ea"/>
                <a:cs typeface="+mn-cs"/>
              </a:rPr>
              <a:t>The most significant biblical argument against what I’m saying is the claim that New Testament (NT) prophecy differs from Old Testament (OT) prophecy, for some say OT prophecy is flawless but NT prophecy is mixed with error. But the idea that NT prophets could make mistakes isn’t persuasive for several reasons. 1.) The burden of proof is on those who say prophecy in the NT is of a different nature than prophecy in the OT. Prophets in the OT were only considered prophets of God if they were infallible (</a:t>
            </a:r>
            <a:r>
              <a:rPr lang="en-MY" sz="1200" b="0" i="0" u="none" strike="noStrike" kern="1200" dirty="0">
                <a:solidFill>
                  <a:schemeClr val="tx1"/>
                </a:solidFill>
                <a:effectLst/>
                <a:latin typeface="+mn-lt"/>
                <a:ea typeface="+mn-ea"/>
                <a:cs typeface="+mn-cs"/>
                <a:hlinkClick r:id="rId15"/>
              </a:rPr>
              <a:t>Deut. 18:15-22</a:t>
            </a:r>
            <a:r>
              <a:rPr lang="en-MY" sz="1200" b="0" i="0" u="none" strike="noStrike" kern="1200" dirty="0">
                <a:solidFill>
                  <a:schemeClr val="tx1"/>
                </a:solidFill>
                <a:effectLst/>
                <a:latin typeface="+mn-lt"/>
                <a:ea typeface="+mn-ea"/>
                <a:cs typeface="+mn-cs"/>
              </a:rPr>
              <a:t>), and the same is almost certainly true in the NT. 2.) The admonition to judge prophecies instead of prophets (</a:t>
            </a:r>
            <a:r>
              <a:rPr lang="en-MY" sz="1200" b="0" i="0" u="none" strike="noStrike" kern="1200" dirty="0">
                <a:solidFill>
                  <a:schemeClr val="tx1"/>
                </a:solidFill>
                <a:effectLst/>
                <a:latin typeface="+mn-lt"/>
                <a:ea typeface="+mn-ea"/>
                <a:cs typeface="+mn-cs"/>
                <a:hlinkClick r:id="rId16"/>
              </a:rPr>
              <a:t>1 Cor. 14:29-32</a:t>
            </a:r>
            <a:r>
              <a:rPr lang="en-MY" sz="1200" b="0" i="0" u="none" strike="noStrike" kern="1200" dirty="0">
                <a:solidFill>
                  <a:schemeClr val="tx1"/>
                </a:solidFill>
                <a:effectLst/>
                <a:latin typeface="+mn-lt"/>
                <a:ea typeface="+mn-ea"/>
                <a:cs typeface="+mn-cs"/>
              </a:rPr>
              <a:t>; </a:t>
            </a:r>
            <a:r>
              <a:rPr lang="en-MY" sz="1200" b="0" i="0" u="none" strike="noStrike" kern="1200" dirty="0">
                <a:solidFill>
                  <a:schemeClr val="tx1"/>
                </a:solidFill>
                <a:effectLst/>
                <a:latin typeface="+mn-lt"/>
                <a:ea typeface="+mn-ea"/>
                <a:cs typeface="+mn-cs"/>
                <a:hlinkClick r:id="rId17"/>
              </a:rPr>
              <a:t>1 Thess. 5:19-20</a:t>
            </a:r>
            <a:r>
              <a:rPr lang="en-MY" sz="1200" b="0" i="0" u="none" strike="noStrike" kern="1200" dirty="0">
                <a:solidFill>
                  <a:schemeClr val="tx1"/>
                </a:solidFill>
                <a:effectLst/>
                <a:latin typeface="+mn-lt"/>
                <a:ea typeface="+mn-ea"/>
                <a:cs typeface="+mn-cs"/>
              </a:rPr>
              <a:t>) is often adduced to show that the gift is different in the NT. But this argument is not convincing, for the only way to judge prophets in both Testaments is by their prophecies. We only know prophets aren’t from God if their prophecies are false or if their words contradict scriptural teaching. 3.) We have no example of a NT prophet who erred. Agabus didn’t make a mistake in prophesying that Paul would be bound by the Jews and handed over to the Romans (</a:t>
            </a:r>
            <a:r>
              <a:rPr lang="en-MY" sz="1200" b="0" i="0" u="none" strike="noStrike" kern="1200" dirty="0">
                <a:solidFill>
                  <a:schemeClr val="tx1"/>
                </a:solidFill>
                <a:effectLst/>
                <a:latin typeface="+mn-lt"/>
                <a:ea typeface="+mn-ea"/>
                <a:cs typeface="+mn-cs"/>
                <a:hlinkClick r:id="rId18"/>
              </a:rPr>
              <a:t>Acts 21:10-11</a:t>
            </a:r>
            <a:r>
              <a:rPr lang="en-MY" sz="1200" b="0" i="0" u="none" strike="noStrike" kern="1200" dirty="0">
                <a:solidFill>
                  <a:schemeClr val="tx1"/>
                </a:solidFill>
                <a:effectLst/>
                <a:latin typeface="+mn-lt"/>
                <a:ea typeface="+mn-ea"/>
                <a:cs typeface="+mn-cs"/>
              </a:rPr>
              <a:t>). To say he erred demands more precision than prophecies warrant. Furthermore, after Paul was arrested he appealed to the words of Agabus, saying he was handed over to the Romans by the Jews (</a:t>
            </a:r>
            <a:r>
              <a:rPr lang="en-MY" sz="1200" b="0" i="0" u="none" strike="noStrike" kern="1200" dirty="0">
                <a:solidFill>
                  <a:schemeClr val="tx1"/>
                </a:solidFill>
                <a:effectLst/>
                <a:latin typeface="+mn-lt"/>
                <a:ea typeface="+mn-ea"/>
                <a:cs typeface="+mn-cs"/>
                <a:hlinkClick r:id="rId19"/>
              </a:rPr>
              <a:t>Acts 28:17</a:t>
            </a:r>
            <a:r>
              <a:rPr lang="en-MY" sz="1200" b="0" i="0" u="none" strike="noStrike" kern="1200" dirty="0">
                <a:solidFill>
                  <a:schemeClr val="tx1"/>
                </a:solidFill>
                <a:effectLst/>
                <a:latin typeface="+mn-lt"/>
                <a:ea typeface="+mn-ea"/>
                <a:cs typeface="+mn-cs"/>
              </a:rPr>
              <a:t>), so it’s clear he didn’t think Agabus made a mistake. Agabus spoke the words of the Holy Spirit (</a:t>
            </a:r>
            <a:r>
              <a:rPr lang="en-MY" sz="1200" b="0" i="0" u="none" strike="noStrike" kern="1200" dirty="0">
                <a:solidFill>
                  <a:schemeClr val="tx1"/>
                </a:solidFill>
                <a:effectLst/>
                <a:latin typeface="+mn-lt"/>
                <a:ea typeface="+mn-ea"/>
                <a:cs typeface="+mn-cs"/>
                <a:hlinkClick r:id="rId20"/>
              </a:rPr>
              <a:t>Acts 11:28; 21:11</a:t>
            </a:r>
            <a:r>
              <a:rPr lang="en-MY" sz="1200" b="0" i="0" u="none" strike="noStrike" kern="1200" dirty="0">
                <a:solidFill>
                  <a:schemeClr val="tx1"/>
                </a:solidFill>
                <a:effectLst/>
                <a:latin typeface="+mn-lt"/>
                <a:ea typeface="+mn-ea"/>
                <a:cs typeface="+mn-cs"/>
              </a:rPr>
              <a:t>), so we have no example in the NT of prophets whose prophecies were mixed with error.</a:t>
            </a:r>
          </a:p>
          <a:p>
            <a:r>
              <a:rPr lang="en-MY" sz="1200" b="0" i="0" u="none" strike="noStrike" kern="1200" dirty="0">
                <a:solidFill>
                  <a:schemeClr val="tx1"/>
                </a:solidFill>
                <a:effectLst/>
                <a:latin typeface="+mn-lt"/>
                <a:ea typeface="+mn-ea"/>
                <a:cs typeface="+mn-cs"/>
              </a:rPr>
              <a:t>Some object that my view of prophecy is off target since there were hundreds and thousands of prophecies in NT times that never made it into the canon. That objection doesn’t convince, however, for the same was true in the OT. Most of the prophecies of Elijah and Elisha were never written down or </a:t>
            </a:r>
            <a:r>
              <a:rPr lang="en-MY" sz="1200" b="0" i="0" u="none" strike="noStrike" kern="1200" dirty="0" err="1">
                <a:solidFill>
                  <a:schemeClr val="tx1"/>
                </a:solidFill>
                <a:effectLst/>
                <a:latin typeface="+mn-lt"/>
                <a:ea typeface="+mn-ea"/>
                <a:cs typeface="+mn-cs"/>
              </a:rPr>
              <a:t>inscripturated</a:t>
            </a:r>
            <a:r>
              <a:rPr lang="en-MY" sz="1200" b="0" i="0" u="none" strike="noStrike" kern="1200" dirty="0">
                <a:solidFill>
                  <a:schemeClr val="tx1"/>
                </a:solidFill>
                <a:effectLst/>
                <a:latin typeface="+mn-lt"/>
                <a:ea typeface="+mn-ea"/>
                <a:cs typeface="+mn-cs"/>
              </a:rPr>
              <a:t>. Or we can think of the 100 prophets spared by Obadiah (</a:t>
            </a:r>
            <a:r>
              <a:rPr lang="en-MY" sz="1200" b="0" i="0" u="none" strike="noStrike" kern="1200" dirty="0">
                <a:solidFill>
                  <a:schemeClr val="tx1"/>
                </a:solidFill>
                <a:effectLst/>
                <a:latin typeface="+mn-lt"/>
                <a:ea typeface="+mn-ea"/>
                <a:cs typeface="+mn-cs"/>
                <a:hlinkClick r:id="rId21"/>
              </a:rPr>
              <a:t>1 Kings 18:4</a:t>
            </a:r>
            <a:r>
              <a:rPr lang="en-MY" sz="1200" b="0" i="0" u="none" strike="noStrike" kern="1200" dirty="0">
                <a:solidFill>
                  <a:schemeClr val="tx1"/>
                </a:solidFill>
                <a:effectLst/>
                <a:latin typeface="+mn-lt"/>
                <a:ea typeface="+mn-ea"/>
                <a:cs typeface="+mn-cs"/>
              </a:rPr>
              <a:t>). Apparently none of their prophecies was </a:t>
            </a:r>
            <a:r>
              <a:rPr lang="en-MY" sz="1200" b="0" i="0" u="none" strike="noStrike" kern="1200" dirty="0" err="1">
                <a:solidFill>
                  <a:schemeClr val="tx1"/>
                </a:solidFill>
                <a:effectLst/>
                <a:latin typeface="+mn-lt"/>
                <a:ea typeface="+mn-ea"/>
                <a:cs typeface="+mn-cs"/>
              </a:rPr>
              <a:t>inscripurated</a:t>
            </a:r>
            <a:r>
              <a:rPr lang="en-MY" sz="1200" b="0" i="0" u="none" strike="noStrike" kern="1200" dirty="0">
                <a:solidFill>
                  <a:schemeClr val="tx1"/>
                </a:solidFill>
                <a:effectLst/>
                <a:latin typeface="+mn-lt"/>
                <a:ea typeface="+mn-ea"/>
                <a:cs typeface="+mn-cs"/>
              </a:rPr>
              <a:t>. Nevertheless, the prophecies were all completely true and unmixed with error, for otherwise they wouldn’t have been prophets (</a:t>
            </a:r>
            <a:r>
              <a:rPr lang="en-MY" sz="1200" b="0" i="0" u="none" strike="noStrike" kern="1200" dirty="0">
                <a:solidFill>
                  <a:schemeClr val="tx1"/>
                </a:solidFill>
                <a:effectLst/>
                <a:latin typeface="+mn-lt"/>
                <a:ea typeface="+mn-ea"/>
                <a:cs typeface="+mn-cs"/>
                <a:hlinkClick r:id="rId15"/>
              </a:rPr>
              <a:t>Deut. 18:15-22</a:t>
            </a:r>
            <a:r>
              <a:rPr lang="en-MY" sz="1200" b="0" i="0" u="none" strike="noStrike" kern="1200" dirty="0">
                <a:solidFill>
                  <a:schemeClr val="tx1"/>
                </a:solidFill>
                <a:effectLst/>
                <a:latin typeface="+mn-lt"/>
                <a:ea typeface="+mn-ea"/>
                <a:cs typeface="+mn-cs"/>
              </a:rPr>
              <a:t>). The same principle applies to the prophecies of NT prophets. Their words aren’t recorded for us, but if they were truly prophets then their words were infallible.</a:t>
            </a:r>
          </a:p>
          <a:p>
            <a:r>
              <a:rPr lang="en-MY" sz="1200" b="0" i="0" u="none" strike="noStrike" kern="1200" dirty="0">
                <a:solidFill>
                  <a:schemeClr val="tx1"/>
                </a:solidFill>
                <a:effectLst/>
                <a:latin typeface="+mn-lt"/>
                <a:ea typeface="+mn-ea"/>
                <a:cs typeface="+mn-cs"/>
              </a:rPr>
              <a:t>What some people today call “prophecies” are actually impressions from God. He can use impressions to guide and lead us, but they aren’t infallible and must always be tested by Scripture. We should also consult with wise </a:t>
            </a:r>
            <a:r>
              <a:rPr lang="en-MY" sz="1200" b="0" i="0" u="none" strike="noStrike" kern="1200" dirty="0" err="1">
                <a:solidFill>
                  <a:schemeClr val="tx1"/>
                </a:solidFill>
                <a:effectLst/>
                <a:latin typeface="+mn-lt"/>
                <a:ea typeface="+mn-ea"/>
                <a:cs typeface="+mn-cs"/>
              </a:rPr>
              <a:t>counselors</a:t>
            </a:r>
            <a:r>
              <a:rPr lang="en-MY" sz="1200" b="0" i="0" u="none" strike="noStrike" kern="1200" dirty="0">
                <a:solidFill>
                  <a:schemeClr val="tx1"/>
                </a:solidFill>
                <a:effectLst/>
                <a:latin typeface="+mn-lt"/>
                <a:ea typeface="+mn-ea"/>
                <a:cs typeface="+mn-cs"/>
              </a:rPr>
              <a:t> before acting on such impressions. I love my charismatic brothers and sisters, but what they call “prophecy” today isn’t actually the biblical gift of prophecy. God-given impressions aren’t the same thing as prophecies.</a:t>
            </a:r>
          </a:p>
          <a:p>
            <a:r>
              <a:rPr lang="en-MY" sz="1200" b="1" i="0" u="none" strike="noStrike" kern="1200" dirty="0">
                <a:solidFill>
                  <a:schemeClr val="tx1"/>
                </a:solidFill>
                <a:effectLst/>
                <a:latin typeface="+mn-lt"/>
                <a:ea typeface="+mn-ea"/>
                <a:cs typeface="+mn-cs"/>
              </a:rPr>
              <a:t>What About Tongues?</a:t>
            </a:r>
          </a:p>
          <a:p>
            <a:r>
              <a:rPr lang="en-MY" sz="1200" b="0" i="0" u="none" strike="noStrike" kern="1200" dirty="0">
                <a:solidFill>
                  <a:schemeClr val="tx1"/>
                </a:solidFill>
                <a:effectLst/>
                <a:latin typeface="+mn-lt"/>
                <a:ea typeface="+mn-ea"/>
                <a:cs typeface="+mn-cs"/>
              </a:rPr>
              <a:t>The gift of tongues is a more difficult issue. In Acts (2:1-4; 10:44-48; 19:1-7) this gift signifies that the age of </a:t>
            </a:r>
            <a:r>
              <a:rPr lang="en-MY" sz="1200" b="0" i="0" u="none" strike="noStrike" kern="1200" dirty="0" err="1">
                <a:solidFill>
                  <a:schemeClr val="tx1"/>
                </a:solidFill>
                <a:effectLst/>
                <a:latin typeface="+mn-lt"/>
                <a:ea typeface="+mn-ea"/>
                <a:cs typeface="+mn-cs"/>
              </a:rPr>
              <a:t>fulfillment</a:t>
            </a:r>
            <a:r>
              <a:rPr lang="en-MY" sz="1200" b="0" i="0" u="none" strike="noStrike" kern="1200" dirty="0">
                <a:solidFill>
                  <a:schemeClr val="tx1"/>
                </a:solidFill>
                <a:effectLst/>
                <a:latin typeface="+mn-lt"/>
                <a:ea typeface="+mn-ea"/>
                <a:cs typeface="+mn-cs"/>
              </a:rPr>
              <a:t> has arrived where God’s covenant promises are being realized. </a:t>
            </a:r>
            <a:r>
              <a:rPr lang="en-MY" sz="1200" b="0" i="0" u="none" strike="noStrike" kern="1200" dirty="0">
                <a:solidFill>
                  <a:schemeClr val="tx1"/>
                </a:solidFill>
                <a:effectLst/>
                <a:latin typeface="+mn-lt"/>
                <a:ea typeface="+mn-ea"/>
                <a:cs typeface="+mn-cs"/>
                <a:hlinkClick r:id="rId22"/>
              </a:rPr>
              <a:t>First Corinthians 14:1-5</a:t>
            </a:r>
            <a:r>
              <a:rPr lang="en-MY" sz="1200" b="0" i="0" u="none" strike="noStrike" kern="1200" dirty="0">
                <a:solidFill>
                  <a:schemeClr val="tx1"/>
                </a:solidFill>
                <a:effectLst/>
                <a:latin typeface="+mn-lt"/>
                <a:ea typeface="+mn-ea"/>
                <a:cs typeface="+mn-cs"/>
              </a:rPr>
              <a:t> and </a:t>
            </a:r>
            <a:r>
              <a:rPr lang="en-MY" sz="1200" b="0" i="0" u="none" strike="noStrike" kern="1200" dirty="0">
                <a:solidFill>
                  <a:schemeClr val="tx1"/>
                </a:solidFill>
                <a:effectLst/>
                <a:latin typeface="+mn-lt"/>
                <a:ea typeface="+mn-ea"/>
                <a:cs typeface="+mn-cs"/>
                <a:hlinkClick r:id="rId23"/>
              </a:rPr>
              <a:t>Acts 2:17-18</a:t>
            </a:r>
            <a:r>
              <a:rPr lang="en-MY" sz="1200" b="0" i="0" u="none" strike="noStrike" kern="1200" dirty="0">
                <a:solidFill>
                  <a:schemeClr val="tx1"/>
                </a:solidFill>
                <a:effectLst/>
                <a:latin typeface="+mn-lt"/>
                <a:ea typeface="+mn-ea"/>
                <a:cs typeface="+mn-cs"/>
              </a:rPr>
              <a:t> also suggest that interpreted (or understood) tongues are equivalent to prophecy. It seems, then, that prophecy and tongues are closely related. If prophecy has passed away, then tongues have likely ended as well. Further, it’s clear from Acts that the gift involves speaking in foreign languages (</a:t>
            </a:r>
            <a:r>
              <a:rPr lang="en-MY" sz="1200" b="0" i="0" u="none" strike="noStrike" kern="1200" dirty="0">
                <a:solidFill>
                  <a:schemeClr val="tx1"/>
                </a:solidFill>
                <a:effectLst/>
                <a:latin typeface="+mn-lt"/>
                <a:ea typeface="+mn-ea"/>
                <a:cs typeface="+mn-cs"/>
                <a:hlinkClick r:id="rId24"/>
              </a:rPr>
              <a:t>Acts 2</a:t>
            </a:r>
            <a:r>
              <a:rPr lang="en-MY" sz="1200" b="0" i="0" u="none" strike="noStrike" kern="1200" dirty="0">
                <a:solidFill>
                  <a:schemeClr val="tx1"/>
                </a:solidFill>
                <a:effectLst/>
                <a:latin typeface="+mn-lt"/>
                <a:ea typeface="+mn-ea"/>
                <a:cs typeface="+mn-cs"/>
              </a:rPr>
              <a:t>), and Peter emphasizes in the case of Cornelius and his friends that the Gentiles received the same gift as the Jews (</a:t>
            </a:r>
            <a:r>
              <a:rPr lang="en-MY" sz="1200" b="0" i="0" u="none" strike="noStrike" kern="1200" dirty="0">
                <a:solidFill>
                  <a:schemeClr val="tx1"/>
                </a:solidFill>
                <a:effectLst/>
                <a:latin typeface="+mn-lt"/>
                <a:ea typeface="+mn-ea"/>
                <a:cs typeface="+mn-cs"/>
                <a:hlinkClick r:id="rId25"/>
              </a:rPr>
              <a:t>Acts 11:16-17</a:t>
            </a:r>
            <a:r>
              <a:rPr lang="en-MY" sz="1200" b="0" i="0" u="none" strike="noStrike" kern="1200" dirty="0">
                <a:solidFill>
                  <a:schemeClr val="tx1"/>
                </a:solidFill>
                <a:effectLst/>
                <a:latin typeface="+mn-lt"/>
                <a:ea typeface="+mn-ea"/>
                <a:cs typeface="+mn-cs"/>
              </a:rPr>
              <a:t>).</a:t>
            </a:r>
          </a:p>
          <a:p>
            <a:r>
              <a:rPr lang="en-MY" sz="1200" b="0" i="0" u="none" strike="noStrike" kern="1200" dirty="0">
                <a:solidFill>
                  <a:schemeClr val="tx1"/>
                </a:solidFill>
                <a:effectLst/>
                <a:latin typeface="+mn-lt"/>
                <a:ea typeface="+mn-ea"/>
                <a:cs typeface="+mn-cs"/>
              </a:rPr>
              <a:t>Nor is it persuasive to say the gift in </a:t>
            </a:r>
            <a:r>
              <a:rPr lang="en-MY" sz="1200" b="0" i="0" u="none" strike="noStrike" kern="1200" dirty="0">
                <a:solidFill>
                  <a:schemeClr val="tx1"/>
                </a:solidFill>
                <a:effectLst/>
                <a:latin typeface="+mn-lt"/>
                <a:ea typeface="+mn-ea"/>
                <a:cs typeface="+mn-cs"/>
                <a:hlinkClick r:id="rId26"/>
              </a:rPr>
              <a:t>1 Corinthians 12-14</a:t>
            </a:r>
            <a:r>
              <a:rPr lang="en-MY" sz="1200" b="0" i="0" u="none" strike="noStrike" kern="1200" dirty="0">
                <a:solidFill>
                  <a:schemeClr val="tx1"/>
                </a:solidFill>
                <a:effectLst/>
                <a:latin typeface="+mn-lt"/>
                <a:ea typeface="+mn-ea"/>
                <a:cs typeface="+mn-cs"/>
              </a:rPr>
              <a:t> is of a different nature (i.e., ecstatic utterances). The word </a:t>
            </a:r>
            <a:r>
              <a:rPr lang="en-MY" sz="1200" b="0" i="1" u="none" strike="noStrike" kern="1200" dirty="0">
                <a:solidFill>
                  <a:schemeClr val="tx1"/>
                </a:solidFill>
                <a:effectLst/>
                <a:latin typeface="+mn-lt"/>
                <a:ea typeface="+mn-ea"/>
                <a:cs typeface="+mn-cs"/>
              </a:rPr>
              <a:t>tongues</a:t>
            </a:r>
            <a:r>
              <a:rPr lang="en-MY" sz="1200" b="0" i="0" u="none" strike="noStrike" kern="1200" dirty="0">
                <a:solidFill>
                  <a:schemeClr val="tx1"/>
                </a:solidFill>
                <a:effectLst/>
                <a:latin typeface="+mn-lt"/>
                <a:ea typeface="+mn-ea"/>
                <a:cs typeface="+mn-cs"/>
              </a:rPr>
              <a:t> (</a:t>
            </a:r>
            <a:r>
              <a:rPr lang="en-MY" sz="1200" b="0" i="1" u="none" strike="noStrike" kern="1200" dirty="0" err="1">
                <a:solidFill>
                  <a:schemeClr val="tx1"/>
                </a:solidFill>
                <a:effectLst/>
                <a:latin typeface="+mn-lt"/>
                <a:ea typeface="+mn-ea"/>
                <a:cs typeface="+mn-cs"/>
              </a:rPr>
              <a:t>glōssa</a:t>
            </a:r>
            <a:r>
              <a:rPr lang="en-MY" sz="1200" b="0" i="0" u="none" strike="noStrike" kern="1200" dirty="0">
                <a:solidFill>
                  <a:schemeClr val="tx1"/>
                </a:solidFill>
                <a:effectLst/>
                <a:latin typeface="+mn-lt"/>
                <a:ea typeface="+mn-ea"/>
                <a:cs typeface="+mn-cs"/>
              </a:rPr>
              <a:t>) denotes a linguistic code, a structured language, not random and free vocalization. When Paul says no one understands those speaking in tongues because they utter mysteries (</a:t>
            </a:r>
            <a:r>
              <a:rPr lang="en-MY" sz="1200" b="0" i="0" u="none" strike="noStrike" kern="1200" dirty="0">
                <a:solidFill>
                  <a:schemeClr val="tx1"/>
                </a:solidFill>
                <a:effectLst/>
                <a:latin typeface="+mn-lt"/>
                <a:ea typeface="+mn-ea"/>
                <a:cs typeface="+mn-cs"/>
                <a:hlinkClick r:id="rId27"/>
              </a:rPr>
              <a:t>1 Cor. 14:2</a:t>
            </a:r>
            <a:r>
              <a:rPr lang="en-MY" sz="1200" b="0" i="0" u="none" strike="noStrike" kern="1200" dirty="0">
                <a:solidFill>
                  <a:schemeClr val="tx1"/>
                </a:solidFill>
                <a:effectLst/>
                <a:latin typeface="+mn-lt"/>
                <a:ea typeface="+mn-ea"/>
                <a:cs typeface="+mn-cs"/>
              </a:rPr>
              <a:t>), he isn’t suggesting that the gift is different from what we find in Acts. Those hearing the tongues in Acts understood what was being said because they knew the languages the apostles were speaking. If no one knows the language, then the tongue speaker utters mysteries. Nor does </a:t>
            </a:r>
            <a:r>
              <a:rPr lang="en-MY" sz="1200" b="0" i="0" u="none" strike="noStrike" kern="1200" dirty="0">
                <a:solidFill>
                  <a:schemeClr val="tx1"/>
                </a:solidFill>
                <a:effectLst/>
                <a:latin typeface="+mn-lt"/>
                <a:ea typeface="+mn-ea"/>
                <a:cs typeface="+mn-cs"/>
                <a:hlinkClick r:id="rId28"/>
              </a:rPr>
              <a:t>1 Corinthians 13:1</a:t>
            </a:r>
            <a:r>
              <a:rPr lang="en-MY" sz="1200" b="0" i="0" u="none" strike="noStrike" kern="1200" dirty="0">
                <a:solidFill>
                  <a:schemeClr val="tx1"/>
                </a:solidFill>
                <a:effectLst/>
                <a:latin typeface="+mn-lt"/>
                <a:ea typeface="+mn-ea"/>
                <a:cs typeface="+mn-cs"/>
              </a:rPr>
              <a:t> (tongues of angels) support the notion that the gift of tongues consists of ecstatic utterances. Paul engages in hyperbole in </a:t>
            </a:r>
            <a:r>
              <a:rPr lang="en-MY" sz="1200" b="0" i="0" u="none" strike="noStrike" kern="1200" dirty="0">
                <a:solidFill>
                  <a:schemeClr val="tx1"/>
                </a:solidFill>
                <a:effectLst/>
                <a:latin typeface="+mn-lt"/>
                <a:ea typeface="+mn-ea"/>
                <a:cs typeface="+mn-cs"/>
                <a:hlinkClick r:id="rId29"/>
              </a:rPr>
              <a:t>1 Corinthians 13:1-3</a:t>
            </a:r>
            <a:r>
              <a:rPr lang="en-MY" sz="1200" b="0" i="0" u="none" strike="noStrike" kern="1200" dirty="0">
                <a:solidFill>
                  <a:schemeClr val="tx1"/>
                </a:solidFill>
                <a:effectLst/>
                <a:latin typeface="+mn-lt"/>
                <a:ea typeface="+mn-ea"/>
                <a:cs typeface="+mn-cs"/>
              </a:rPr>
              <a:t>. He’s clearly exaggerating when referring to the gift of prophecy (</a:t>
            </a:r>
            <a:r>
              <a:rPr lang="en-MY" sz="1200" b="0" i="0" u="none" strike="noStrike" kern="1200" dirty="0">
                <a:solidFill>
                  <a:schemeClr val="tx1"/>
                </a:solidFill>
                <a:effectLst/>
                <a:latin typeface="+mn-lt"/>
                <a:ea typeface="+mn-ea"/>
                <a:cs typeface="+mn-cs"/>
                <a:hlinkClick r:id="rId30"/>
              </a:rPr>
              <a:t>1 Cor. 13:2</a:t>
            </a:r>
            <a:r>
              <a:rPr lang="en-MY" sz="1200" b="0" i="0" u="none" strike="noStrike" kern="1200" dirty="0">
                <a:solidFill>
                  <a:schemeClr val="tx1"/>
                </a:solidFill>
                <a:effectLst/>
                <a:latin typeface="+mn-lt"/>
                <a:ea typeface="+mn-ea"/>
                <a:cs typeface="+mn-cs"/>
              </a:rPr>
              <a:t>), for no one who prophesies knows “all mysteries and all knowledge.”</a:t>
            </a:r>
          </a:p>
          <a:p>
            <a:r>
              <a:rPr lang="en-MY" sz="1200" b="0" i="0" u="none" strike="noStrike" kern="1200" dirty="0">
                <a:solidFill>
                  <a:schemeClr val="tx1"/>
                </a:solidFill>
                <a:effectLst/>
                <a:latin typeface="+mn-lt"/>
                <a:ea typeface="+mn-ea"/>
                <a:cs typeface="+mn-cs"/>
              </a:rPr>
              <a:t>I believe what’s happening in charismatic circles today regarding tongues is similar to what we saw with prophecy. The gift is redefined to include free vocalization, and then people claim to have the gift described in Scripture. In doing so they redefine the gift to accommodate contemporary experience. So are contemporary tongues demonic, then? I don’t think so. I agree with J. I. Packer that the experience is more a form of psychological relaxation.</a:t>
            </a:r>
          </a:p>
          <a:p>
            <a:r>
              <a:rPr lang="en-MY" sz="1200" b="1" i="0" u="none" strike="noStrike" kern="1200" dirty="0">
                <a:solidFill>
                  <a:schemeClr val="tx1"/>
                </a:solidFill>
                <a:effectLst/>
                <a:latin typeface="+mn-lt"/>
                <a:ea typeface="+mn-ea"/>
                <a:cs typeface="+mn-cs"/>
              </a:rPr>
              <a:t>Miracles and Healings</a:t>
            </a:r>
          </a:p>
          <a:p>
            <a:r>
              <a:rPr lang="en-MY" sz="1200" b="0" i="0" u="none" strike="noStrike" kern="1200" dirty="0">
                <a:solidFill>
                  <a:schemeClr val="tx1"/>
                </a:solidFill>
                <a:effectLst/>
                <a:latin typeface="+mn-lt"/>
                <a:ea typeface="+mn-ea"/>
                <a:cs typeface="+mn-cs"/>
              </a:rPr>
              <a:t>What about miracles and healings? First, I believe God still heals and does miraculous things today, and we should pray for such. Scripture isn’t as clear on this matter, and thus these gifts could exist today. Still, the primary function of these gifts was to accredit the gospel message, confirming that Jesus was both Lord and Christ. I doubt the gift of miracles and healings exists today, for it isn’t evident that men and women in our churches have such gifts. Certainly God can and does heal at times, but where are the people with these gifts? Claims for miracles and healings must be verified, just as the people verified the blind man’s healing in </a:t>
            </a:r>
            <a:r>
              <a:rPr lang="en-MY" sz="1200" b="0" i="0" u="none" strike="noStrike" kern="1200" dirty="0">
                <a:solidFill>
                  <a:schemeClr val="tx1"/>
                </a:solidFill>
                <a:effectLst/>
                <a:latin typeface="+mn-lt"/>
                <a:ea typeface="+mn-ea"/>
                <a:cs typeface="+mn-cs"/>
                <a:hlinkClick r:id="rId31"/>
              </a:rPr>
              <a:t>John 9</a:t>
            </a:r>
            <a:r>
              <a:rPr lang="en-MY" sz="1200" b="0" i="0" u="none" strike="noStrike" kern="1200" dirty="0">
                <a:solidFill>
                  <a:schemeClr val="tx1"/>
                </a:solidFill>
                <a:effectLst/>
                <a:latin typeface="+mn-lt"/>
                <a:ea typeface="+mn-ea"/>
                <a:cs typeface="+mn-cs"/>
              </a:rPr>
              <a:t>. There is a kind of biblically warranted </a:t>
            </a:r>
            <a:r>
              <a:rPr lang="en-MY" sz="1200" b="0" i="0" u="none" strike="noStrike" kern="1200" dirty="0" err="1">
                <a:solidFill>
                  <a:schemeClr val="tx1"/>
                </a:solidFill>
                <a:effectLst/>
                <a:latin typeface="+mn-lt"/>
                <a:ea typeface="+mn-ea"/>
                <a:cs typeface="+mn-cs"/>
              </a:rPr>
              <a:t>skepticism</a:t>
            </a:r>
            <a:r>
              <a:rPr lang="en-MY" sz="1200" b="0" i="0" u="none" strike="noStrike" kern="1200" dirty="0">
                <a:solidFill>
                  <a:schemeClr val="tx1"/>
                </a:solidFill>
                <a:effectLst/>
                <a:latin typeface="+mn-lt"/>
                <a:ea typeface="+mn-ea"/>
                <a:cs typeface="+mn-cs"/>
              </a:rPr>
              <a:t>.</a:t>
            </a:r>
          </a:p>
          <a:p>
            <a:r>
              <a:rPr lang="en-MY" sz="1200" b="0" i="0" u="none" strike="noStrike" kern="1200" dirty="0">
                <a:solidFill>
                  <a:schemeClr val="tx1"/>
                </a:solidFill>
                <a:effectLst/>
                <a:latin typeface="+mn-lt"/>
                <a:ea typeface="+mn-ea"/>
                <a:cs typeface="+mn-cs"/>
              </a:rPr>
              <a:t>Now, could God in cutting-edge missionary situations grant miracles and signs and wonders to accredit the gospel as he did in apostolic times? Yes. But that’s not the same thing as having these gifts as a regular feature in the ongoing life of the church. If the signs and wonders of the apostles have returned, we should see the blind receiving their sight, the lame walking, and the dead being raised. God heals today (sometimes dramatically), but the healing of colds, the flu, TMJ, stomach, and back problems, and so forth aren’t in the same category as the healings found in the Scriptures. If people truly have the gift of healing and miracles today, they need to demonstrate such by performing the kinds of healings and miracles found in the Bible.</a:t>
            </a:r>
          </a:p>
          <a:p>
            <a:r>
              <a:rPr lang="en-MY" sz="1200" b="1" i="0" u="none" strike="noStrike" kern="1200" dirty="0">
                <a:solidFill>
                  <a:schemeClr val="tx1"/>
                </a:solidFill>
                <a:effectLst/>
                <a:latin typeface="+mn-lt"/>
                <a:ea typeface="+mn-ea"/>
                <a:cs typeface="+mn-cs"/>
              </a:rPr>
              <a:t>Doesn’t 1 Corinthians 13:8-12 Contradict Your View?</a:t>
            </a:r>
          </a:p>
          <a:p>
            <a:r>
              <a:rPr lang="en-MY" sz="1200" b="0" i="0" u="none" strike="noStrike" kern="1200" dirty="0">
                <a:solidFill>
                  <a:schemeClr val="tx1"/>
                </a:solidFill>
                <a:effectLst/>
                <a:latin typeface="+mn-lt"/>
                <a:ea typeface="+mn-ea"/>
                <a:cs typeface="+mn-cs"/>
              </a:rPr>
              <a:t>Let’s consider an objection to the notion that some of the gifts have ceased. Doesn’t </a:t>
            </a:r>
            <a:r>
              <a:rPr lang="en-MY" sz="1200" b="0" i="0" u="none" strike="noStrike" kern="1200" dirty="0">
                <a:solidFill>
                  <a:schemeClr val="tx1"/>
                </a:solidFill>
                <a:effectLst/>
                <a:latin typeface="+mn-lt"/>
                <a:ea typeface="+mn-ea"/>
                <a:cs typeface="+mn-cs"/>
                <a:hlinkClick r:id="rId32"/>
              </a:rPr>
              <a:t>1 Corinthians 13:8-12</a:t>
            </a:r>
            <a:r>
              <a:rPr lang="en-MY" sz="1200" b="0" i="0" u="none" strike="noStrike" kern="1200" dirty="0">
                <a:solidFill>
                  <a:schemeClr val="tx1"/>
                </a:solidFill>
                <a:effectLst/>
                <a:latin typeface="+mn-lt"/>
                <a:ea typeface="+mn-ea"/>
                <a:cs typeface="+mn-cs"/>
              </a:rPr>
              <a:t> teach that the gifts last until Jesus comes again? Certainly this text teaches that the gifts could last until Jesus returns. There’s no definitive teaching in the Bible that they’ve ceased. We might even expect them to last until the second coming. But we see hints from </a:t>
            </a:r>
            <a:r>
              <a:rPr lang="en-MY" sz="1200" b="0" i="0" u="none" strike="noStrike" kern="1200" dirty="0">
                <a:solidFill>
                  <a:schemeClr val="tx1"/>
                </a:solidFill>
                <a:effectLst/>
                <a:latin typeface="+mn-lt"/>
                <a:ea typeface="+mn-ea"/>
                <a:cs typeface="+mn-cs"/>
                <a:hlinkClick r:id="rId33"/>
              </a:rPr>
              <a:t>Ephesians 2:20</a:t>
            </a:r>
            <a:r>
              <a:rPr lang="en-MY" sz="1200" b="0" i="0" u="none" strike="noStrike" kern="1200" dirty="0">
                <a:solidFill>
                  <a:schemeClr val="tx1"/>
                </a:solidFill>
                <a:effectLst/>
                <a:latin typeface="+mn-lt"/>
                <a:ea typeface="+mn-ea"/>
                <a:cs typeface="+mn-cs"/>
              </a:rPr>
              <a:t> and other texts that the gifts played a foundational role. I conclude, then, that </a:t>
            </a:r>
            <a:r>
              <a:rPr lang="en-MY" sz="1200" b="0" i="0" u="none" strike="noStrike" kern="1200" dirty="0">
                <a:solidFill>
                  <a:schemeClr val="tx1"/>
                </a:solidFill>
                <a:effectLst/>
                <a:latin typeface="+mn-lt"/>
                <a:ea typeface="+mn-ea"/>
                <a:cs typeface="+mn-cs"/>
                <a:hlinkClick r:id="rId32"/>
              </a:rPr>
              <a:t>1 Corinthians 13:8-12</a:t>
            </a:r>
            <a:r>
              <a:rPr lang="en-MY" sz="1200" b="0" i="0" u="none" strike="noStrike" kern="1200" dirty="0">
                <a:solidFill>
                  <a:schemeClr val="tx1"/>
                </a:solidFill>
                <a:effectLst/>
                <a:latin typeface="+mn-lt"/>
                <a:ea typeface="+mn-ea"/>
                <a:cs typeface="+mn-cs"/>
              </a:rPr>
              <a:t> permits but doesn’t require the gifts to continue until the second coming. And the gifts as they are practiced today don’t fit with the biblical description of these gifts.</a:t>
            </a:r>
          </a:p>
          <a:p>
            <a:r>
              <a:rPr lang="en-MY" sz="1200" b="0" i="0" u="none" strike="noStrike" kern="1200" dirty="0">
                <a:solidFill>
                  <a:schemeClr val="tx1"/>
                </a:solidFill>
                <a:effectLst/>
                <a:latin typeface="+mn-lt"/>
                <a:ea typeface="+mn-ea"/>
                <a:cs typeface="+mn-cs"/>
              </a:rPr>
              <a:t>For reasons like these the Reformers and most of the Protestant tradition until the 20th century believed the gifts had ceased. </a:t>
            </a:r>
            <a:r>
              <a:rPr lang="en-MY" sz="1200" b="0" i="0" u="none" strike="noStrike" kern="1200">
                <a:solidFill>
                  <a:schemeClr val="tx1"/>
                </a:solidFill>
                <a:effectLst/>
                <a:latin typeface="+mn-lt"/>
                <a:ea typeface="+mn-ea"/>
                <a:cs typeface="+mn-cs"/>
              </a:rPr>
              <a:t>I conclude that both Scripture and experience verify their judgment on the matter.</a:t>
            </a:r>
          </a:p>
          <a:p>
            <a:endParaRPr lang="en-US" dirty="0"/>
          </a:p>
        </p:txBody>
      </p:sp>
      <p:sp>
        <p:nvSpPr>
          <p:cNvPr id="4" name="Slide Number Placeholder 3"/>
          <p:cNvSpPr>
            <a:spLocks noGrp="1"/>
          </p:cNvSpPr>
          <p:nvPr>
            <p:ph type="sldNum" sz="quarter" idx="5"/>
          </p:nvPr>
        </p:nvSpPr>
        <p:spPr/>
        <p:txBody>
          <a:bodyPr/>
          <a:lstStyle/>
          <a:p>
            <a:fld id="{0CFC4711-2EDA-1B4C-9A9F-DFC9E6C9141D}" type="slidenum">
              <a:rPr lang="en-US" smtClean="0"/>
              <a:t>22</a:t>
            </a:fld>
            <a:endParaRPr lang="en-US"/>
          </a:p>
        </p:txBody>
      </p:sp>
    </p:spTree>
    <p:extLst>
      <p:ext uri="{BB962C8B-B14F-4D97-AF65-F5344CB8AC3E}">
        <p14:creationId xmlns:p14="http://schemas.microsoft.com/office/powerpoint/2010/main" val="246781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dirty="0"/>
              <a:t>Numbers 12:6-8 (ESV) And he said, “Hear my words: If there is a prophet among you, I the Lord make myself known to him in a vision; I speak with him in a dream. 7 Not so with my servant Moses. He is faithful in all my house. 8 With him I speak mouth to mouth, clearly, and not in riddles, and he beholds the form of the Lord. Why then were you not afraid to speak against my servant Moses?”</a:t>
            </a:r>
          </a:p>
          <a:p>
            <a:endParaRPr lang="en-US" dirty="0"/>
          </a:p>
        </p:txBody>
      </p:sp>
      <p:sp>
        <p:nvSpPr>
          <p:cNvPr id="4" name="Slide Number Placeholder 3"/>
          <p:cNvSpPr>
            <a:spLocks noGrp="1"/>
          </p:cNvSpPr>
          <p:nvPr>
            <p:ph type="sldNum" sz="quarter" idx="5"/>
          </p:nvPr>
        </p:nvSpPr>
        <p:spPr/>
        <p:txBody>
          <a:bodyPr/>
          <a:lstStyle/>
          <a:p>
            <a:fld id="{23C383CA-815B-9547-95A5-4D40A04DDBC2}" type="slidenum">
              <a:rPr lang="en-US" smtClean="0"/>
              <a:t>23</a:t>
            </a:fld>
            <a:endParaRPr lang="en-US"/>
          </a:p>
        </p:txBody>
      </p:sp>
    </p:spTree>
    <p:extLst>
      <p:ext uri="{BB962C8B-B14F-4D97-AF65-F5344CB8AC3E}">
        <p14:creationId xmlns:p14="http://schemas.microsoft.com/office/powerpoint/2010/main" val="106125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89BAE-C27A-404E-ABC0-65DEDB486649}" type="datetimeFigureOut">
              <a:rPr lang="en-US" smtClean="0"/>
              <a:t>8/18/19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1A0A4233-5006-5B43-84B6-49F25729A0F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596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89BAE-C27A-404E-ABC0-65DEDB486649}" type="datetimeFigureOut">
              <a:rPr lang="en-US" smtClean="0"/>
              <a:t>8/18/19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A4233-5006-5B43-84B6-49F25729A0F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4255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89BAE-C27A-404E-ABC0-65DEDB486649}" type="datetimeFigureOut">
              <a:rPr lang="en-US" smtClean="0"/>
              <a:t>8/18/19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A4233-5006-5B43-84B6-49F25729A0F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711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89BAE-C27A-404E-ABC0-65DEDB486649}" type="datetimeFigureOut">
              <a:rPr lang="en-US" smtClean="0"/>
              <a:t>8/18/19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A4233-5006-5B43-84B6-49F25729A0F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533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489BAE-C27A-404E-ABC0-65DEDB486649}" type="datetimeFigureOut">
              <a:rPr lang="en-US" smtClean="0"/>
              <a:t>8/18/19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A4233-5006-5B43-84B6-49F25729A0F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880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89BAE-C27A-404E-ABC0-65DEDB486649}" type="datetimeFigureOut">
              <a:rPr lang="en-US" smtClean="0"/>
              <a:t>8/18/19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A4233-5006-5B43-84B6-49F25729A0F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445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89BAE-C27A-404E-ABC0-65DEDB486649}" type="datetimeFigureOut">
              <a:rPr lang="en-US" smtClean="0"/>
              <a:t>8/18/19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A4233-5006-5B43-84B6-49F25729A0F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637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89BAE-C27A-404E-ABC0-65DEDB486649}" type="datetimeFigureOut">
              <a:rPr lang="en-US" smtClean="0"/>
              <a:t>8/18/19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A4233-5006-5B43-84B6-49F25729A0F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262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89BAE-C27A-404E-ABC0-65DEDB486649}" type="datetimeFigureOut">
              <a:rPr lang="en-US" smtClean="0"/>
              <a:t>8/18/19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A4233-5006-5B43-84B6-49F25729A0F3}" type="slidenum">
              <a:rPr lang="en-US" smtClean="0"/>
              <a:t>‹#›</a:t>
            </a:fld>
            <a:endParaRPr lang="en-US"/>
          </a:p>
        </p:txBody>
      </p:sp>
    </p:spTree>
    <p:extLst>
      <p:ext uri="{BB962C8B-B14F-4D97-AF65-F5344CB8AC3E}">
        <p14:creationId xmlns:p14="http://schemas.microsoft.com/office/powerpoint/2010/main" val="321495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BAE-C27A-404E-ABC0-65DEDB486649}" type="datetimeFigureOut">
              <a:rPr lang="en-US" smtClean="0"/>
              <a:t>8/18/19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A4233-5006-5B43-84B6-49F25729A0F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968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2489BAE-C27A-404E-ABC0-65DEDB486649}" type="datetimeFigureOut">
              <a:rPr lang="en-US" smtClean="0"/>
              <a:t>8/18/19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1A0A4233-5006-5B43-84B6-49F25729A0F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799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2489BAE-C27A-404E-ABC0-65DEDB486649}" type="datetimeFigureOut">
              <a:rPr lang="en-US" smtClean="0"/>
              <a:t>8/18/19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A0A4233-5006-5B43-84B6-49F25729A0F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309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ruthchallenge.one/blog/category/gifts-of-the-spirit/cessationis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8AD9-DAB9-8F40-B45A-4725A738B312}"/>
              </a:ext>
            </a:extLst>
          </p:cNvPr>
          <p:cNvSpPr>
            <a:spLocks noGrp="1"/>
          </p:cNvSpPr>
          <p:nvPr>
            <p:ph type="ctrTitle"/>
          </p:nvPr>
        </p:nvSpPr>
        <p:spPr/>
        <p:txBody>
          <a:bodyPr/>
          <a:lstStyle/>
          <a:p>
            <a:r>
              <a:rPr lang="en-US" dirty="0"/>
              <a:t>Prophecy in community</a:t>
            </a:r>
          </a:p>
        </p:txBody>
      </p:sp>
      <p:sp>
        <p:nvSpPr>
          <p:cNvPr id="3" name="Subtitle 2">
            <a:extLst>
              <a:ext uri="{FF2B5EF4-FFF2-40B4-BE49-F238E27FC236}">
                <a16:creationId xmlns:a16="http://schemas.microsoft.com/office/drawing/2014/main" id="{84E822FD-1623-F64A-A9A1-780E3E13047D}"/>
              </a:ext>
            </a:extLst>
          </p:cNvPr>
          <p:cNvSpPr>
            <a:spLocks noGrp="1"/>
          </p:cNvSpPr>
          <p:nvPr>
            <p:ph type="subTitle" idx="1"/>
          </p:nvPr>
        </p:nvSpPr>
        <p:spPr/>
        <p:txBody>
          <a:bodyPr>
            <a:normAutofit/>
          </a:bodyPr>
          <a:lstStyle/>
          <a:p>
            <a:r>
              <a:rPr lang="en-US" sz="2400" dirty="0"/>
              <a:t>1 COR 14:26-31</a:t>
            </a:r>
          </a:p>
        </p:txBody>
      </p:sp>
    </p:spTree>
    <p:extLst>
      <p:ext uri="{BB962C8B-B14F-4D97-AF65-F5344CB8AC3E}">
        <p14:creationId xmlns:p14="http://schemas.microsoft.com/office/powerpoint/2010/main" val="249956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Prophecy is not teaching</a:t>
            </a:r>
          </a:p>
        </p:txBody>
      </p:sp>
      <p:sp>
        <p:nvSpPr>
          <p:cNvPr id="5" name="Content Placeholder 4"/>
          <p:cNvSpPr>
            <a:spLocks noGrp="1"/>
          </p:cNvSpPr>
          <p:nvPr>
            <p:ph idx="1"/>
          </p:nvPr>
        </p:nvSpPr>
        <p:spPr/>
        <p:txBody>
          <a:bodyPr>
            <a:normAutofit/>
          </a:bodyPr>
          <a:lstStyle/>
          <a:p>
            <a:r>
              <a:rPr lang="en-US" dirty="0"/>
              <a:t>1 Corinthians 14:26-33 (ESV) What then, brothers? When you come together, each one has a hymn, </a:t>
            </a:r>
            <a:r>
              <a:rPr lang="en-US" b="1" u="sng" dirty="0"/>
              <a:t>a lesson</a:t>
            </a:r>
            <a:r>
              <a:rPr lang="en-US" dirty="0"/>
              <a:t>, </a:t>
            </a:r>
            <a:r>
              <a:rPr lang="en-US" b="1" u="sng" dirty="0"/>
              <a:t>a revelation</a:t>
            </a:r>
            <a:r>
              <a:rPr lang="en-US" dirty="0"/>
              <a:t>, a tongue, or an interpretation. Let all things be done for building up. 27 If any speak in a tongue, let there be only two or at most three, and each in turn, and let someone interpret. 28 But if there is no one to interpret, let each of them keep silent in church and speak to himself and to God. 29 Let two or three prophets speak, and let the others weigh what is said. 30 If a revelation is made to another sitting there, let the first be silent. 31 For you can all prophesy one by one, so that all may learn and all be encouraged, 32 and the spirits of prophets are subject to prophets. 33 For God is not a God of confusion but of peace.</a:t>
            </a:r>
          </a:p>
        </p:txBody>
      </p:sp>
    </p:spTree>
    <p:extLst>
      <p:ext uri="{BB962C8B-B14F-4D97-AF65-F5344CB8AC3E}">
        <p14:creationId xmlns:p14="http://schemas.microsoft.com/office/powerpoint/2010/main" val="114489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3D88-0997-4249-AFF0-0454795179D4}"/>
              </a:ext>
            </a:extLst>
          </p:cNvPr>
          <p:cNvSpPr>
            <a:spLocks noGrp="1"/>
          </p:cNvSpPr>
          <p:nvPr>
            <p:ph type="title"/>
          </p:nvPr>
        </p:nvSpPr>
        <p:spPr/>
        <p:txBody>
          <a:bodyPr/>
          <a:lstStyle/>
          <a:p>
            <a:r>
              <a:rPr lang="en-US" dirty="0"/>
              <a:t>Mentioned separately</a:t>
            </a:r>
          </a:p>
        </p:txBody>
      </p:sp>
      <p:sp>
        <p:nvSpPr>
          <p:cNvPr id="8" name="TextBox 7">
            <a:extLst>
              <a:ext uri="{FF2B5EF4-FFF2-40B4-BE49-F238E27FC236}">
                <a16:creationId xmlns:a16="http://schemas.microsoft.com/office/drawing/2014/main" id="{2B1E796A-784C-3D4C-A683-D505746D2A6E}"/>
              </a:ext>
            </a:extLst>
          </p:cNvPr>
          <p:cNvSpPr txBox="1"/>
          <p:nvPr/>
        </p:nvSpPr>
        <p:spPr>
          <a:xfrm>
            <a:off x="1422121" y="2279581"/>
            <a:ext cx="9020251" cy="1077218"/>
          </a:xfrm>
          <a:prstGeom prst="rect">
            <a:avLst/>
          </a:prstGeom>
          <a:noFill/>
        </p:spPr>
        <p:txBody>
          <a:bodyPr wrap="square" rtlCol="0">
            <a:spAutoFit/>
          </a:bodyPr>
          <a:lstStyle/>
          <a:p>
            <a:r>
              <a:rPr lang="en-MY" sz="3200" dirty="0"/>
              <a:t>1 Corinthians 12:29 (ESV) Are all apostles? Are all </a:t>
            </a:r>
            <a:r>
              <a:rPr lang="en-MY" sz="3200" b="1" u="sng" dirty="0"/>
              <a:t>prophets?</a:t>
            </a:r>
            <a:r>
              <a:rPr lang="en-MY" sz="3200" dirty="0"/>
              <a:t> Are all </a:t>
            </a:r>
            <a:r>
              <a:rPr lang="en-MY" sz="3200" b="1" u="sng" dirty="0"/>
              <a:t>teachers?</a:t>
            </a:r>
            <a:r>
              <a:rPr lang="en-MY" sz="3200" dirty="0"/>
              <a:t> Do all work miracles?</a:t>
            </a:r>
            <a:endParaRPr lang="en-US" sz="3200" dirty="0"/>
          </a:p>
        </p:txBody>
      </p:sp>
      <p:sp>
        <p:nvSpPr>
          <p:cNvPr id="9" name="TextBox 8">
            <a:extLst>
              <a:ext uri="{FF2B5EF4-FFF2-40B4-BE49-F238E27FC236}">
                <a16:creationId xmlns:a16="http://schemas.microsoft.com/office/drawing/2014/main" id="{89CD3E6E-2480-5A48-8D1B-3BE3EA786667}"/>
              </a:ext>
            </a:extLst>
          </p:cNvPr>
          <p:cNvSpPr txBox="1"/>
          <p:nvPr/>
        </p:nvSpPr>
        <p:spPr>
          <a:xfrm>
            <a:off x="1451579" y="3782627"/>
            <a:ext cx="9476120" cy="2062103"/>
          </a:xfrm>
          <a:prstGeom prst="rect">
            <a:avLst/>
          </a:prstGeom>
          <a:noFill/>
        </p:spPr>
        <p:txBody>
          <a:bodyPr wrap="square" rtlCol="0">
            <a:spAutoFit/>
          </a:bodyPr>
          <a:lstStyle/>
          <a:p>
            <a:r>
              <a:rPr lang="en-MY" sz="3200" dirty="0"/>
              <a:t>Ephesians 4:11-12 (ESV) And he gave the apostles, the </a:t>
            </a:r>
            <a:r>
              <a:rPr lang="en-MY" sz="3200" b="1" u="sng" dirty="0"/>
              <a:t>prophets</a:t>
            </a:r>
            <a:r>
              <a:rPr lang="en-MY" sz="3200" dirty="0"/>
              <a:t>, the evangelists, the shepherds and </a:t>
            </a:r>
            <a:r>
              <a:rPr lang="en-MY" sz="3200" b="1" u="sng" dirty="0"/>
              <a:t>teachers, </a:t>
            </a:r>
            <a:r>
              <a:rPr lang="en-MY" sz="3200" dirty="0"/>
              <a:t>12 to equip the saints for the work of ministry, for building up the body of Christ,</a:t>
            </a:r>
            <a:endParaRPr lang="en-US" sz="3200" dirty="0"/>
          </a:p>
        </p:txBody>
      </p:sp>
    </p:spTree>
    <p:extLst>
      <p:ext uri="{BB962C8B-B14F-4D97-AF65-F5344CB8AC3E}">
        <p14:creationId xmlns:p14="http://schemas.microsoft.com/office/powerpoint/2010/main" val="28007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0B93-00D3-ED45-9BE4-8B8CFF761F91}"/>
              </a:ext>
            </a:extLst>
          </p:cNvPr>
          <p:cNvSpPr>
            <a:spLocks noGrp="1"/>
          </p:cNvSpPr>
          <p:nvPr>
            <p:ph type="title"/>
          </p:nvPr>
        </p:nvSpPr>
        <p:spPr/>
        <p:txBody>
          <a:bodyPr/>
          <a:lstStyle/>
          <a:p>
            <a:r>
              <a:rPr lang="en-US" dirty="0"/>
              <a:t>Pauls’ emphasis is order</a:t>
            </a:r>
          </a:p>
        </p:txBody>
      </p:sp>
      <p:sp>
        <p:nvSpPr>
          <p:cNvPr id="3" name="Content Placeholder 2">
            <a:extLst>
              <a:ext uri="{FF2B5EF4-FFF2-40B4-BE49-F238E27FC236}">
                <a16:creationId xmlns:a16="http://schemas.microsoft.com/office/drawing/2014/main" id="{727BDC5D-4E46-B041-9CFB-34B381483159}"/>
              </a:ext>
            </a:extLst>
          </p:cNvPr>
          <p:cNvSpPr>
            <a:spLocks noGrp="1"/>
          </p:cNvSpPr>
          <p:nvPr>
            <p:ph idx="1"/>
          </p:nvPr>
        </p:nvSpPr>
        <p:spPr/>
        <p:txBody>
          <a:bodyPr/>
          <a:lstStyle/>
          <a:p>
            <a:r>
              <a:rPr lang="en-MY" dirty="0"/>
              <a:t>1 Corinthians 14:26-33 (ESV) What then, brothers? When you come together, each one has a hymn, a lesson, a revelation, a tongue, or an interpretation. Let all things be done for building up. 27 If any speak in a tongue, let there be only two or at most three, and each in turn, and let someone interpret. 28 But if there is no one to interpret, let each of them keep silent in church and speak to himself and to God. 29 Let two or three prophets speak, and let the others weigh what is said. 30 If a revelation is made to another sitting there, let the first be silent. </a:t>
            </a:r>
            <a:r>
              <a:rPr lang="en-MY" b="1" u="sng" dirty="0"/>
              <a:t>31 For you can all prophesy one by one, so that all may learn and all be encouraged, </a:t>
            </a:r>
            <a:r>
              <a:rPr lang="en-MY" dirty="0"/>
              <a:t>32 and </a:t>
            </a:r>
            <a:r>
              <a:rPr lang="en-MY" b="1" u="sng" dirty="0"/>
              <a:t>the spirits of prophets are subject to prophets</a:t>
            </a:r>
            <a:r>
              <a:rPr lang="en-MY" dirty="0"/>
              <a:t>. 33 For God is not a God of confusion but of peace.</a:t>
            </a:r>
            <a:endParaRPr lang="en-US" dirty="0"/>
          </a:p>
        </p:txBody>
      </p:sp>
      <p:sp>
        <p:nvSpPr>
          <p:cNvPr id="4" name="Rectangle 3">
            <a:extLst>
              <a:ext uri="{FF2B5EF4-FFF2-40B4-BE49-F238E27FC236}">
                <a16:creationId xmlns:a16="http://schemas.microsoft.com/office/drawing/2014/main" id="{F7398779-209F-A14D-98E4-1618A3707BF1}"/>
              </a:ext>
            </a:extLst>
          </p:cNvPr>
          <p:cNvSpPr/>
          <p:nvPr/>
        </p:nvSpPr>
        <p:spPr>
          <a:xfrm>
            <a:off x="1451579" y="1329136"/>
            <a:ext cx="6409127" cy="523220"/>
          </a:xfrm>
          <a:prstGeom prst="rect">
            <a:avLst/>
          </a:prstGeom>
        </p:spPr>
        <p:txBody>
          <a:bodyPr wrap="none">
            <a:spAutoFit/>
          </a:bodyPr>
          <a:lstStyle/>
          <a:p>
            <a:r>
              <a:rPr lang="en-US" sz="2800" dirty="0"/>
              <a:t>Prophecy can be spontaneous or reflective</a:t>
            </a:r>
          </a:p>
        </p:txBody>
      </p:sp>
    </p:spTree>
    <p:extLst>
      <p:ext uri="{BB962C8B-B14F-4D97-AF65-F5344CB8AC3E}">
        <p14:creationId xmlns:p14="http://schemas.microsoft.com/office/powerpoint/2010/main" val="212558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FDB2-DF12-9E40-9861-3E598CC77D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EA5280-08C1-7544-A681-61F61456D8C8}"/>
              </a:ext>
            </a:extLst>
          </p:cNvPr>
          <p:cNvSpPr>
            <a:spLocks noGrp="1"/>
          </p:cNvSpPr>
          <p:nvPr>
            <p:ph idx="1"/>
          </p:nvPr>
        </p:nvSpPr>
        <p:spPr/>
        <p:txBody>
          <a:bodyPr>
            <a:normAutofit/>
          </a:bodyPr>
          <a:lstStyle/>
          <a:p>
            <a:r>
              <a:rPr lang="en-US" sz="2800" dirty="0"/>
              <a:t> </a:t>
            </a:r>
            <a:r>
              <a:rPr lang="en-MY" sz="2800" dirty="0"/>
              <a:t>Matthew 16:16-17 (ESV) Simon Peter replied, “You are the Christ, the Son of the living God.” 17 And Jesus answered him, “Blessed are you, Simon Bar-Jonah! For flesh and blood has not </a:t>
            </a:r>
            <a:r>
              <a:rPr lang="en-MY" sz="2800" b="1" u="sng" dirty="0"/>
              <a:t>revealed </a:t>
            </a:r>
            <a:r>
              <a:rPr lang="en-MY" sz="2800" dirty="0"/>
              <a:t>this to you, but my Father who is in heaven.</a:t>
            </a:r>
            <a:endParaRPr lang="en-US" sz="2800" dirty="0"/>
          </a:p>
        </p:txBody>
      </p:sp>
      <p:sp>
        <p:nvSpPr>
          <p:cNvPr id="4" name="TextBox 3">
            <a:extLst>
              <a:ext uri="{FF2B5EF4-FFF2-40B4-BE49-F238E27FC236}">
                <a16:creationId xmlns:a16="http://schemas.microsoft.com/office/drawing/2014/main" id="{64BFB9C8-283F-4240-90BD-0CF7ECD72578}"/>
              </a:ext>
            </a:extLst>
          </p:cNvPr>
          <p:cNvSpPr txBox="1"/>
          <p:nvPr/>
        </p:nvSpPr>
        <p:spPr>
          <a:xfrm>
            <a:off x="1749973" y="4540468"/>
            <a:ext cx="7097905" cy="369332"/>
          </a:xfrm>
          <a:prstGeom prst="rect">
            <a:avLst/>
          </a:prstGeom>
          <a:noFill/>
        </p:spPr>
        <p:txBody>
          <a:bodyPr wrap="none" rtlCol="0">
            <a:spAutoFit/>
          </a:bodyPr>
          <a:lstStyle/>
          <a:p>
            <a:r>
              <a:rPr lang="en-US" dirty="0"/>
              <a:t>Revelation can take place without it Peter knowing about it--subconscious</a:t>
            </a:r>
          </a:p>
        </p:txBody>
      </p:sp>
    </p:spTree>
    <p:extLst>
      <p:ext uri="{BB962C8B-B14F-4D97-AF65-F5344CB8AC3E}">
        <p14:creationId xmlns:p14="http://schemas.microsoft.com/office/powerpoint/2010/main" val="108372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AF16-1814-4A46-950F-E96B88D6524B}"/>
              </a:ext>
            </a:extLst>
          </p:cNvPr>
          <p:cNvSpPr>
            <a:spLocks noGrp="1"/>
          </p:cNvSpPr>
          <p:nvPr>
            <p:ph type="title"/>
          </p:nvPr>
        </p:nvSpPr>
        <p:spPr/>
        <p:txBody>
          <a:bodyPr/>
          <a:lstStyle/>
          <a:p>
            <a:r>
              <a:rPr lang="en-US" dirty="0"/>
              <a:t>Inward eye of faith</a:t>
            </a:r>
          </a:p>
        </p:txBody>
      </p:sp>
      <p:sp>
        <p:nvSpPr>
          <p:cNvPr id="3" name="Content Placeholder 2">
            <a:extLst>
              <a:ext uri="{FF2B5EF4-FFF2-40B4-BE49-F238E27FC236}">
                <a16:creationId xmlns:a16="http://schemas.microsoft.com/office/drawing/2014/main" id="{FE397763-AE66-D745-8573-8A273284979F}"/>
              </a:ext>
            </a:extLst>
          </p:cNvPr>
          <p:cNvSpPr>
            <a:spLocks noGrp="1"/>
          </p:cNvSpPr>
          <p:nvPr>
            <p:ph idx="1"/>
          </p:nvPr>
        </p:nvSpPr>
        <p:spPr/>
        <p:txBody>
          <a:bodyPr/>
          <a:lstStyle/>
          <a:p>
            <a:pPr marL="0" indent="0">
              <a:buNone/>
            </a:pPr>
            <a:r>
              <a:rPr lang="en-MY" dirty="0"/>
              <a:t>1 Corinthians 2:9-10 (ESV) But, as it is written,</a:t>
            </a:r>
          </a:p>
          <a:p>
            <a:pPr marL="0" indent="0">
              <a:buNone/>
            </a:pPr>
            <a:r>
              <a:rPr lang="en-MY" dirty="0"/>
              <a:t>“What no eye has seen, nor ear heard,</a:t>
            </a:r>
          </a:p>
          <a:p>
            <a:pPr marL="0" indent="0">
              <a:buNone/>
            </a:pPr>
            <a:r>
              <a:rPr lang="en-MY" dirty="0"/>
              <a:t>nor the heart of man imagined,</a:t>
            </a:r>
          </a:p>
          <a:p>
            <a:pPr marL="0" indent="0">
              <a:buNone/>
            </a:pPr>
            <a:r>
              <a:rPr lang="en-MY" dirty="0"/>
              <a:t>what God has prepared for those who love him”—</a:t>
            </a:r>
          </a:p>
          <a:p>
            <a:pPr marL="0" indent="0">
              <a:buNone/>
            </a:pPr>
            <a:r>
              <a:rPr lang="en-MY" dirty="0"/>
              <a:t>10 these things God </a:t>
            </a:r>
            <a:r>
              <a:rPr lang="en-MY" b="1" u="sng" dirty="0"/>
              <a:t>has revealed </a:t>
            </a:r>
            <a:r>
              <a:rPr lang="en-MY" dirty="0"/>
              <a:t>to us through the Spirit. For the Spirit searches everything, even the depths of God.</a:t>
            </a:r>
            <a:endParaRPr lang="en-US" dirty="0"/>
          </a:p>
        </p:txBody>
      </p:sp>
    </p:spTree>
    <p:extLst>
      <p:ext uri="{BB962C8B-B14F-4D97-AF65-F5344CB8AC3E}">
        <p14:creationId xmlns:p14="http://schemas.microsoft.com/office/powerpoint/2010/main" val="192058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150756-5A87-AC49-9E2B-A9ADB28D9BF3}"/>
              </a:ext>
            </a:extLst>
          </p:cNvPr>
          <p:cNvSpPr>
            <a:spLocks noGrp="1"/>
          </p:cNvSpPr>
          <p:nvPr>
            <p:ph type="title"/>
          </p:nvPr>
        </p:nvSpPr>
        <p:spPr/>
        <p:txBody>
          <a:bodyPr/>
          <a:lstStyle/>
          <a:p>
            <a:r>
              <a:rPr lang="en-US" dirty="0"/>
              <a:t>b. Is it still relevant today?</a:t>
            </a:r>
          </a:p>
        </p:txBody>
      </p:sp>
      <p:sp>
        <p:nvSpPr>
          <p:cNvPr id="5" name="Text Placeholder 4">
            <a:extLst>
              <a:ext uri="{FF2B5EF4-FFF2-40B4-BE49-F238E27FC236}">
                <a16:creationId xmlns:a16="http://schemas.microsoft.com/office/drawing/2014/main" id="{7794B1F6-59E1-344A-BC40-4B6943507D0A}"/>
              </a:ext>
            </a:extLst>
          </p:cNvPr>
          <p:cNvSpPr>
            <a:spLocks noGrp="1"/>
          </p:cNvSpPr>
          <p:nvPr>
            <p:ph type="body" idx="1"/>
          </p:nvPr>
        </p:nvSpPr>
        <p:spPr/>
        <p:txBody>
          <a:bodyPr/>
          <a:lstStyle/>
          <a:p>
            <a:endParaRPr lang="en-US"/>
          </a:p>
        </p:txBody>
      </p:sp>
      <p:sp>
        <p:nvSpPr>
          <p:cNvPr id="6" name="Rounded Rectangle 5">
            <a:extLst>
              <a:ext uri="{FF2B5EF4-FFF2-40B4-BE49-F238E27FC236}">
                <a16:creationId xmlns:a16="http://schemas.microsoft.com/office/drawing/2014/main" id="{32FF3DEC-71ED-B44A-B0C8-62187052AA89}"/>
              </a:ext>
            </a:extLst>
          </p:cNvPr>
          <p:cNvSpPr/>
          <p:nvPr/>
        </p:nvSpPr>
        <p:spPr>
          <a:xfrm>
            <a:off x="1220723" y="2513777"/>
            <a:ext cx="3986695" cy="1311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Continuationist</a:t>
            </a:r>
            <a:endParaRPr lang="en-US" sz="3200" dirty="0"/>
          </a:p>
        </p:txBody>
      </p:sp>
      <p:sp>
        <p:nvSpPr>
          <p:cNvPr id="7" name="Rounded Rectangle 6">
            <a:extLst>
              <a:ext uri="{FF2B5EF4-FFF2-40B4-BE49-F238E27FC236}">
                <a16:creationId xmlns:a16="http://schemas.microsoft.com/office/drawing/2014/main" id="{909F464C-D409-8449-A18F-4A5482A828ED}"/>
              </a:ext>
            </a:extLst>
          </p:cNvPr>
          <p:cNvSpPr/>
          <p:nvPr/>
        </p:nvSpPr>
        <p:spPr>
          <a:xfrm>
            <a:off x="6464718" y="2494754"/>
            <a:ext cx="3986695" cy="1311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Cessationists</a:t>
            </a:r>
            <a:endParaRPr lang="en-US" sz="3200" dirty="0"/>
          </a:p>
        </p:txBody>
      </p:sp>
    </p:spTree>
    <p:extLst>
      <p:ext uri="{BB962C8B-B14F-4D97-AF65-F5344CB8AC3E}">
        <p14:creationId xmlns:p14="http://schemas.microsoft.com/office/powerpoint/2010/main" val="238320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007F1-2476-9F42-B2AD-14B8ED21E2A3}"/>
              </a:ext>
            </a:extLst>
          </p:cNvPr>
          <p:cNvSpPr>
            <a:spLocks noGrp="1"/>
          </p:cNvSpPr>
          <p:nvPr>
            <p:ph type="title"/>
          </p:nvPr>
        </p:nvSpPr>
        <p:spPr/>
        <p:txBody>
          <a:bodyPr/>
          <a:lstStyle/>
          <a:p>
            <a:r>
              <a:rPr lang="en-US" dirty="0"/>
              <a:t>Old testament prophets-authoritative and infallible</a:t>
            </a:r>
          </a:p>
        </p:txBody>
      </p:sp>
      <p:sp>
        <p:nvSpPr>
          <p:cNvPr id="3" name="Content Placeholder 2">
            <a:extLst>
              <a:ext uri="{FF2B5EF4-FFF2-40B4-BE49-F238E27FC236}">
                <a16:creationId xmlns:a16="http://schemas.microsoft.com/office/drawing/2014/main" id="{6336388E-ABEB-C045-A811-E0BEE2868B75}"/>
              </a:ext>
            </a:extLst>
          </p:cNvPr>
          <p:cNvSpPr>
            <a:spLocks noGrp="1"/>
          </p:cNvSpPr>
          <p:nvPr>
            <p:ph idx="1"/>
          </p:nvPr>
        </p:nvSpPr>
        <p:spPr>
          <a:xfrm>
            <a:off x="5773907" y="2015732"/>
            <a:ext cx="5300825" cy="1049235"/>
          </a:xfrm>
        </p:spPr>
        <p:txBody>
          <a:bodyPr>
            <a:normAutofit/>
          </a:bodyPr>
          <a:lstStyle/>
          <a:p>
            <a:r>
              <a:rPr lang="en-MY" sz="1200" dirty="0"/>
              <a:t>Deuteronomy 18:20 (ESV) But the prophet who presumes to speak a word in my name that I have not commanded him to speak, or who speaks in the name of other gods, that </a:t>
            </a:r>
            <a:r>
              <a:rPr lang="en-MY" sz="1200" b="1" u="sng" dirty="0"/>
              <a:t>same prophet shall die</a:t>
            </a:r>
            <a:r>
              <a:rPr lang="en-MY" sz="1200" dirty="0"/>
              <a:t>.’</a:t>
            </a:r>
            <a:endParaRPr lang="en-US" sz="1200" dirty="0"/>
          </a:p>
        </p:txBody>
      </p:sp>
      <p:sp>
        <p:nvSpPr>
          <p:cNvPr id="5" name="Content Placeholder 2">
            <a:extLst>
              <a:ext uri="{FF2B5EF4-FFF2-40B4-BE49-F238E27FC236}">
                <a16:creationId xmlns:a16="http://schemas.microsoft.com/office/drawing/2014/main" id="{42537C07-FAAC-7E4B-AA66-37292A4BF4B2}"/>
              </a:ext>
            </a:extLst>
          </p:cNvPr>
          <p:cNvSpPr txBox="1">
            <a:spLocks/>
          </p:cNvSpPr>
          <p:nvPr/>
        </p:nvSpPr>
        <p:spPr>
          <a:xfrm>
            <a:off x="5773907" y="2919784"/>
            <a:ext cx="5300825" cy="66748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MY" sz="1200" dirty="0"/>
              <a:t>1 Samuel 3:19 (ESV) And Samuel grew, and the Lord was with him and let none of his words fall to the ground.</a:t>
            </a:r>
            <a:endParaRPr lang="en-US" sz="1200" dirty="0"/>
          </a:p>
        </p:txBody>
      </p:sp>
      <p:sp>
        <p:nvSpPr>
          <p:cNvPr id="6" name="Content Placeholder 2">
            <a:extLst>
              <a:ext uri="{FF2B5EF4-FFF2-40B4-BE49-F238E27FC236}">
                <a16:creationId xmlns:a16="http://schemas.microsoft.com/office/drawing/2014/main" id="{DA9237C2-9FFA-A34B-87A3-01809539CB0F}"/>
              </a:ext>
            </a:extLst>
          </p:cNvPr>
          <p:cNvSpPr txBox="1">
            <a:spLocks/>
          </p:cNvSpPr>
          <p:nvPr/>
        </p:nvSpPr>
        <p:spPr>
          <a:xfrm>
            <a:off x="5773907" y="3635279"/>
            <a:ext cx="5300825" cy="66748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MY" sz="1200" dirty="0"/>
              <a:t>Jeremiah 28:15-17 (ESV) And Jeremiah the prophet said to the prophet Hananiah, “Listen, Hananiah, the Lord has not sent you, and you have made this people trust in a lie. 16 Therefore thus says the Lord: ‘Behold, I will remove you from the face of the earth. This year you shall die, because you have uttered rebellion against the Lord.’”17 In that same year, in the seventh month, the prophet Hananiah died.</a:t>
            </a:r>
            <a:endParaRPr lang="en-US" sz="1200" dirty="0"/>
          </a:p>
        </p:txBody>
      </p:sp>
    </p:spTree>
    <p:extLst>
      <p:ext uri="{BB962C8B-B14F-4D97-AF65-F5344CB8AC3E}">
        <p14:creationId xmlns:p14="http://schemas.microsoft.com/office/powerpoint/2010/main" val="2388579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BD82-ED83-BD43-9934-3BA1121AED5E}"/>
              </a:ext>
            </a:extLst>
          </p:cNvPr>
          <p:cNvSpPr>
            <a:spLocks noGrp="1"/>
          </p:cNvSpPr>
          <p:nvPr>
            <p:ph type="title"/>
          </p:nvPr>
        </p:nvSpPr>
        <p:spPr/>
        <p:txBody>
          <a:bodyPr/>
          <a:lstStyle/>
          <a:p>
            <a:r>
              <a:rPr lang="en-US" dirty="0"/>
              <a:t>Jesus the ultimate prophet</a:t>
            </a:r>
          </a:p>
        </p:txBody>
      </p:sp>
      <p:sp>
        <p:nvSpPr>
          <p:cNvPr id="3" name="Content Placeholder 2">
            <a:extLst>
              <a:ext uri="{FF2B5EF4-FFF2-40B4-BE49-F238E27FC236}">
                <a16:creationId xmlns:a16="http://schemas.microsoft.com/office/drawing/2014/main" id="{733C7501-EEB3-B24A-A9E7-874F125CD13D}"/>
              </a:ext>
            </a:extLst>
          </p:cNvPr>
          <p:cNvSpPr>
            <a:spLocks noGrp="1"/>
          </p:cNvSpPr>
          <p:nvPr>
            <p:ph idx="1"/>
          </p:nvPr>
        </p:nvSpPr>
        <p:spPr>
          <a:xfrm>
            <a:off x="6096000" y="2209024"/>
            <a:ext cx="4958854" cy="3450613"/>
          </a:xfrm>
        </p:spPr>
        <p:txBody>
          <a:bodyPr>
            <a:normAutofit fontScale="92500" lnSpcReduction="20000"/>
          </a:bodyPr>
          <a:lstStyle/>
          <a:p>
            <a:r>
              <a:rPr lang="en-MY" dirty="0"/>
              <a:t>Hebrews 1:1-2 (ESV) Long ago, at many times and in many ways, God spoke to our fathers by the prophets, 2 but in these last days he has spoken to us by his Son, whom he appointed the heir of all things, through whom also he created the world.</a:t>
            </a:r>
          </a:p>
          <a:p>
            <a:r>
              <a:rPr lang="en-MY" dirty="0"/>
              <a:t>Jude 1:3 (ESV) Beloved, although I was very eager to write to you about our common salvation, I found it necessary to write appealing to you to contend for the faith that was once for all delivered to the saints</a:t>
            </a:r>
            <a:endParaRPr lang="en-US" dirty="0"/>
          </a:p>
        </p:txBody>
      </p:sp>
    </p:spTree>
    <p:extLst>
      <p:ext uri="{BB962C8B-B14F-4D97-AF65-F5344CB8AC3E}">
        <p14:creationId xmlns:p14="http://schemas.microsoft.com/office/powerpoint/2010/main" val="2981578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F762-E8EA-1B47-90B8-248CE739363F}"/>
              </a:ext>
            </a:extLst>
          </p:cNvPr>
          <p:cNvSpPr>
            <a:spLocks noGrp="1"/>
          </p:cNvSpPr>
          <p:nvPr>
            <p:ph type="title"/>
          </p:nvPr>
        </p:nvSpPr>
        <p:spPr/>
        <p:txBody>
          <a:bodyPr/>
          <a:lstStyle/>
          <a:p>
            <a:r>
              <a:rPr lang="en-US" dirty="0"/>
              <a:t>Function of prophecy in redemptive history</a:t>
            </a:r>
          </a:p>
        </p:txBody>
      </p:sp>
      <p:sp>
        <p:nvSpPr>
          <p:cNvPr id="6" name="Right Arrow 5">
            <a:extLst>
              <a:ext uri="{FF2B5EF4-FFF2-40B4-BE49-F238E27FC236}">
                <a16:creationId xmlns:a16="http://schemas.microsoft.com/office/drawing/2014/main" id="{6BAE34F2-A4EA-564A-9F57-68B4DBFB0578}"/>
              </a:ext>
            </a:extLst>
          </p:cNvPr>
          <p:cNvSpPr/>
          <p:nvPr/>
        </p:nvSpPr>
        <p:spPr>
          <a:xfrm>
            <a:off x="3904489" y="3287392"/>
            <a:ext cx="3434575" cy="1310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1647DF-6241-574F-B2C7-8853AA51C6B7}"/>
              </a:ext>
            </a:extLst>
          </p:cNvPr>
          <p:cNvSpPr txBox="1"/>
          <p:nvPr/>
        </p:nvSpPr>
        <p:spPr>
          <a:xfrm>
            <a:off x="4390941" y="2274314"/>
            <a:ext cx="2665841" cy="923330"/>
          </a:xfrm>
          <a:prstGeom prst="rect">
            <a:avLst/>
          </a:prstGeom>
          <a:noFill/>
        </p:spPr>
        <p:txBody>
          <a:bodyPr wrap="square" rtlCol="0">
            <a:spAutoFit/>
          </a:bodyPr>
          <a:lstStyle/>
          <a:p>
            <a:r>
              <a:rPr lang="en-US" dirty="0"/>
              <a:t>Prophecy –fulfillment of the covenant promises that will come in Jesus</a:t>
            </a:r>
          </a:p>
        </p:txBody>
      </p:sp>
      <p:sp>
        <p:nvSpPr>
          <p:cNvPr id="8" name="TextBox 7">
            <a:extLst>
              <a:ext uri="{FF2B5EF4-FFF2-40B4-BE49-F238E27FC236}">
                <a16:creationId xmlns:a16="http://schemas.microsoft.com/office/drawing/2014/main" id="{294EAEF9-DE6D-DE41-B19E-5A70730B9077}"/>
              </a:ext>
            </a:extLst>
          </p:cNvPr>
          <p:cNvSpPr txBox="1"/>
          <p:nvPr/>
        </p:nvSpPr>
        <p:spPr>
          <a:xfrm>
            <a:off x="4288855" y="4534399"/>
            <a:ext cx="2665841" cy="1200329"/>
          </a:xfrm>
          <a:prstGeom prst="rect">
            <a:avLst/>
          </a:prstGeom>
          <a:noFill/>
        </p:spPr>
        <p:txBody>
          <a:bodyPr wrap="square" rtlCol="0">
            <a:spAutoFit/>
          </a:bodyPr>
          <a:lstStyle/>
          <a:p>
            <a:r>
              <a:rPr lang="en-US" dirty="0"/>
              <a:t>Explain and unpack significance of what Jesus has done in redemptive history</a:t>
            </a:r>
          </a:p>
        </p:txBody>
      </p:sp>
    </p:spTree>
    <p:extLst>
      <p:ext uri="{BB962C8B-B14F-4D97-AF65-F5344CB8AC3E}">
        <p14:creationId xmlns:p14="http://schemas.microsoft.com/office/powerpoint/2010/main" val="572709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 has come</a:t>
            </a:r>
          </a:p>
        </p:txBody>
      </p:sp>
      <p:sp>
        <p:nvSpPr>
          <p:cNvPr id="3" name="Content Placeholder 2"/>
          <p:cNvSpPr>
            <a:spLocks noGrp="1"/>
          </p:cNvSpPr>
          <p:nvPr>
            <p:ph idx="1"/>
          </p:nvPr>
        </p:nvSpPr>
        <p:spPr/>
        <p:txBody>
          <a:bodyPr>
            <a:normAutofit/>
          </a:bodyPr>
          <a:lstStyle/>
          <a:p>
            <a:r>
              <a:rPr lang="en-US" sz="2800" dirty="0"/>
              <a:t>1 Corinthians 13:8-10 (ESV) Love never ends. As for prophecies, they will pass away; as for tongues, they will cease; as for knowledge, it will pass away. 9 For we know in part and we prophesy in part, 10 but when the </a:t>
            </a:r>
            <a:r>
              <a:rPr lang="en-US" sz="2800" u="sng" dirty="0"/>
              <a:t>perfect</a:t>
            </a:r>
            <a:r>
              <a:rPr lang="en-US" sz="2800" dirty="0"/>
              <a:t> comes, the partial will pass away.</a:t>
            </a:r>
          </a:p>
          <a:p>
            <a:endParaRPr lang="en-US" sz="2800" dirty="0"/>
          </a:p>
        </p:txBody>
      </p:sp>
      <p:sp>
        <p:nvSpPr>
          <p:cNvPr id="4" name="TextBox 3"/>
          <p:cNvSpPr txBox="1"/>
          <p:nvPr/>
        </p:nvSpPr>
        <p:spPr>
          <a:xfrm>
            <a:off x="5626549" y="4521200"/>
            <a:ext cx="1080832" cy="369332"/>
          </a:xfrm>
          <a:prstGeom prst="rect">
            <a:avLst/>
          </a:prstGeom>
          <a:noFill/>
        </p:spPr>
        <p:txBody>
          <a:bodyPr wrap="none" rtlCol="0">
            <a:spAutoFit/>
          </a:bodyPr>
          <a:lstStyle/>
          <a:p>
            <a:r>
              <a:rPr lang="en-US" dirty="0"/>
              <a:t>The Bible</a:t>
            </a:r>
          </a:p>
        </p:txBody>
      </p:sp>
      <p:sp>
        <p:nvSpPr>
          <p:cNvPr id="5" name="TextBox 4"/>
          <p:cNvSpPr txBox="1"/>
          <p:nvPr/>
        </p:nvSpPr>
        <p:spPr>
          <a:xfrm>
            <a:off x="6769766" y="5004680"/>
            <a:ext cx="2153842" cy="369332"/>
          </a:xfrm>
          <a:prstGeom prst="rect">
            <a:avLst/>
          </a:prstGeom>
          <a:noFill/>
        </p:spPr>
        <p:txBody>
          <a:bodyPr wrap="none" rtlCol="0">
            <a:spAutoFit/>
          </a:bodyPr>
          <a:lstStyle/>
          <a:p>
            <a:r>
              <a:rPr lang="en-US" dirty="0"/>
              <a:t>The Matured church</a:t>
            </a:r>
          </a:p>
        </p:txBody>
      </p:sp>
      <p:sp>
        <p:nvSpPr>
          <p:cNvPr id="6" name="TextBox 5"/>
          <p:cNvSpPr txBox="1"/>
          <p:nvPr/>
        </p:nvSpPr>
        <p:spPr>
          <a:xfrm>
            <a:off x="8138795" y="4367461"/>
            <a:ext cx="1642434" cy="369332"/>
          </a:xfrm>
          <a:prstGeom prst="rect">
            <a:avLst/>
          </a:prstGeom>
          <a:noFill/>
        </p:spPr>
        <p:txBody>
          <a:bodyPr wrap="none" rtlCol="0">
            <a:spAutoFit/>
          </a:bodyPr>
          <a:lstStyle/>
          <a:p>
            <a:r>
              <a:rPr lang="en-US" dirty="0"/>
              <a:t>The 2</a:t>
            </a:r>
            <a:r>
              <a:rPr lang="en-US" baseline="30000" dirty="0"/>
              <a:t>nd</a:t>
            </a:r>
            <a:r>
              <a:rPr lang="en-US" dirty="0"/>
              <a:t> coming</a:t>
            </a:r>
          </a:p>
        </p:txBody>
      </p:sp>
      <p:cxnSp>
        <p:nvCxnSpPr>
          <p:cNvPr id="8" name="Straight Arrow Connector 7"/>
          <p:cNvCxnSpPr/>
          <p:nvPr/>
        </p:nvCxnSpPr>
        <p:spPr>
          <a:xfrm flipH="1">
            <a:off x="6471316" y="4101584"/>
            <a:ext cx="596900" cy="4699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7288073" y="4101584"/>
            <a:ext cx="177800" cy="8392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a:off x="7694068" y="4120951"/>
            <a:ext cx="444727" cy="4699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76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0B93-00D3-ED45-9BE4-8B8CFF761F91}"/>
              </a:ext>
            </a:extLst>
          </p:cNvPr>
          <p:cNvSpPr>
            <a:spLocks noGrp="1"/>
          </p:cNvSpPr>
          <p:nvPr>
            <p:ph type="title"/>
          </p:nvPr>
        </p:nvSpPr>
        <p:spPr/>
        <p:txBody>
          <a:bodyPr/>
          <a:lstStyle/>
          <a:p>
            <a:r>
              <a:rPr lang="en-US" dirty="0"/>
              <a:t>Pauls’ emphasis</a:t>
            </a:r>
          </a:p>
        </p:txBody>
      </p:sp>
      <p:sp>
        <p:nvSpPr>
          <p:cNvPr id="3" name="Content Placeholder 2">
            <a:extLst>
              <a:ext uri="{FF2B5EF4-FFF2-40B4-BE49-F238E27FC236}">
                <a16:creationId xmlns:a16="http://schemas.microsoft.com/office/drawing/2014/main" id="{727BDC5D-4E46-B041-9CFB-34B381483159}"/>
              </a:ext>
            </a:extLst>
          </p:cNvPr>
          <p:cNvSpPr>
            <a:spLocks noGrp="1"/>
          </p:cNvSpPr>
          <p:nvPr>
            <p:ph idx="1"/>
          </p:nvPr>
        </p:nvSpPr>
        <p:spPr/>
        <p:txBody>
          <a:bodyPr/>
          <a:lstStyle/>
          <a:p>
            <a:r>
              <a:rPr lang="en-MY" dirty="0"/>
              <a:t>1 Corinthians 14:1-5 (ESV) Pursue love, and earnestly desire the spiritual gifts, </a:t>
            </a:r>
            <a:r>
              <a:rPr lang="en-MY" b="1" u="sng" dirty="0"/>
              <a:t>especially that you may prophesy</a:t>
            </a:r>
            <a:r>
              <a:rPr lang="en-MY" dirty="0"/>
              <a:t>. 2 For one who speaks in a tongue speaks not to men but to God; for no one understands him, but he utters mysteries in the Spirit. 3 On the other hand, the one who prophesies speaks to people for their upbuilding and encouragement and consolation. 4 The one who speaks in a tongue builds up himself, but the one who prophesies builds up the church. 5 Now I want you all to speak in tongues, but even more to prophesy. The one who prophesies is greater than the one who speaks in tongues, unless someone interprets, so that the church may be built up</a:t>
            </a:r>
            <a:endParaRPr lang="en-US" dirty="0"/>
          </a:p>
        </p:txBody>
      </p:sp>
    </p:spTree>
    <p:extLst>
      <p:ext uri="{BB962C8B-B14F-4D97-AF65-F5344CB8AC3E}">
        <p14:creationId xmlns:p14="http://schemas.microsoft.com/office/powerpoint/2010/main" val="362533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FE1B-F5BF-024E-9184-5DD0CBBE08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48C46D-5BE6-7B4C-8CD4-B416542D5BE8}"/>
              </a:ext>
            </a:extLst>
          </p:cNvPr>
          <p:cNvSpPr>
            <a:spLocks noGrp="1"/>
          </p:cNvSpPr>
          <p:nvPr>
            <p:ph idx="1"/>
          </p:nvPr>
        </p:nvSpPr>
        <p:spPr/>
        <p:txBody>
          <a:bodyPr>
            <a:noAutofit/>
          </a:bodyPr>
          <a:lstStyle/>
          <a:p>
            <a:r>
              <a:rPr lang="en-MY" sz="3200" dirty="0"/>
              <a:t>1 Corinthians 13:11-12 (ESV) When I was a child, I spoke like a child, I thought like a child, I reasoned like a child. When I became a man, I gave up childish ways. 12 For now we see in a mirror dimly, but </a:t>
            </a:r>
            <a:r>
              <a:rPr lang="en-MY" sz="3200" b="1" dirty="0"/>
              <a:t>then face to face. </a:t>
            </a:r>
            <a:r>
              <a:rPr lang="en-MY" sz="3200" dirty="0"/>
              <a:t>Now I know in part; then </a:t>
            </a:r>
            <a:r>
              <a:rPr lang="en-MY" sz="3200" b="1" dirty="0"/>
              <a:t>I shall know fully</a:t>
            </a:r>
            <a:r>
              <a:rPr lang="en-MY" sz="3200" dirty="0"/>
              <a:t>, even as I have been fully known.</a:t>
            </a:r>
            <a:endParaRPr lang="en-US" sz="3200" dirty="0"/>
          </a:p>
        </p:txBody>
      </p:sp>
    </p:spTree>
    <p:extLst>
      <p:ext uri="{BB962C8B-B14F-4D97-AF65-F5344CB8AC3E}">
        <p14:creationId xmlns:p14="http://schemas.microsoft.com/office/powerpoint/2010/main" val="1515546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CED4-48F8-A744-9F40-8577E3C1341A}"/>
              </a:ext>
            </a:extLst>
          </p:cNvPr>
          <p:cNvSpPr>
            <a:spLocks noGrp="1"/>
          </p:cNvSpPr>
          <p:nvPr>
            <p:ph type="title"/>
          </p:nvPr>
        </p:nvSpPr>
        <p:spPr/>
        <p:txBody>
          <a:bodyPr/>
          <a:lstStyle/>
          <a:p>
            <a:r>
              <a:rPr lang="en-US" dirty="0"/>
              <a:t>The context of 1</a:t>
            </a:r>
            <a:r>
              <a:rPr lang="en-US" baseline="30000" dirty="0"/>
              <a:t>st</a:t>
            </a:r>
            <a:r>
              <a:rPr lang="en-US" dirty="0"/>
              <a:t> century readers</a:t>
            </a:r>
          </a:p>
        </p:txBody>
      </p:sp>
      <p:sp>
        <p:nvSpPr>
          <p:cNvPr id="4" name="Right Arrow 3">
            <a:extLst>
              <a:ext uri="{FF2B5EF4-FFF2-40B4-BE49-F238E27FC236}">
                <a16:creationId xmlns:a16="http://schemas.microsoft.com/office/drawing/2014/main" id="{98BC39F7-EBDC-A240-AC63-B22F022802E5}"/>
              </a:ext>
            </a:extLst>
          </p:cNvPr>
          <p:cNvSpPr/>
          <p:nvPr/>
        </p:nvSpPr>
        <p:spPr>
          <a:xfrm>
            <a:off x="1512772" y="2550644"/>
            <a:ext cx="9480887" cy="824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Love is eternal </a:t>
            </a:r>
          </a:p>
        </p:txBody>
      </p:sp>
      <p:sp>
        <p:nvSpPr>
          <p:cNvPr id="5" name="TextBox 4">
            <a:extLst>
              <a:ext uri="{FF2B5EF4-FFF2-40B4-BE49-F238E27FC236}">
                <a16:creationId xmlns:a16="http://schemas.microsoft.com/office/drawing/2014/main" id="{B158B17C-B0F9-974F-8D0F-509E9089C404}"/>
              </a:ext>
            </a:extLst>
          </p:cNvPr>
          <p:cNvSpPr txBox="1"/>
          <p:nvPr/>
        </p:nvSpPr>
        <p:spPr>
          <a:xfrm>
            <a:off x="1451579" y="2063859"/>
            <a:ext cx="1013611" cy="369332"/>
          </a:xfrm>
          <a:prstGeom prst="rect">
            <a:avLst/>
          </a:prstGeom>
          <a:noFill/>
        </p:spPr>
        <p:txBody>
          <a:bodyPr wrap="none" rtlCol="0">
            <a:spAutoFit/>
          </a:bodyPr>
          <a:lstStyle/>
          <a:p>
            <a:r>
              <a:rPr lang="en-US" dirty="0"/>
              <a:t>Creation</a:t>
            </a:r>
          </a:p>
        </p:txBody>
      </p:sp>
      <p:sp>
        <p:nvSpPr>
          <p:cNvPr id="6" name="TextBox 5">
            <a:extLst>
              <a:ext uri="{FF2B5EF4-FFF2-40B4-BE49-F238E27FC236}">
                <a16:creationId xmlns:a16="http://schemas.microsoft.com/office/drawing/2014/main" id="{348F2F0C-9E10-AA4A-9034-219B7BAB2E84}"/>
              </a:ext>
            </a:extLst>
          </p:cNvPr>
          <p:cNvSpPr txBox="1"/>
          <p:nvPr/>
        </p:nvSpPr>
        <p:spPr>
          <a:xfrm>
            <a:off x="3267887" y="2063859"/>
            <a:ext cx="1505540" cy="369332"/>
          </a:xfrm>
          <a:prstGeom prst="rect">
            <a:avLst/>
          </a:prstGeom>
          <a:noFill/>
        </p:spPr>
        <p:txBody>
          <a:bodyPr wrap="none" rtlCol="0">
            <a:spAutoFit/>
          </a:bodyPr>
          <a:lstStyle/>
          <a:p>
            <a:r>
              <a:rPr lang="en-US" dirty="0"/>
              <a:t>Christ coming</a:t>
            </a:r>
          </a:p>
        </p:txBody>
      </p:sp>
      <p:sp>
        <p:nvSpPr>
          <p:cNvPr id="7" name="TextBox 6">
            <a:extLst>
              <a:ext uri="{FF2B5EF4-FFF2-40B4-BE49-F238E27FC236}">
                <a16:creationId xmlns:a16="http://schemas.microsoft.com/office/drawing/2014/main" id="{FEE7FF24-3A24-BE44-872A-3DE630AE6EE1}"/>
              </a:ext>
            </a:extLst>
          </p:cNvPr>
          <p:cNvSpPr txBox="1"/>
          <p:nvPr/>
        </p:nvSpPr>
        <p:spPr>
          <a:xfrm>
            <a:off x="4825914" y="2079071"/>
            <a:ext cx="1604927" cy="369332"/>
          </a:xfrm>
          <a:prstGeom prst="rect">
            <a:avLst/>
          </a:prstGeom>
          <a:noFill/>
        </p:spPr>
        <p:txBody>
          <a:bodyPr wrap="none" rtlCol="0">
            <a:spAutoFit/>
          </a:bodyPr>
          <a:lstStyle/>
          <a:p>
            <a:r>
              <a:rPr lang="en-US" dirty="0"/>
              <a:t>Canon 300AD </a:t>
            </a:r>
          </a:p>
        </p:txBody>
      </p:sp>
      <p:sp>
        <p:nvSpPr>
          <p:cNvPr id="8" name="TextBox 7">
            <a:extLst>
              <a:ext uri="{FF2B5EF4-FFF2-40B4-BE49-F238E27FC236}">
                <a16:creationId xmlns:a16="http://schemas.microsoft.com/office/drawing/2014/main" id="{3E62CED3-3137-074F-B871-279FF3783B20}"/>
              </a:ext>
            </a:extLst>
          </p:cNvPr>
          <p:cNvSpPr txBox="1"/>
          <p:nvPr/>
        </p:nvSpPr>
        <p:spPr>
          <a:xfrm>
            <a:off x="8088257" y="2063859"/>
            <a:ext cx="1840568" cy="369332"/>
          </a:xfrm>
          <a:prstGeom prst="rect">
            <a:avLst/>
          </a:prstGeom>
          <a:noFill/>
        </p:spPr>
        <p:txBody>
          <a:bodyPr wrap="none" rtlCol="0">
            <a:spAutoFit/>
          </a:bodyPr>
          <a:lstStyle/>
          <a:p>
            <a:r>
              <a:rPr lang="en-US" dirty="0"/>
              <a:t>2</a:t>
            </a:r>
            <a:r>
              <a:rPr lang="en-US" baseline="30000" dirty="0"/>
              <a:t>nd</a:t>
            </a:r>
            <a:r>
              <a:rPr lang="en-US" dirty="0"/>
              <a:t> coming Christ</a:t>
            </a:r>
          </a:p>
        </p:txBody>
      </p:sp>
      <p:sp>
        <p:nvSpPr>
          <p:cNvPr id="9" name="TextBox 8">
            <a:extLst>
              <a:ext uri="{FF2B5EF4-FFF2-40B4-BE49-F238E27FC236}">
                <a16:creationId xmlns:a16="http://schemas.microsoft.com/office/drawing/2014/main" id="{7C97CCCB-422A-5B4E-BDD5-B858D9E96867}"/>
              </a:ext>
            </a:extLst>
          </p:cNvPr>
          <p:cNvSpPr txBox="1"/>
          <p:nvPr/>
        </p:nvSpPr>
        <p:spPr>
          <a:xfrm>
            <a:off x="10228921" y="2063859"/>
            <a:ext cx="923651" cy="369332"/>
          </a:xfrm>
          <a:prstGeom prst="rect">
            <a:avLst/>
          </a:prstGeom>
          <a:noFill/>
        </p:spPr>
        <p:txBody>
          <a:bodyPr wrap="none" rtlCol="0">
            <a:spAutoFit/>
          </a:bodyPr>
          <a:lstStyle/>
          <a:p>
            <a:r>
              <a:rPr lang="en-US" dirty="0"/>
              <a:t>Eternity</a:t>
            </a:r>
          </a:p>
        </p:txBody>
      </p:sp>
      <p:cxnSp>
        <p:nvCxnSpPr>
          <p:cNvPr id="11" name="Straight Connector 10">
            <a:extLst>
              <a:ext uri="{FF2B5EF4-FFF2-40B4-BE49-F238E27FC236}">
                <a16:creationId xmlns:a16="http://schemas.microsoft.com/office/drawing/2014/main" id="{3665F231-6156-864D-96D8-F8758598CC1F}"/>
              </a:ext>
            </a:extLst>
          </p:cNvPr>
          <p:cNvCxnSpPr/>
          <p:nvPr/>
        </p:nvCxnSpPr>
        <p:spPr>
          <a:xfrm>
            <a:off x="1738859" y="2433191"/>
            <a:ext cx="0" cy="323309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0ED475-ED09-D949-9CC9-836455A9674E}"/>
              </a:ext>
            </a:extLst>
          </p:cNvPr>
          <p:cNvCxnSpPr/>
          <p:nvPr/>
        </p:nvCxnSpPr>
        <p:spPr>
          <a:xfrm>
            <a:off x="4020657" y="2433190"/>
            <a:ext cx="0" cy="323309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D0B74-70DF-DD43-8F13-CDC5F73AAF45}"/>
              </a:ext>
            </a:extLst>
          </p:cNvPr>
          <p:cNvCxnSpPr/>
          <p:nvPr/>
        </p:nvCxnSpPr>
        <p:spPr>
          <a:xfrm>
            <a:off x="5552421" y="2433190"/>
            <a:ext cx="0" cy="323309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5E8118-7AAF-994A-B9ED-D253A3A5135E}"/>
              </a:ext>
            </a:extLst>
          </p:cNvPr>
          <p:cNvCxnSpPr/>
          <p:nvPr/>
        </p:nvCxnSpPr>
        <p:spPr>
          <a:xfrm>
            <a:off x="9008541" y="2448403"/>
            <a:ext cx="0" cy="323309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5" name="Right Arrow 14">
            <a:extLst>
              <a:ext uri="{FF2B5EF4-FFF2-40B4-BE49-F238E27FC236}">
                <a16:creationId xmlns:a16="http://schemas.microsoft.com/office/drawing/2014/main" id="{23E22967-3D74-B84E-8F24-2088A96E1AD4}"/>
              </a:ext>
            </a:extLst>
          </p:cNvPr>
          <p:cNvSpPr/>
          <p:nvPr/>
        </p:nvSpPr>
        <p:spPr>
          <a:xfrm>
            <a:off x="4020656" y="3477344"/>
            <a:ext cx="1531765" cy="1190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Spiritual gifts</a:t>
            </a:r>
          </a:p>
        </p:txBody>
      </p:sp>
      <p:sp>
        <p:nvSpPr>
          <p:cNvPr id="16" name="Right Arrow 15">
            <a:extLst>
              <a:ext uri="{FF2B5EF4-FFF2-40B4-BE49-F238E27FC236}">
                <a16:creationId xmlns:a16="http://schemas.microsoft.com/office/drawing/2014/main" id="{F7912391-8034-EE46-B87C-F4B2EF9B39AA}"/>
              </a:ext>
            </a:extLst>
          </p:cNvPr>
          <p:cNvSpPr/>
          <p:nvPr/>
        </p:nvSpPr>
        <p:spPr>
          <a:xfrm>
            <a:off x="4020656" y="4770494"/>
            <a:ext cx="4987879" cy="824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Spiritual gifts</a:t>
            </a:r>
          </a:p>
        </p:txBody>
      </p:sp>
      <p:sp>
        <p:nvSpPr>
          <p:cNvPr id="17" name="TextBox 16">
            <a:extLst>
              <a:ext uri="{FF2B5EF4-FFF2-40B4-BE49-F238E27FC236}">
                <a16:creationId xmlns:a16="http://schemas.microsoft.com/office/drawing/2014/main" id="{810D31CA-7107-7D46-A52B-599C3ED979DF}"/>
              </a:ext>
            </a:extLst>
          </p:cNvPr>
          <p:cNvSpPr txBox="1"/>
          <p:nvPr/>
        </p:nvSpPr>
        <p:spPr>
          <a:xfrm>
            <a:off x="5538144" y="3492556"/>
            <a:ext cx="1776448" cy="369332"/>
          </a:xfrm>
          <a:prstGeom prst="rect">
            <a:avLst/>
          </a:prstGeom>
          <a:noFill/>
        </p:spPr>
        <p:txBody>
          <a:bodyPr wrap="none" rtlCol="0">
            <a:spAutoFit/>
          </a:bodyPr>
          <a:lstStyle/>
          <a:p>
            <a:r>
              <a:rPr lang="en-US" dirty="0"/>
              <a:t>Perfect/complete</a:t>
            </a:r>
          </a:p>
        </p:txBody>
      </p:sp>
      <p:sp>
        <p:nvSpPr>
          <p:cNvPr id="18" name="TextBox 17">
            <a:extLst>
              <a:ext uri="{FF2B5EF4-FFF2-40B4-BE49-F238E27FC236}">
                <a16:creationId xmlns:a16="http://schemas.microsoft.com/office/drawing/2014/main" id="{45CDB675-907E-7C40-90AD-C1FAAC9D502F}"/>
              </a:ext>
            </a:extLst>
          </p:cNvPr>
          <p:cNvSpPr txBox="1"/>
          <p:nvPr/>
        </p:nvSpPr>
        <p:spPr>
          <a:xfrm>
            <a:off x="9217211" y="4998057"/>
            <a:ext cx="1776448" cy="369332"/>
          </a:xfrm>
          <a:prstGeom prst="rect">
            <a:avLst/>
          </a:prstGeom>
          <a:noFill/>
        </p:spPr>
        <p:txBody>
          <a:bodyPr wrap="none" rtlCol="0">
            <a:spAutoFit/>
          </a:bodyPr>
          <a:lstStyle/>
          <a:p>
            <a:r>
              <a:rPr lang="en-US" dirty="0"/>
              <a:t>Perfect/complete</a:t>
            </a:r>
          </a:p>
        </p:txBody>
      </p:sp>
      <p:sp>
        <p:nvSpPr>
          <p:cNvPr id="3" name="TextBox 2">
            <a:extLst>
              <a:ext uri="{FF2B5EF4-FFF2-40B4-BE49-F238E27FC236}">
                <a16:creationId xmlns:a16="http://schemas.microsoft.com/office/drawing/2014/main" id="{7B5C6CF4-6430-CC4E-BF5B-D7ACE4EE46E9}"/>
              </a:ext>
            </a:extLst>
          </p:cNvPr>
          <p:cNvSpPr txBox="1"/>
          <p:nvPr/>
        </p:nvSpPr>
        <p:spPr>
          <a:xfrm>
            <a:off x="3945637" y="3257146"/>
            <a:ext cx="1407758" cy="369332"/>
          </a:xfrm>
          <a:prstGeom prst="rect">
            <a:avLst/>
          </a:prstGeom>
          <a:noFill/>
        </p:spPr>
        <p:txBody>
          <a:bodyPr wrap="none" rtlCol="0">
            <a:spAutoFit/>
          </a:bodyPr>
          <a:lstStyle/>
          <a:p>
            <a:r>
              <a:rPr lang="en-US" dirty="0" err="1"/>
              <a:t>Cessationists</a:t>
            </a:r>
            <a:endParaRPr lang="en-US" dirty="0"/>
          </a:p>
        </p:txBody>
      </p:sp>
      <p:sp>
        <p:nvSpPr>
          <p:cNvPr id="19" name="TextBox 18">
            <a:extLst>
              <a:ext uri="{FF2B5EF4-FFF2-40B4-BE49-F238E27FC236}">
                <a16:creationId xmlns:a16="http://schemas.microsoft.com/office/drawing/2014/main" id="{832B4540-01E8-164B-9136-9733CD3B51BB}"/>
              </a:ext>
            </a:extLst>
          </p:cNvPr>
          <p:cNvSpPr txBox="1"/>
          <p:nvPr/>
        </p:nvSpPr>
        <p:spPr>
          <a:xfrm>
            <a:off x="5729627" y="4534708"/>
            <a:ext cx="1631537" cy="369332"/>
          </a:xfrm>
          <a:prstGeom prst="rect">
            <a:avLst/>
          </a:prstGeom>
          <a:noFill/>
        </p:spPr>
        <p:txBody>
          <a:bodyPr wrap="none" rtlCol="0">
            <a:spAutoFit/>
          </a:bodyPr>
          <a:lstStyle/>
          <a:p>
            <a:r>
              <a:rPr lang="en-US" dirty="0" err="1"/>
              <a:t>Continuationist</a:t>
            </a:r>
            <a:endParaRPr lang="en-US" dirty="0"/>
          </a:p>
        </p:txBody>
      </p:sp>
    </p:spTree>
    <p:extLst>
      <p:ext uri="{BB962C8B-B14F-4D97-AF65-F5344CB8AC3E}">
        <p14:creationId xmlns:p14="http://schemas.microsoft.com/office/powerpoint/2010/main" val="371328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p:bldP spid="18" grpId="0"/>
      <p:bldP spid="3"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3746" y="3035142"/>
            <a:ext cx="4304029" cy="1049235"/>
          </a:xfrm>
        </p:spPr>
        <p:txBody>
          <a:bodyPr>
            <a:normAutofit/>
          </a:bodyPr>
          <a:lstStyle/>
          <a:p>
            <a:r>
              <a:rPr lang="en-US" dirty="0"/>
              <a:t>Prof Thomas </a:t>
            </a:r>
            <a:r>
              <a:rPr lang="en-US" dirty="0" err="1"/>
              <a:t>Schriener</a:t>
            </a:r>
            <a:endParaRPr lang="en-US" dirty="0"/>
          </a:p>
        </p:txBody>
      </p:sp>
      <p:sp>
        <p:nvSpPr>
          <p:cNvPr id="5" name="Content Placeholder 4"/>
          <p:cNvSpPr>
            <a:spLocks noGrp="1"/>
          </p:cNvSpPr>
          <p:nvPr>
            <p:ph idx="1"/>
          </p:nvPr>
        </p:nvSpPr>
        <p:spPr>
          <a:xfrm>
            <a:off x="5270501" y="1939572"/>
            <a:ext cx="6156194" cy="4289611"/>
          </a:xfrm>
        </p:spPr>
        <p:txBody>
          <a:bodyPr>
            <a:normAutofit/>
          </a:bodyPr>
          <a:lstStyle/>
          <a:p>
            <a:r>
              <a:rPr lang="en-MY" dirty="0"/>
              <a:t>Certainly this text teaches that the gifts could last until Jesus returns. There’s no definitive teaching in the Bible that they’ve ceased. We might even expect them to last until the second coming. But we see hints from Ephesians 2:20 and other texts that the gifts played a foundational role. I conclude, then, that 1 Cor 13:8-12 permits but doesn’t require the gifts to continue until the second coming. </a:t>
            </a:r>
            <a:endParaRPr lang="en-US" dirty="0"/>
          </a:p>
        </p:txBody>
      </p:sp>
      <p:sp>
        <p:nvSpPr>
          <p:cNvPr id="7" name="TextBox 6"/>
          <p:cNvSpPr txBox="1"/>
          <p:nvPr/>
        </p:nvSpPr>
        <p:spPr>
          <a:xfrm>
            <a:off x="753746" y="5752536"/>
            <a:ext cx="4133355" cy="369332"/>
          </a:xfrm>
          <a:prstGeom prst="rect">
            <a:avLst/>
          </a:prstGeom>
          <a:noFill/>
        </p:spPr>
        <p:txBody>
          <a:bodyPr wrap="square" rtlCol="0">
            <a:spAutoFit/>
          </a:bodyPr>
          <a:lstStyle/>
          <a:p>
            <a:r>
              <a:rPr lang="en-MY" dirty="0"/>
              <a:t>The Southern Baptist theological seminary </a:t>
            </a:r>
            <a:endParaRPr lang="en-US" dirty="0"/>
          </a:p>
        </p:txBody>
      </p:sp>
    </p:spTree>
    <p:extLst>
      <p:ext uri="{BB962C8B-B14F-4D97-AF65-F5344CB8AC3E}">
        <p14:creationId xmlns:p14="http://schemas.microsoft.com/office/powerpoint/2010/main" val="3942598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95A1-BAD7-794C-8F91-F08977D0D138}"/>
              </a:ext>
            </a:extLst>
          </p:cNvPr>
          <p:cNvSpPr>
            <a:spLocks noGrp="1"/>
          </p:cNvSpPr>
          <p:nvPr>
            <p:ph type="title"/>
          </p:nvPr>
        </p:nvSpPr>
        <p:spPr/>
        <p:txBody>
          <a:bodyPr/>
          <a:lstStyle/>
          <a:p>
            <a:r>
              <a:rPr lang="en-US" dirty="0"/>
              <a:t>Old testament looks forward to new</a:t>
            </a:r>
          </a:p>
        </p:txBody>
      </p:sp>
      <p:sp>
        <p:nvSpPr>
          <p:cNvPr id="3" name="Content Placeholder 2">
            <a:extLst>
              <a:ext uri="{FF2B5EF4-FFF2-40B4-BE49-F238E27FC236}">
                <a16:creationId xmlns:a16="http://schemas.microsoft.com/office/drawing/2014/main" id="{A6C51525-B723-0045-BE67-618D4F7F7CD3}"/>
              </a:ext>
            </a:extLst>
          </p:cNvPr>
          <p:cNvSpPr>
            <a:spLocks noGrp="1"/>
          </p:cNvSpPr>
          <p:nvPr>
            <p:ph idx="1"/>
          </p:nvPr>
        </p:nvSpPr>
        <p:spPr/>
        <p:txBody>
          <a:bodyPr>
            <a:normAutofit fontScale="85000" lnSpcReduction="20000"/>
          </a:bodyPr>
          <a:lstStyle/>
          <a:p>
            <a:r>
              <a:rPr lang="en-US" dirty="0"/>
              <a:t>Numbers 11:24-30 (ESV) So Moses went out and told the people the words of the Lord. And he gathered seventy men of the elders of the people and placed them around the tent. 25 Then the Lord came down in the cloud and spoke to him, and took some of the Spirit that was on him and put it on the seventy elders. And as soon as the Spirit rested on them, they prophesied. But they did not continue doing it.</a:t>
            </a:r>
          </a:p>
          <a:p>
            <a:r>
              <a:rPr lang="en-US" dirty="0"/>
              <a:t>26 Now two men remained in the camp, one named Eldad, and the other named </a:t>
            </a:r>
            <a:r>
              <a:rPr lang="en-US" dirty="0" err="1"/>
              <a:t>Medad</a:t>
            </a:r>
            <a:r>
              <a:rPr lang="en-US" dirty="0"/>
              <a:t>, and the Spirit rested on them. They were among those registered, but they had not gone out to the tent, and so they prophesied in the camp. 27 And a young man ran and told Moses, “Eldad and </a:t>
            </a:r>
            <a:r>
              <a:rPr lang="en-US" dirty="0" err="1"/>
              <a:t>Medad</a:t>
            </a:r>
            <a:r>
              <a:rPr lang="en-US" dirty="0"/>
              <a:t> are prophesying in the camp.” 28 And Joshua the son of Nun, the assistant of Moses from his youth, said, “My lord Moses, stop them.” 29 But Moses said to him, “Are you jealous for my sake? </a:t>
            </a:r>
            <a:r>
              <a:rPr lang="en-US" b="1" u="sng" dirty="0"/>
              <a:t>Would that all the Lord's people were prophets, that the Lord would put his Spirit on them!</a:t>
            </a:r>
            <a:r>
              <a:rPr lang="en-US" dirty="0"/>
              <a:t>” 30 And Moses and the elders of Israel returned to the camp.</a:t>
            </a:r>
          </a:p>
        </p:txBody>
      </p:sp>
    </p:spTree>
    <p:extLst>
      <p:ext uri="{BB962C8B-B14F-4D97-AF65-F5344CB8AC3E}">
        <p14:creationId xmlns:p14="http://schemas.microsoft.com/office/powerpoint/2010/main" val="964046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C85B-B83A-7940-B535-B7D6AFD7C967}"/>
              </a:ext>
            </a:extLst>
          </p:cNvPr>
          <p:cNvSpPr>
            <a:spLocks noGrp="1"/>
          </p:cNvSpPr>
          <p:nvPr>
            <p:ph type="title"/>
          </p:nvPr>
        </p:nvSpPr>
        <p:spPr/>
        <p:txBody>
          <a:bodyPr/>
          <a:lstStyle/>
          <a:p>
            <a:r>
              <a:rPr lang="en-US" dirty="0"/>
              <a:t>Difference between </a:t>
            </a:r>
            <a:r>
              <a:rPr lang="en-US" dirty="0" err="1"/>
              <a:t>ot</a:t>
            </a:r>
            <a:r>
              <a:rPr lang="en-US" dirty="0"/>
              <a:t> and </a:t>
            </a:r>
            <a:r>
              <a:rPr lang="en-US" dirty="0" err="1"/>
              <a:t>nt</a:t>
            </a:r>
            <a:endParaRPr lang="en-US" dirty="0"/>
          </a:p>
        </p:txBody>
      </p:sp>
      <p:pic>
        <p:nvPicPr>
          <p:cNvPr id="4" name="Picture 3">
            <a:extLst>
              <a:ext uri="{FF2B5EF4-FFF2-40B4-BE49-F238E27FC236}">
                <a16:creationId xmlns:a16="http://schemas.microsoft.com/office/drawing/2014/main" id="{DBDD5E90-EC75-1A4E-8290-AC58356AAAFB}"/>
              </a:ext>
            </a:extLst>
          </p:cNvPr>
          <p:cNvPicPr>
            <a:picLocks noChangeAspect="1"/>
          </p:cNvPicPr>
          <p:nvPr/>
        </p:nvPicPr>
        <p:blipFill>
          <a:blip r:embed="rId2"/>
          <a:stretch>
            <a:fillRect/>
          </a:stretch>
        </p:blipFill>
        <p:spPr>
          <a:xfrm>
            <a:off x="783325" y="2171306"/>
            <a:ext cx="2643271" cy="2930255"/>
          </a:xfrm>
          <a:prstGeom prst="rect">
            <a:avLst/>
          </a:prstGeom>
        </p:spPr>
      </p:pic>
      <p:pic>
        <p:nvPicPr>
          <p:cNvPr id="5" name="Picture 4">
            <a:extLst>
              <a:ext uri="{FF2B5EF4-FFF2-40B4-BE49-F238E27FC236}">
                <a16:creationId xmlns:a16="http://schemas.microsoft.com/office/drawing/2014/main" id="{7DFB315F-8528-9B48-8ECC-11464ED4B001}"/>
              </a:ext>
            </a:extLst>
          </p:cNvPr>
          <p:cNvPicPr>
            <a:picLocks noChangeAspect="1"/>
          </p:cNvPicPr>
          <p:nvPr/>
        </p:nvPicPr>
        <p:blipFill>
          <a:blip r:embed="rId3"/>
          <a:stretch>
            <a:fillRect/>
          </a:stretch>
        </p:blipFill>
        <p:spPr>
          <a:xfrm>
            <a:off x="2602498" y="3104987"/>
            <a:ext cx="2222500" cy="2501900"/>
          </a:xfrm>
          <a:prstGeom prst="rect">
            <a:avLst/>
          </a:prstGeom>
        </p:spPr>
      </p:pic>
      <p:pic>
        <p:nvPicPr>
          <p:cNvPr id="6" name="Picture 5">
            <a:extLst>
              <a:ext uri="{FF2B5EF4-FFF2-40B4-BE49-F238E27FC236}">
                <a16:creationId xmlns:a16="http://schemas.microsoft.com/office/drawing/2014/main" id="{816B531C-F402-7249-BE51-4F953E61CCC8}"/>
              </a:ext>
            </a:extLst>
          </p:cNvPr>
          <p:cNvPicPr>
            <a:picLocks noChangeAspect="1"/>
          </p:cNvPicPr>
          <p:nvPr/>
        </p:nvPicPr>
        <p:blipFill>
          <a:blip r:embed="rId4"/>
          <a:stretch>
            <a:fillRect/>
          </a:stretch>
        </p:blipFill>
        <p:spPr>
          <a:xfrm>
            <a:off x="6096000" y="3181804"/>
            <a:ext cx="6096000" cy="1980295"/>
          </a:xfrm>
          <a:prstGeom prst="rect">
            <a:avLst/>
          </a:prstGeom>
        </p:spPr>
      </p:pic>
      <p:sp>
        <p:nvSpPr>
          <p:cNvPr id="7" name="TextBox 6">
            <a:extLst>
              <a:ext uri="{FF2B5EF4-FFF2-40B4-BE49-F238E27FC236}">
                <a16:creationId xmlns:a16="http://schemas.microsoft.com/office/drawing/2014/main" id="{36E80D62-7E19-214B-91FC-0DC512AEDB79}"/>
              </a:ext>
            </a:extLst>
          </p:cNvPr>
          <p:cNvSpPr txBox="1"/>
          <p:nvPr/>
        </p:nvSpPr>
        <p:spPr>
          <a:xfrm>
            <a:off x="4475748" y="1337277"/>
            <a:ext cx="1959960" cy="584775"/>
          </a:xfrm>
          <a:prstGeom prst="rect">
            <a:avLst/>
          </a:prstGeom>
          <a:noFill/>
        </p:spPr>
        <p:txBody>
          <a:bodyPr wrap="none" rtlCol="0">
            <a:spAutoFit/>
          </a:bodyPr>
          <a:lstStyle/>
          <a:p>
            <a:r>
              <a:rPr lang="en-US" sz="3200" dirty="0"/>
              <a:t>Holy Spirit</a:t>
            </a:r>
          </a:p>
        </p:txBody>
      </p:sp>
      <p:sp>
        <p:nvSpPr>
          <p:cNvPr id="8" name="Oval 7">
            <a:extLst>
              <a:ext uri="{FF2B5EF4-FFF2-40B4-BE49-F238E27FC236}">
                <a16:creationId xmlns:a16="http://schemas.microsoft.com/office/drawing/2014/main" id="{42454212-FBC9-694B-AD2C-8CF0F97FD224}"/>
              </a:ext>
            </a:extLst>
          </p:cNvPr>
          <p:cNvSpPr/>
          <p:nvPr/>
        </p:nvSpPr>
        <p:spPr>
          <a:xfrm>
            <a:off x="578222" y="2116171"/>
            <a:ext cx="1526738" cy="2936708"/>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A3DFBCA-DDF9-684D-B502-F86B95E4DAB2}"/>
              </a:ext>
            </a:extLst>
          </p:cNvPr>
          <p:cNvSpPr/>
          <p:nvPr/>
        </p:nvSpPr>
        <p:spPr>
          <a:xfrm>
            <a:off x="5609807" y="2887583"/>
            <a:ext cx="6311198" cy="2936708"/>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C424061-8D58-334E-9F97-E51050C64881}"/>
              </a:ext>
            </a:extLst>
          </p:cNvPr>
          <p:cNvCxnSpPr/>
          <p:nvPr/>
        </p:nvCxnSpPr>
        <p:spPr>
          <a:xfrm>
            <a:off x="5455728" y="1922052"/>
            <a:ext cx="0" cy="4040231"/>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35F331A-B978-1643-A41C-941FF2277CA2}"/>
              </a:ext>
            </a:extLst>
          </p:cNvPr>
          <p:cNvSpPr txBox="1"/>
          <p:nvPr/>
        </p:nvSpPr>
        <p:spPr>
          <a:xfrm>
            <a:off x="1451579" y="1444998"/>
            <a:ext cx="1538242" cy="369332"/>
          </a:xfrm>
          <a:prstGeom prst="rect">
            <a:avLst/>
          </a:prstGeom>
          <a:noFill/>
        </p:spPr>
        <p:txBody>
          <a:bodyPr wrap="none" rtlCol="0">
            <a:spAutoFit/>
          </a:bodyPr>
          <a:lstStyle/>
          <a:p>
            <a:r>
              <a:rPr lang="en-US" dirty="0"/>
              <a:t>Old Testament</a:t>
            </a:r>
          </a:p>
        </p:txBody>
      </p:sp>
      <p:sp>
        <p:nvSpPr>
          <p:cNvPr id="13" name="TextBox 12">
            <a:extLst>
              <a:ext uri="{FF2B5EF4-FFF2-40B4-BE49-F238E27FC236}">
                <a16:creationId xmlns:a16="http://schemas.microsoft.com/office/drawing/2014/main" id="{9446B16E-C612-0442-B839-DD9A2C512D42}"/>
              </a:ext>
            </a:extLst>
          </p:cNvPr>
          <p:cNvSpPr txBox="1"/>
          <p:nvPr/>
        </p:nvSpPr>
        <p:spPr>
          <a:xfrm>
            <a:off x="7996285" y="1430965"/>
            <a:ext cx="1632563" cy="369332"/>
          </a:xfrm>
          <a:prstGeom prst="rect">
            <a:avLst/>
          </a:prstGeom>
          <a:noFill/>
        </p:spPr>
        <p:txBody>
          <a:bodyPr wrap="none" rtlCol="0">
            <a:spAutoFit/>
          </a:bodyPr>
          <a:lstStyle/>
          <a:p>
            <a:r>
              <a:rPr lang="en-US" dirty="0"/>
              <a:t>New Testament</a:t>
            </a:r>
          </a:p>
        </p:txBody>
      </p:sp>
      <p:sp>
        <p:nvSpPr>
          <p:cNvPr id="14" name="TextBox 13">
            <a:extLst>
              <a:ext uri="{FF2B5EF4-FFF2-40B4-BE49-F238E27FC236}">
                <a16:creationId xmlns:a16="http://schemas.microsoft.com/office/drawing/2014/main" id="{4287E244-803C-4D48-B96A-1F63C3E57BD0}"/>
              </a:ext>
            </a:extLst>
          </p:cNvPr>
          <p:cNvSpPr txBox="1"/>
          <p:nvPr/>
        </p:nvSpPr>
        <p:spPr>
          <a:xfrm>
            <a:off x="5804978" y="2016869"/>
            <a:ext cx="4203330" cy="1384995"/>
          </a:xfrm>
          <a:prstGeom prst="rect">
            <a:avLst/>
          </a:prstGeom>
          <a:noFill/>
        </p:spPr>
        <p:txBody>
          <a:bodyPr wrap="none" rtlCol="0">
            <a:spAutoFit/>
          </a:bodyPr>
          <a:lstStyle/>
          <a:p>
            <a:r>
              <a:rPr lang="en-MY" sz="1200" dirty="0"/>
              <a:t>Acts 2:17-18 (ESV) ‘And in the last days it shall be, God declares,</a:t>
            </a:r>
          </a:p>
          <a:p>
            <a:r>
              <a:rPr lang="en-MY" sz="1200" dirty="0"/>
              <a:t>that I will pour out my Spirit on all flesh,</a:t>
            </a:r>
          </a:p>
          <a:p>
            <a:r>
              <a:rPr lang="en-MY" sz="1200" dirty="0"/>
              <a:t>and your sons and your daughters shall prophesy,</a:t>
            </a:r>
          </a:p>
          <a:p>
            <a:r>
              <a:rPr lang="en-MY" sz="1200" dirty="0"/>
              <a:t>and your young men shall see visions,</a:t>
            </a:r>
          </a:p>
          <a:p>
            <a:r>
              <a:rPr lang="en-MY" sz="1200" dirty="0"/>
              <a:t>and your old men shall dream dreams;</a:t>
            </a:r>
          </a:p>
          <a:p>
            <a:r>
              <a:rPr lang="en-MY" sz="1200" dirty="0"/>
              <a:t>18 even on my male servants and female servants</a:t>
            </a:r>
          </a:p>
          <a:p>
            <a:r>
              <a:rPr lang="en-MY" sz="1200" dirty="0"/>
              <a:t>in those days I will pour out my Spirit, and they shall prophesy.</a:t>
            </a:r>
            <a:endParaRPr lang="en-US" sz="1200" dirty="0"/>
          </a:p>
        </p:txBody>
      </p:sp>
    </p:spTree>
    <p:extLst>
      <p:ext uri="{BB962C8B-B14F-4D97-AF65-F5344CB8AC3E}">
        <p14:creationId xmlns:p14="http://schemas.microsoft.com/office/powerpoint/2010/main" val="24500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9" grpId="1"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issue is authority</a:t>
            </a:r>
          </a:p>
        </p:txBody>
      </p:sp>
      <p:sp>
        <p:nvSpPr>
          <p:cNvPr id="3" name="Content Placeholder 2"/>
          <p:cNvSpPr>
            <a:spLocks noGrp="1"/>
          </p:cNvSpPr>
          <p:nvPr>
            <p:ph idx="1"/>
          </p:nvPr>
        </p:nvSpPr>
        <p:spPr>
          <a:xfrm>
            <a:off x="1451579" y="1939366"/>
            <a:ext cx="9931124" cy="4289611"/>
          </a:xfrm>
        </p:spPr>
        <p:txBody>
          <a:bodyPr>
            <a:normAutofit/>
          </a:bodyPr>
          <a:lstStyle/>
          <a:p>
            <a:r>
              <a:rPr lang="en-US" sz="3200" dirty="0"/>
              <a:t>Ephesians 2:20 (ESV) built on the foundation of the </a:t>
            </a:r>
            <a:r>
              <a:rPr lang="en-US" sz="3200" u="sng" dirty="0"/>
              <a:t>apostles and prophets</a:t>
            </a:r>
            <a:r>
              <a:rPr lang="en-US" sz="3200" dirty="0"/>
              <a:t>, Christ Jesus himself being the cornerstone,</a:t>
            </a:r>
          </a:p>
          <a:p>
            <a:endParaRPr lang="en-US" sz="3200" dirty="0"/>
          </a:p>
        </p:txBody>
      </p:sp>
      <p:sp>
        <p:nvSpPr>
          <p:cNvPr id="5" name="TextBox 4">
            <a:extLst>
              <a:ext uri="{FF2B5EF4-FFF2-40B4-BE49-F238E27FC236}">
                <a16:creationId xmlns:a16="http://schemas.microsoft.com/office/drawing/2014/main" id="{1969B1C4-646F-6A4C-9C6D-B004913F32EA}"/>
              </a:ext>
            </a:extLst>
          </p:cNvPr>
          <p:cNvSpPr txBox="1"/>
          <p:nvPr/>
        </p:nvSpPr>
        <p:spPr>
          <a:xfrm>
            <a:off x="1828800" y="4351283"/>
            <a:ext cx="4711098" cy="369332"/>
          </a:xfrm>
          <a:prstGeom prst="rect">
            <a:avLst/>
          </a:prstGeom>
          <a:noFill/>
        </p:spPr>
        <p:txBody>
          <a:bodyPr wrap="none" rtlCol="0">
            <a:spAutoFit/>
          </a:bodyPr>
          <a:lstStyle/>
          <a:p>
            <a:r>
              <a:rPr lang="en-US" dirty="0"/>
              <a:t>The concern is the authority to add to Scripture</a:t>
            </a:r>
          </a:p>
        </p:txBody>
      </p:sp>
    </p:spTree>
    <p:extLst>
      <p:ext uri="{BB962C8B-B14F-4D97-AF65-F5344CB8AC3E}">
        <p14:creationId xmlns:p14="http://schemas.microsoft.com/office/powerpoint/2010/main" val="4043520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981B6-F9E3-8E45-B429-FC63CE5771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467F82-E082-C641-9FD0-E100130B992F}"/>
              </a:ext>
            </a:extLst>
          </p:cNvPr>
          <p:cNvSpPr>
            <a:spLocks noGrp="1"/>
          </p:cNvSpPr>
          <p:nvPr>
            <p:ph idx="1"/>
          </p:nvPr>
        </p:nvSpPr>
        <p:spPr/>
        <p:txBody>
          <a:bodyPr>
            <a:noAutofit/>
          </a:bodyPr>
          <a:lstStyle/>
          <a:p>
            <a:pPr marL="0" indent="0">
              <a:buNone/>
            </a:pPr>
            <a:r>
              <a:rPr lang="en-MY" sz="3200" dirty="0"/>
              <a:t>﻿If prophecy still exists today, it is hard to resist the conclusion that the foundation established by the apostles and prophets hasn’t been completed.</a:t>
            </a:r>
          </a:p>
          <a:p>
            <a:pPr marL="0" indent="0">
              <a:buNone/>
            </a:pPr>
            <a:endParaRPr lang="en-MY" sz="3200" dirty="0"/>
          </a:p>
          <a:p>
            <a:pPr marL="0" indent="0">
              <a:buNone/>
            </a:pPr>
            <a:r>
              <a:rPr lang="en-MY" dirty="0"/>
              <a:t>Schreiner, Thomas R.. Spiritual Gifts . B&amp;H Publishing Group. Kindle Edition. </a:t>
            </a:r>
            <a:endParaRPr lang="en-US" dirty="0"/>
          </a:p>
        </p:txBody>
      </p:sp>
    </p:spTree>
    <p:extLst>
      <p:ext uri="{BB962C8B-B14F-4D97-AF65-F5344CB8AC3E}">
        <p14:creationId xmlns:p14="http://schemas.microsoft.com/office/powerpoint/2010/main" val="1815811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57413-E4AE-4A45-9DA5-6CC2B9D841D5}"/>
              </a:ext>
            </a:extLst>
          </p:cNvPr>
          <p:cNvSpPr>
            <a:spLocks noGrp="1"/>
          </p:cNvSpPr>
          <p:nvPr>
            <p:ph type="title"/>
          </p:nvPr>
        </p:nvSpPr>
        <p:spPr/>
        <p:txBody>
          <a:bodyPr/>
          <a:lstStyle/>
          <a:p>
            <a:r>
              <a:rPr lang="en-US" dirty="0"/>
              <a:t>New testament prophets---fallible</a:t>
            </a:r>
          </a:p>
        </p:txBody>
      </p:sp>
      <p:sp>
        <p:nvSpPr>
          <p:cNvPr id="3" name="Content Placeholder 2">
            <a:extLst>
              <a:ext uri="{FF2B5EF4-FFF2-40B4-BE49-F238E27FC236}">
                <a16:creationId xmlns:a16="http://schemas.microsoft.com/office/drawing/2014/main" id="{E4B597AB-55EC-9E4E-A1D2-A72D3352CB2C}"/>
              </a:ext>
            </a:extLst>
          </p:cNvPr>
          <p:cNvSpPr>
            <a:spLocks noGrp="1"/>
          </p:cNvSpPr>
          <p:nvPr>
            <p:ph idx="1"/>
          </p:nvPr>
        </p:nvSpPr>
        <p:spPr/>
        <p:txBody>
          <a:bodyPr>
            <a:normAutofit/>
          </a:bodyPr>
          <a:lstStyle/>
          <a:p>
            <a:r>
              <a:rPr lang="en-MY" sz="2800" dirty="0"/>
              <a:t>1 Corinthians 14:29-32 (ESV) Let two or three prophets speak, and let the others </a:t>
            </a:r>
            <a:r>
              <a:rPr lang="en-MY" sz="2800" b="1" u="sng" dirty="0"/>
              <a:t>weigh</a:t>
            </a:r>
            <a:r>
              <a:rPr lang="en-MY" sz="2800" dirty="0"/>
              <a:t> what is said. 30 If a revelation is made to another sitting there, let the first be silent. 31 For you can all prophesy one by one, so that all may learn and all be encouraged, 32 and the spirits of prophets are subject to prophets.</a:t>
            </a:r>
            <a:endParaRPr lang="en-US" sz="2800" dirty="0"/>
          </a:p>
        </p:txBody>
      </p:sp>
    </p:spTree>
    <p:extLst>
      <p:ext uri="{BB962C8B-B14F-4D97-AF65-F5344CB8AC3E}">
        <p14:creationId xmlns:p14="http://schemas.microsoft.com/office/powerpoint/2010/main" val="1145902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39477" y="2572323"/>
            <a:ext cx="2529229" cy="7450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Old Covenant</a:t>
            </a:r>
          </a:p>
        </p:txBody>
      </p:sp>
      <p:sp>
        <p:nvSpPr>
          <p:cNvPr id="5" name="Rounded Rectangle 4"/>
          <p:cNvSpPr/>
          <p:nvPr/>
        </p:nvSpPr>
        <p:spPr>
          <a:xfrm>
            <a:off x="7059651" y="3686721"/>
            <a:ext cx="2827298" cy="80484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New Covenant</a:t>
            </a:r>
          </a:p>
        </p:txBody>
      </p:sp>
      <p:sp>
        <p:nvSpPr>
          <p:cNvPr id="6" name="Rounded Rectangle 5"/>
          <p:cNvSpPr/>
          <p:nvPr/>
        </p:nvSpPr>
        <p:spPr>
          <a:xfrm>
            <a:off x="4368802" y="415206"/>
            <a:ext cx="3217333"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Prophecy</a:t>
            </a:r>
          </a:p>
        </p:txBody>
      </p:sp>
      <p:cxnSp>
        <p:nvCxnSpPr>
          <p:cNvPr id="8" name="Straight Arrow Connector 7"/>
          <p:cNvCxnSpPr/>
          <p:nvPr/>
        </p:nvCxnSpPr>
        <p:spPr>
          <a:xfrm flipH="1">
            <a:off x="4533213" y="1634407"/>
            <a:ext cx="1077400" cy="912641"/>
          </a:xfrm>
          <a:prstGeom prst="straightConnector1">
            <a:avLst/>
          </a:prstGeom>
          <a:ln w="146050">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5" idx="1"/>
          </p:cNvCxnSpPr>
          <p:nvPr/>
        </p:nvCxnSpPr>
        <p:spPr>
          <a:xfrm>
            <a:off x="5268705" y="3136900"/>
            <a:ext cx="1790946" cy="952244"/>
          </a:xfrm>
          <a:prstGeom prst="straightConnector1">
            <a:avLst/>
          </a:prstGeom>
          <a:ln w="146050">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5775024" y="2269836"/>
            <a:ext cx="3283271" cy="584775"/>
          </a:xfrm>
          <a:prstGeom prst="rect">
            <a:avLst/>
          </a:prstGeom>
          <a:noFill/>
        </p:spPr>
        <p:txBody>
          <a:bodyPr wrap="non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Wayne </a:t>
            </a:r>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Grudem</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271136" y="3308410"/>
            <a:ext cx="2668369" cy="369332"/>
          </a:xfrm>
          <a:prstGeom prst="rect">
            <a:avLst/>
          </a:prstGeom>
          <a:noFill/>
        </p:spPr>
        <p:txBody>
          <a:bodyPr wrap="none" rtlCol="0">
            <a:spAutoFit/>
          </a:bodyPr>
          <a:lstStyle/>
          <a:p>
            <a:r>
              <a:rPr lang="en-US" dirty="0"/>
              <a:t>Authority of actual words</a:t>
            </a:r>
          </a:p>
        </p:txBody>
      </p:sp>
      <p:sp>
        <p:nvSpPr>
          <p:cNvPr id="11" name="TextBox 10"/>
          <p:cNvSpPr txBox="1"/>
          <p:nvPr/>
        </p:nvSpPr>
        <p:spPr>
          <a:xfrm>
            <a:off x="7059652" y="4610942"/>
            <a:ext cx="4275098" cy="923330"/>
          </a:xfrm>
          <a:prstGeom prst="rect">
            <a:avLst/>
          </a:prstGeom>
          <a:noFill/>
        </p:spPr>
        <p:txBody>
          <a:bodyPr wrap="square" rtlCol="0">
            <a:spAutoFit/>
          </a:bodyPr>
          <a:lstStyle/>
          <a:p>
            <a:r>
              <a:rPr lang="en-US" dirty="0"/>
              <a:t>Authority of general content</a:t>
            </a:r>
          </a:p>
          <a:p>
            <a:r>
              <a:rPr lang="en-US" dirty="0" err="1"/>
              <a:t>Upbuilding</a:t>
            </a:r>
            <a:r>
              <a:rPr lang="en-US" dirty="0"/>
              <a:t> Church</a:t>
            </a:r>
          </a:p>
          <a:p>
            <a:r>
              <a:rPr lang="en-US" dirty="0"/>
              <a:t>Spontaneous</a:t>
            </a:r>
          </a:p>
        </p:txBody>
      </p:sp>
      <p:cxnSp>
        <p:nvCxnSpPr>
          <p:cNvPr id="13" name="Straight Arrow Connector 12"/>
          <p:cNvCxnSpPr/>
          <p:nvPr/>
        </p:nvCxnSpPr>
        <p:spPr>
          <a:xfrm>
            <a:off x="3939505" y="3317390"/>
            <a:ext cx="0" cy="912641"/>
          </a:xfrm>
          <a:prstGeom prst="straightConnector1">
            <a:avLst/>
          </a:prstGeom>
          <a:ln w="146050">
            <a:tailEnd type="arrow"/>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2739477" y="4130674"/>
            <a:ext cx="2529229" cy="7217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New Covenant</a:t>
            </a:r>
          </a:p>
        </p:txBody>
      </p:sp>
      <p:sp>
        <p:nvSpPr>
          <p:cNvPr id="16" name="TextBox 15"/>
          <p:cNvSpPr txBox="1"/>
          <p:nvPr/>
        </p:nvSpPr>
        <p:spPr>
          <a:xfrm>
            <a:off x="2739476" y="4944540"/>
            <a:ext cx="3944036" cy="646331"/>
          </a:xfrm>
          <a:prstGeom prst="rect">
            <a:avLst/>
          </a:prstGeom>
          <a:noFill/>
        </p:spPr>
        <p:txBody>
          <a:bodyPr wrap="none" rtlCol="0">
            <a:spAutoFit/>
          </a:bodyPr>
          <a:lstStyle/>
          <a:p>
            <a:r>
              <a:rPr lang="en-US" dirty="0"/>
              <a:t>Apostles</a:t>
            </a:r>
          </a:p>
          <a:p>
            <a:r>
              <a:rPr lang="en-US" dirty="0"/>
              <a:t>Authority of actual words</a:t>
            </a:r>
            <a:r>
              <a:rPr lang="mr-IN" dirty="0"/>
              <a:t>…</a:t>
            </a:r>
            <a:r>
              <a:rPr lang="en-US" dirty="0"/>
              <a:t>foundation</a:t>
            </a:r>
          </a:p>
        </p:txBody>
      </p:sp>
    </p:spTree>
    <p:extLst>
      <p:ext uri="{BB962C8B-B14F-4D97-AF65-F5344CB8AC3E}">
        <p14:creationId xmlns:p14="http://schemas.microsoft.com/office/powerpoint/2010/main" val="1640959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57413-E4AE-4A45-9DA5-6CC2B9D841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B597AB-55EC-9E4E-A1D2-A72D3352CB2C}"/>
              </a:ext>
            </a:extLst>
          </p:cNvPr>
          <p:cNvSpPr>
            <a:spLocks noGrp="1"/>
          </p:cNvSpPr>
          <p:nvPr>
            <p:ph idx="1"/>
          </p:nvPr>
        </p:nvSpPr>
        <p:spPr/>
        <p:txBody>
          <a:bodyPr>
            <a:normAutofit/>
          </a:bodyPr>
          <a:lstStyle/>
          <a:p>
            <a:r>
              <a:rPr lang="en-MY" sz="2800" dirty="0"/>
              <a:t>1 Corinthians 14:29-32 (ESV) Let two or three prophets speak, and let the others </a:t>
            </a:r>
            <a:r>
              <a:rPr lang="en-MY" sz="2800" b="1" u="sng" dirty="0"/>
              <a:t>weigh</a:t>
            </a:r>
            <a:r>
              <a:rPr lang="en-MY" sz="2800" dirty="0"/>
              <a:t> what is said. 30 If a revelation is made to another sitting there, let the first be silent. 31 For you can all prophesy one by one, so that all may learn and all be encouraged, 32 and the spirits of prophets are subject to prophets.</a:t>
            </a:r>
            <a:endParaRPr lang="en-US" sz="2800" dirty="0"/>
          </a:p>
        </p:txBody>
      </p:sp>
      <p:sp>
        <p:nvSpPr>
          <p:cNvPr id="4" name="TextBox 3">
            <a:extLst>
              <a:ext uri="{FF2B5EF4-FFF2-40B4-BE49-F238E27FC236}">
                <a16:creationId xmlns:a16="http://schemas.microsoft.com/office/drawing/2014/main" id="{E105D40E-FFC6-2C4D-9780-A86CF4D01981}"/>
              </a:ext>
            </a:extLst>
          </p:cNvPr>
          <p:cNvSpPr txBox="1"/>
          <p:nvPr/>
        </p:nvSpPr>
        <p:spPr>
          <a:xfrm>
            <a:off x="4789714" y="1068489"/>
            <a:ext cx="1819729" cy="646331"/>
          </a:xfrm>
          <a:prstGeom prst="rect">
            <a:avLst/>
          </a:prstGeom>
          <a:noFill/>
        </p:spPr>
        <p:txBody>
          <a:bodyPr wrap="none" rtlCol="0">
            <a:spAutoFit/>
          </a:bodyPr>
          <a:lstStyle/>
          <a:p>
            <a:r>
              <a:rPr lang="en-US" sz="3600" dirty="0" err="1"/>
              <a:t>Diakrino</a:t>
            </a:r>
            <a:endParaRPr lang="en-US" sz="3600" dirty="0"/>
          </a:p>
        </p:txBody>
      </p:sp>
    </p:spTree>
    <p:extLst>
      <p:ext uri="{BB962C8B-B14F-4D97-AF65-F5344CB8AC3E}">
        <p14:creationId xmlns:p14="http://schemas.microsoft.com/office/powerpoint/2010/main" val="58447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1921-4D5B-5648-A7A7-78C3341693F2}"/>
              </a:ext>
            </a:extLst>
          </p:cNvPr>
          <p:cNvSpPr>
            <a:spLocks noGrp="1"/>
          </p:cNvSpPr>
          <p:nvPr>
            <p:ph type="title"/>
          </p:nvPr>
        </p:nvSpPr>
        <p:spPr/>
        <p:txBody>
          <a:bodyPr>
            <a:normAutofit/>
          </a:bodyPr>
          <a:lstStyle/>
          <a:p>
            <a:r>
              <a:rPr lang="en-US" sz="4400" dirty="0"/>
              <a:t>Prophecy in community</a:t>
            </a:r>
          </a:p>
        </p:txBody>
      </p:sp>
      <p:sp>
        <p:nvSpPr>
          <p:cNvPr id="3" name="Content Placeholder 2">
            <a:extLst>
              <a:ext uri="{FF2B5EF4-FFF2-40B4-BE49-F238E27FC236}">
                <a16:creationId xmlns:a16="http://schemas.microsoft.com/office/drawing/2014/main" id="{7560FF66-9EAC-4842-973B-7C8A6646AF66}"/>
              </a:ext>
            </a:extLst>
          </p:cNvPr>
          <p:cNvSpPr>
            <a:spLocks noGrp="1"/>
          </p:cNvSpPr>
          <p:nvPr>
            <p:ph idx="1"/>
          </p:nvPr>
        </p:nvSpPr>
        <p:spPr/>
        <p:txBody>
          <a:bodyPr>
            <a:normAutofit/>
          </a:bodyPr>
          <a:lstStyle/>
          <a:p>
            <a:pPr marL="514350" indent="-514350">
              <a:buFont typeface="+mj-lt"/>
              <a:buAutoNum type="alphaUcPeriod"/>
            </a:pPr>
            <a:r>
              <a:rPr lang="en-US" sz="3200" dirty="0"/>
              <a:t>What is prophecy?</a:t>
            </a:r>
          </a:p>
          <a:p>
            <a:pPr marL="514350" indent="-514350">
              <a:buFont typeface="+mj-lt"/>
              <a:buAutoNum type="alphaUcPeriod"/>
            </a:pPr>
            <a:r>
              <a:rPr lang="en-US" sz="3200" dirty="0"/>
              <a:t>Is it still relevant today?</a:t>
            </a:r>
          </a:p>
          <a:p>
            <a:pPr marL="514350" indent="-514350">
              <a:buFont typeface="+mj-lt"/>
              <a:buAutoNum type="alphaUcPeriod"/>
            </a:pPr>
            <a:r>
              <a:rPr lang="en-US" sz="3200" dirty="0"/>
              <a:t>Why should we desire it?</a:t>
            </a:r>
          </a:p>
          <a:p>
            <a:pPr marL="514350" indent="-514350">
              <a:buFont typeface="+mj-lt"/>
              <a:buAutoNum type="alphaUcPeriod"/>
            </a:pPr>
            <a:r>
              <a:rPr lang="en-US" sz="3200" dirty="0"/>
              <a:t>How should we practice it?</a:t>
            </a:r>
          </a:p>
          <a:p>
            <a:pPr marL="514350" indent="-514350">
              <a:buFont typeface="+mj-lt"/>
              <a:buAutoNum type="alphaUcPeriod"/>
            </a:pPr>
            <a:endParaRPr lang="en-US" sz="3200" dirty="0"/>
          </a:p>
        </p:txBody>
      </p:sp>
    </p:spTree>
    <p:extLst>
      <p:ext uri="{BB962C8B-B14F-4D97-AF65-F5344CB8AC3E}">
        <p14:creationId xmlns:p14="http://schemas.microsoft.com/office/powerpoint/2010/main" val="2331642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47C9-6342-A343-82C1-687D51D7832C}"/>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7A3C6F23-13C4-6F49-A263-7BBBD9720DEE}"/>
              </a:ext>
            </a:extLst>
          </p:cNvPr>
          <p:cNvSpPr txBox="1"/>
          <p:nvPr/>
        </p:nvSpPr>
        <p:spPr>
          <a:xfrm>
            <a:off x="2514488" y="1959703"/>
            <a:ext cx="1257075" cy="646331"/>
          </a:xfrm>
          <a:prstGeom prst="rect">
            <a:avLst/>
          </a:prstGeom>
          <a:noFill/>
        </p:spPr>
        <p:txBody>
          <a:bodyPr wrap="none" rtlCol="0">
            <a:spAutoFit/>
          </a:bodyPr>
          <a:lstStyle/>
          <a:p>
            <a:r>
              <a:rPr lang="en-US" sz="3600" dirty="0" err="1"/>
              <a:t>Krino</a:t>
            </a:r>
            <a:endParaRPr lang="en-US" sz="3600" dirty="0"/>
          </a:p>
        </p:txBody>
      </p:sp>
      <p:sp>
        <p:nvSpPr>
          <p:cNvPr id="5" name="TextBox 4">
            <a:extLst>
              <a:ext uri="{FF2B5EF4-FFF2-40B4-BE49-F238E27FC236}">
                <a16:creationId xmlns:a16="http://schemas.microsoft.com/office/drawing/2014/main" id="{E9D898FD-5BEC-EC4B-81E4-7722FC82108E}"/>
              </a:ext>
            </a:extLst>
          </p:cNvPr>
          <p:cNvSpPr txBox="1"/>
          <p:nvPr/>
        </p:nvSpPr>
        <p:spPr>
          <a:xfrm>
            <a:off x="7014046" y="1959704"/>
            <a:ext cx="2050561" cy="646331"/>
          </a:xfrm>
          <a:prstGeom prst="rect">
            <a:avLst/>
          </a:prstGeom>
          <a:noFill/>
        </p:spPr>
        <p:txBody>
          <a:bodyPr wrap="none" rtlCol="0">
            <a:spAutoFit/>
          </a:bodyPr>
          <a:lstStyle/>
          <a:p>
            <a:r>
              <a:rPr lang="en-US" sz="3600" dirty="0" err="1"/>
              <a:t>Dia-Krino</a:t>
            </a:r>
            <a:endParaRPr lang="en-US" sz="3600" dirty="0"/>
          </a:p>
        </p:txBody>
      </p:sp>
      <p:sp>
        <p:nvSpPr>
          <p:cNvPr id="6" name="TextBox 5">
            <a:extLst>
              <a:ext uri="{FF2B5EF4-FFF2-40B4-BE49-F238E27FC236}">
                <a16:creationId xmlns:a16="http://schemas.microsoft.com/office/drawing/2014/main" id="{357232A2-1A54-EA4D-898B-183787348286}"/>
              </a:ext>
            </a:extLst>
          </p:cNvPr>
          <p:cNvSpPr txBox="1"/>
          <p:nvPr/>
        </p:nvSpPr>
        <p:spPr>
          <a:xfrm>
            <a:off x="7014046" y="2829923"/>
            <a:ext cx="3276373" cy="923330"/>
          </a:xfrm>
          <a:prstGeom prst="rect">
            <a:avLst/>
          </a:prstGeom>
          <a:noFill/>
        </p:spPr>
        <p:txBody>
          <a:bodyPr wrap="square" rtlCol="0">
            <a:spAutoFit/>
          </a:bodyPr>
          <a:lstStyle/>
          <a:p>
            <a:r>
              <a:rPr lang="en-MY" dirty="0"/>
              <a:t>Weigh-Listen carefully and sift the good from the bad, accepting some and rejecting the res</a:t>
            </a:r>
            <a:endParaRPr lang="en-US" dirty="0"/>
          </a:p>
        </p:txBody>
      </p:sp>
      <p:sp>
        <p:nvSpPr>
          <p:cNvPr id="7" name="TextBox 6">
            <a:extLst>
              <a:ext uri="{FF2B5EF4-FFF2-40B4-BE49-F238E27FC236}">
                <a16:creationId xmlns:a16="http://schemas.microsoft.com/office/drawing/2014/main" id="{9AB0C7C3-F59A-4942-8AA0-0632211B3B4A}"/>
              </a:ext>
            </a:extLst>
          </p:cNvPr>
          <p:cNvSpPr txBox="1"/>
          <p:nvPr/>
        </p:nvSpPr>
        <p:spPr>
          <a:xfrm>
            <a:off x="2457113" y="2762064"/>
            <a:ext cx="3276373" cy="369332"/>
          </a:xfrm>
          <a:prstGeom prst="rect">
            <a:avLst/>
          </a:prstGeom>
          <a:noFill/>
        </p:spPr>
        <p:txBody>
          <a:bodyPr wrap="square" rtlCol="0">
            <a:spAutoFit/>
          </a:bodyPr>
          <a:lstStyle/>
          <a:p>
            <a:r>
              <a:rPr lang="en-MY" dirty="0"/>
              <a:t>Judge to decide</a:t>
            </a:r>
            <a:endParaRPr lang="en-US" dirty="0"/>
          </a:p>
        </p:txBody>
      </p:sp>
    </p:spTree>
    <p:extLst>
      <p:ext uri="{BB962C8B-B14F-4D97-AF65-F5344CB8AC3E}">
        <p14:creationId xmlns:p14="http://schemas.microsoft.com/office/powerpoint/2010/main" val="3836524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57413-E4AE-4A45-9DA5-6CC2B9D841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B597AB-55EC-9E4E-A1D2-A72D3352CB2C}"/>
              </a:ext>
            </a:extLst>
          </p:cNvPr>
          <p:cNvSpPr>
            <a:spLocks noGrp="1"/>
          </p:cNvSpPr>
          <p:nvPr>
            <p:ph idx="1"/>
          </p:nvPr>
        </p:nvSpPr>
        <p:spPr/>
        <p:txBody>
          <a:bodyPr>
            <a:normAutofit/>
          </a:bodyPr>
          <a:lstStyle/>
          <a:p>
            <a:r>
              <a:rPr lang="en-MY" sz="2800" dirty="0"/>
              <a:t>1 Corinthians 14:29-32 (ESV) Let two or three prophets speak, and let the others </a:t>
            </a:r>
            <a:r>
              <a:rPr lang="en-MY" sz="2800" b="1" u="sng" dirty="0"/>
              <a:t>weigh</a:t>
            </a:r>
            <a:r>
              <a:rPr lang="en-MY" sz="2800" dirty="0"/>
              <a:t> </a:t>
            </a:r>
            <a:r>
              <a:rPr lang="en-MY" sz="2800" b="1" u="sng" dirty="0"/>
              <a:t>what is said</a:t>
            </a:r>
            <a:r>
              <a:rPr lang="en-MY" sz="2800" dirty="0"/>
              <a:t>. 30 If a revelation is made to another sitting there, let the first be silent. 31 For you can all prophesy one by one, so that all may learn and all be encouraged, 32 and the spirits of prophets are subject to prophets.</a:t>
            </a:r>
            <a:endParaRPr lang="en-US" sz="2800" dirty="0"/>
          </a:p>
        </p:txBody>
      </p:sp>
    </p:spTree>
    <p:extLst>
      <p:ext uri="{BB962C8B-B14F-4D97-AF65-F5344CB8AC3E}">
        <p14:creationId xmlns:p14="http://schemas.microsoft.com/office/powerpoint/2010/main" val="560651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6411-FB8B-204A-8F7A-E7BEB66ED112}"/>
              </a:ext>
            </a:extLst>
          </p:cNvPr>
          <p:cNvSpPr>
            <a:spLocks noGrp="1"/>
          </p:cNvSpPr>
          <p:nvPr>
            <p:ph type="title"/>
          </p:nvPr>
        </p:nvSpPr>
        <p:spPr/>
        <p:txBody>
          <a:bodyPr/>
          <a:lstStyle/>
          <a:p>
            <a:r>
              <a:rPr lang="en-US" dirty="0"/>
              <a:t>AGABUS PROPHECY</a:t>
            </a:r>
          </a:p>
        </p:txBody>
      </p:sp>
      <p:sp>
        <p:nvSpPr>
          <p:cNvPr id="3" name="Content Placeholder 2">
            <a:extLst>
              <a:ext uri="{FF2B5EF4-FFF2-40B4-BE49-F238E27FC236}">
                <a16:creationId xmlns:a16="http://schemas.microsoft.com/office/drawing/2014/main" id="{66DEC165-7038-5148-AB53-5FBC3CBA483B}"/>
              </a:ext>
            </a:extLst>
          </p:cNvPr>
          <p:cNvSpPr>
            <a:spLocks noGrp="1"/>
          </p:cNvSpPr>
          <p:nvPr>
            <p:ph idx="1"/>
          </p:nvPr>
        </p:nvSpPr>
        <p:spPr/>
        <p:txBody>
          <a:bodyPr/>
          <a:lstStyle/>
          <a:p>
            <a:r>
              <a:rPr lang="en-MY" dirty="0"/>
              <a:t>Acts 21:10-12 (ESV) While we were staying for many days, a prophet named Agabus came down from Judea. 11 And coming to us, he took Paul's belt and bound his own feet and hands and said, “Thus says the Holy Spirit, This is how the </a:t>
            </a:r>
            <a:r>
              <a:rPr lang="en-MY" b="1" u="sng" dirty="0"/>
              <a:t>Jews at Jerusalem will bind the man who owns this belt and deliver him into the hands of the Gentiles</a:t>
            </a:r>
            <a:r>
              <a:rPr lang="en-MY" dirty="0"/>
              <a:t>.’” 12 When we heard this, we and the people there urged him not to go up to Jerusalem.</a:t>
            </a:r>
            <a:endParaRPr lang="en-US" dirty="0"/>
          </a:p>
        </p:txBody>
      </p:sp>
    </p:spTree>
    <p:extLst>
      <p:ext uri="{BB962C8B-B14F-4D97-AF65-F5344CB8AC3E}">
        <p14:creationId xmlns:p14="http://schemas.microsoft.com/office/powerpoint/2010/main" val="9952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C37A-09DE-EC45-9ACF-C5FA6C31BEDC}"/>
              </a:ext>
            </a:extLst>
          </p:cNvPr>
          <p:cNvSpPr>
            <a:spLocks noGrp="1"/>
          </p:cNvSpPr>
          <p:nvPr>
            <p:ph type="title"/>
          </p:nvPr>
        </p:nvSpPr>
        <p:spPr>
          <a:xfrm>
            <a:off x="1451579" y="495641"/>
            <a:ext cx="9603275" cy="1049235"/>
          </a:xfrm>
        </p:spPr>
        <p:txBody>
          <a:bodyPr/>
          <a:lstStyle/>
          <a:p>
            <a:r>
              <a:rPr lang="en-US" dirty="0"/>
              <a:t>ACTUAL EVENT</a:t>
            </a:r>
          </a:p>
        </p:txBody>
      </p:sp>
      <p:sp>
        <p:nvSpPr>
          <p:cNvPr id="3" name="Content Placeholder 2">
            <a:extLst>
              <a:ext uri="{FF2B5EF4-FFF2-40B4-BE49-F238E27FC236}">
                <a16:creationId xmlns:a16="http://schemas.microsoft.com/office/drawing/2014/main" id="{49AED045-7542-C74F-9441-CFA05FEC5714}"/>
              </a:ext>
            </a:extLst>
          </p:cNvPr>
          <p:cNvSpPr>
            <a:spLocks noGrp="1"/>
          </p:cNvSpPr>
          <p:nvPr>
            <p:ph idx="1"/>
          </p:nvPr>
        </p:nvSpPr>
        <p:spPr>
          <a:xfrm>
            <a:off x="742951" y="2015732"/>
            <a:ext cx="10929938" cy="3450613"/>
          </a:xfrm>
        </p:spPr>
        <p:txBody>
          <a:bodyPr>
            <a:noAutofit/>
          </a:bodyPr>
          <a:lstStyle/>
          <a:p>
            <a:r>
              <a:rPr lang="en-MY" sz="2400" dirty="0"/>
              <a:t>Acts 21:30-33 (ESV) Then all the city was stirred up, and the people ran together. They seized Paul and dragged him out of the temple, and at once the gates were shut. 31 And as they were seeking to kill him, word came to the tribune of the cohort that all Jerusalem was in confusion. 32 He at once took soldiers and centurions and ran down to them. </a:t>
            </a:r>
            <a:r>
              <a:rPr lang="en-MY" sz="2400" b="1" dirty="0"/>
              <a:t>And when they saw the tribune and the soldiers, they stopped beating Paul. 33 Then the tribune came up and arrested him and ordered him to be bound with two chains</a:t>
            </a:r>
            <a:endParaRPr lang="en-US" sz="2400" b="1" dirty="0"/>
          </a:p>
        </p:txBody>
      </p:sp>
      <p:sp>
        <p:nvSpPr>
          <p:cNvPr id="5" name="TextBox 4">
            <a:extLst>
              <a:ext uri="{FF2B5EF4-FFF2-40B4-BE49-F238E27FC236}">
                <a16:creationId xmlns:a16="http://schemas.microsoft.com/office/drawing/2014/main" id="{3BAB842E-2F3E-6340-8746-D990ECEA7680}"/>
              </a:ext>
            </a:extLst>
          </p:cNvPr>
          <p:cNvSpPr txBox="1"/>
          <p:nvPr/>
        </p:nvSpPr>
        <p:spPr>
          <a:xfrm>
            <a:off x="1600201" y="1068490"/>
            <a:ext cx="9603276" cy="646331"/>
          </a:xfrm>
          <a:prstGeom prst="rect">
            <a:avLst/>
          </a:prstGeom>
          <a:noFill/>
        </p:spPr>
        <p:txBody>
          <a:bodyPr wrap="square" rtlCol="0">
            <a:spAutoFit/>
          </a:bodyPr>
          <a:lstStyle/>
          <a:p>
            <a:r>
              <a:rPr lang="en-MY" dirty="0"/>
              <a:t>Acts 21:11b “Thus says the Holy Spirit, This is how the </a:t>
            </a:r>
            <a:r>
              <a:rPr lang="en-MY" b="1" u="sng" dirty="0"/>
              <a:t>Jews at Jerusalem will bind the man who owns this belt and deliver him into the hands of the Gentiles</a:t>
            </a:r>
            <a:r>
              <a:rPr lang="en-MY" dirty="0"/>
              <a:t>.’”</a:t>
            </a:r>
            <a:endParaRPr lang="en-US" dirty="0"/>
          </a:p>
        </p:txBody>
      </p:sp>
    </p:spTree>
    <p:extLst>
      <p:ext uri="{BB962C8B-B14F-4D97-AF65-F5344CB8AC3E}">
        <p14:creationId xmlns:p14="http://schemas.microsoft.com/office/powerpoint/2010/main" val="21562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D6036-C911-1B4E-A666-623ABA9A6A75}"/>
              </a:ext>
            </a:extLst>
          </p:cNvPr>
          <p:cNvSpPr>
            <a:spLocks noGrp="1"/>
          </p:cNvSpPr>
          <p:nvPr>
            <p:ph type="title"/>
          </p:nvPr>
        </p:nvSpPr>
        <p:spPr/>
        <p:txBody>
          <a:bodyPr/>
          <a:lstStyle/>
          <a:p>
            <a:r>
              <a:rPr lang="en-US" dirty="0"/>
              <a:t>In </a:t>
            </a:r>
            <a:r>
              <a:rPr lang="en-US" dirty="0" err="1"/>
              <a:t>defence</a:t>
            </a:r>
            <a:r>
              <a:rPr lang="en-US" dirty="0"/>
              <a:t> of </a:t>
            </a:r>
            <a:r>
              <a:rPr lang="en-US" dirty="0" err="1"/>
              <a:t>agabus</a:t>
            </a:r>
            <a:endParaRPr lang="en-US" dirty="0"/>
          </a:p>
        </p:txBody>
      </p:sp>
      <p:sp>
        <p:nvSpPr>
          <p:cNvPr id="3" name="Content Placeholder 2">
            <a:extLst>
              <a:ext uri="{FF2B5EF4-FFF2-40B4-BE49-F238E27FC236}">
                <a16:creationId xmlns:a16="http://schemas.microsoft.com/office/drawing/2014/main" id="{3E1FB514-E5E5-724E-94DA-10D01A3E5B6D}"/>
              </a:ext>
            </a:extLst>
          </p:cNvPr>
          <p:cNvSpPr>
            <a:spLocks noGrp="1"/>
          </p:cNvSpPr>
          <p:nvPr>
            <p:ph idx="1"/>
          </p:nvPr>
        </p:nvSpPr>
        <p:spPr/>
        <p:txBody>
          <a:bodyPr>
            <a:normAutofit/>
          </a:bodyPr>
          <a:lstStyle/>
          <a:p>
            <a:r>
              <a:rPr lang="en-MY" dirty="0"/>
              <a:t>Acts 28:17 (ESV) After three days he called together the local leaders of the Jews, and when they had gathered, he said to them, “Brothers, though I had done nothing against our people or the customs of our fathers, yet I was delivered as </a:t>
            </a:r>
            <a:r>
              <a:rPr lang="en-MY" b="1" dirty="0"/>
              <a:t>a prisoner from Jerusalem into the hands of the Romans.</a:t>
            </a:r>
          </a:p>
          <a:p>
            <a:endParaRPr lang="en-MY" dirty="0"/>
          </a:p>
        </p:txBody>
      </p:sp>
      <p:sp>
        <p:nvSpPr>
          <p:cNvPr id="4" name="TextBox 3">
            <a:extLst>
              <a:ext uri="{FF2B5EF4-FFF2-40B4-BE49-F238E27FC236}">
                <a16:creationId xmlns:a16="http://schemas.microsoft.com/office/drawing/2014/main" id="{30FFDCE7-CB35-FA4F-8B5B-F44AF63ED6FE}"/>
              </a:ext>
            </a:extLst>
          </p:cNvPr>
          <p:cNvSpPr txBox="1"/>
          <p:nvPr/>
        </p:nvSpPr>
        <p:spPr>
          <a:xfrm>
            <a:off x="1661432" y="4063678"/>
            <a:ext cx="7310976" cy="1200329"/>
          </a:xfrm>
          <a:prstGeom prst="rect">
            <a:avLst/>
          </a:prstGeom>
          <a:noFill/>
        </p:spPr>
        <p:txBody>
          <a:bodyPr wrap="none" rtlCol="0">
            <a:spAutoFit/>
          </a:bodyPr>
          <a:lstStyle/>
          <a:p>
            <a:pPr marL="285750" indent="-285750">
              <a:buFont typeface="Arial" panose="020B0604020202020204" pitchFamily="34" charset="0"/>
              <a:buChar char="•"/>
            </a:pPr>
            <a:r>
              <a:rPr lang="en-MY" dirty="0"/>
              <a:t>﻿Those who think that Agabus erred define error too narrowly and rigidly.</a:t>
            </a:r>
          </a:p>
          <a:p>
            <a:pPr marL="285750" indent="-285750">
              <a:buFont typeface="Arial" panose="020B0604020202020204" pitchFamily="34" charset="0"/>
              <a:buChar char="•"/>
            </a:pPr>
            <a:r>
              <a:rPr lang="en-MY" dirty="0"/>
              <a:t>Prophetic symbolism</a:t>
            </a:r>
          </a:p>
          <a:p>
            <a:pPr marL="285750" indent="-285750">
              <a:buFont typeface="Arial" panose="020B0604020202020204" pitchFamily="34" charset="0"/>
              <a:buChar char="•"/>
            </a:pPr>
            <a:r>
              <a:rPr lang="en-MY" dirty="0"/>
              <a:t>The phrase Agabus used was “Thus says the Holy Spirit”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6456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C7D8-F0FF-9741-B7D7-050C222601B6}"/>
              </a:ext>
            </a:extLst>
          </p:cNvPr>
          <p:cNvSpPr>
            <a:spLocks noGrp="1"/>
          </p:cNvSpPr>
          <p:nvPr>
            <p:ph type="title"/>
          </p:nvPr>
        </p:nvSpPr>
        <p:spPr>
          <a:xfrm>
            <a:off x="1473350" y="804519"/>
            <a:ext cx="9603275" cy="1049235"/>
          </a:xfrm>
        </p:spPr>
        <p:txBody>
          <a:bodyPr/>
          <a:lstStyle/>
          <a:p>
            <a:r>
              <a:rPr lang="en-US" dirty="0"/>
              <a:t>Was the spirit wrong ? Or </a:t>
            </a:r>
            <a:r>
              <a:rPr lang="en-US" dirty="0" err="1"/>
              <a:t>paul</a:t>
            </a:r>
            <a:r>
              <a:rPr lang="en-US" dirty="0"/>
              <a:t> disobedient</a:t>
            </a:r>
          </a:p>
        </p:txBody>
      </p:sp>
      <p:sp>
        <p:nvSpPr>
          <p:cNvPr id="3" name="Content Placeholder 2">
            <a:extLst>
              <a:ext uri="{FF2B5EF4-FFF2-40B4-BE49-F238E27FC236}">
                <a16:creationId xmlns:a16="http://schemas.microsoft.com/office/drawing/2014/main" id="{7E8AC454-9956-CB4D-B14E-6F20BB631557}"/>
              </a:ext>
            </a:extLst>
          </p:cNvPr>
          <p:cNvSpPr>
            <a:spLocks noGrp="1"/>
          </p:cNvSpPr>
          <p:nvPr>
            <p:ph idx="1"/>
          </p:nvPr>
        </p:nvSpPr>
        <p:spPr/>
        <p:txBody>
          <a:bodyPr>
            <a:normAutofit/>
          </a:bodyPr>
          <a:lstStyle/>
          <a:p>
            <a:r>
              <a:rPr lang="en-MY" sz="2800" dirty="0"/>
              <a:t>Acts 21:3-4 (ESV) When we had come in sight of Cyprus, leaving it on the left we sailed to Syria and landed at Tyre, for there the ship was to unload its cargo. 4 And having sought out the disciples, we stayed there for seven days. </a:t>
            </a:r>
            <a:r>
              <a:rPr lang="en-MY" sz="2800" b="1" u="sng" dirty="0"/>
              <a:t>And through the Spirit </a:t>
            </a:r>
            <a:r>
              <a:rPr lang="en-MY" sz="2800" dirty="0"/>
              <a:t>they were </a:t>
            </a:r>
            <a:r>
              <a:rPr lang="en-MY" sz="2800" b="1" u="sng" dirty="0"/>
              <a:t>telling Paul not to go on to Jerusalem</a:t>
            </a:r>
            <a:r>
              <a:rPr lang="en-MY" sz="2800" dirty="0"/>
              <a:t>.</a:t>
            </a:r>
            <a:endParaRPr lang="en-US" sz="2800" dirty="0"/>
          </a:p>
        </p:txBody>
      </p:sp>
    </p:spTree>
    <p:extLst>
      <p:ext uri="{BB962C8B-B14F-4D97-AF65-F5344CB8AC3E}">
        <p14:creationId xmlns:p14="http://schemas.microsoft.com/office/powerpoint/2010/main" val="158423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2713-EDA9-CD48-A5D2-4D5CF7F7DEFE}"/>
              </a:ext>
            </a:extLst>
          </p:cNvPr>
          <p:cNvSpPr>
            <a:spLocks noGrp="1"/>
          </p:cNvSpPr>
          <p:nvPr>
            <p:ph type="title"/>
          </p:nvPr>
        </p:nvSpPr>
        <p:spPr>
          <a:xfrm>
            <a:off x="1294362" y="250785"/>
            <a:ext cx="9603275" cy="1049235"/>
          </a:xfrm>
        </p:spPr>
        <p:txBody>
          <a:bodyPr/>
          <a:lstStyle/>
          <a:p>
            <a:endParaRPr lang="en-US"/>
          </a:p>
        </p:txBody>
      </p:sp>
      <p:sp>
        <p:nvSpPr>
          <p:cNvPr id="6" name="TextBox 5">
            <a:extLst>
              <a:ext uri="{FF2B5EF4-FFF2-40B4-BE49-F238E27FC236}">
                <a16:creationId xmlns:a16="http://schemas.microsoft.com/office/drawing/2014/main" id="{8FAD3600-6085-1A4E-A548-8AED745C2196}"/>
              </a:ext>
            </a:extLst>
          </p:cNvPr>
          <p:cNvSpPr txBox="1"/>
          <p:nvPr/>
        </p:nvSpPr>
        <p:spPr>
          <a:xfrm>
            <a:off x="2180223" y="2856832"/>
            <a:ext cx="2779159" cy="830997"/>
          </a:xfrm>
          <a:prstGeom prst="rect">
            <a:avLst/>
          </a:prstGeom>
          <a:noFill/>
        </p:spPr>
        <p:txBody>
          <a:bodyPr wrap="none" rtlCol="0">
            <a:spAutoFit/>
          </a:bodyPr>
          <a:lstStyle/>
          <a:p>
            <a:r>
              <a:rPr lang="en-US" sz="4800" dirty="0"/>
              <a:t>Revelation</a:t>
            </a:r>
          </a:p>
        </p:txBody>
      </p:sp>
      <p:sp>
        <p:nvSpPr>
          <p:cNvPr id="7" name="TextBox 6">
            <a:extLst>
              <a:ext uri="{FF2B5EF4-FFF2-40B4-BE49-F238E27FC236}">
                <a16:creationId xmlns:a16="http://schemas.microsoft.com/office/drawing/2014/main" id="{6CF1225A-4DBB-6646-8F78-696FE1D39563}"/>
              </a:ext>
            </a:extLst>
          </p:cNvPr>
          <p:cNvSpPr txBox="1"/>
          <p:nvPr/>
        </p:nvSpPr>
        <p:spPr>
          <a:xfrm>
            <a:off x="6901543" y="2856832"/>
            <a:ext cx="2487476" cy="830997"/>
          </a:xfrm>
          <a:prstGeom prst="rect">
            <a:avLst/>
          </a:prstGeom>
          <a:noFill/>
        </p:spPr>
        <p:txBody>
          <a:bodyPr wrap="none" rtlCol="0">
            <a:spAutoFit/>
          </a:bodyPr>
          <a:lstStyle/>
          <a:p>
            <a:r>
              <a:rPr lang="en-US" sz="4800" dirty="0"/>
              <a:t>Inference</a:t>
            </a:r>
          </a:p>
        </p:txBody>
      </p:sp>
      <p:sp>
        <p:nvSpPr>
          <p:cNvPr id="8" name="Plus 7">
            <a:extLst>
              <a:ext uri="{FF2B5EF4-FFF2-40B4-BE49-F238E27FC236}">
                <a16:creationId xmlns:a16="http://schemas.microsoft.com/office/drawing/2014/main" id="{3C457F1C-52AB-1945-ADA3-D72F22E3C1B2}"/>
              </a:ext>
            </a:extLst>
          </p:cNvPr>
          <p:cNvSpPr/>
          <p:nvPr/>
        </p:nvSpPr>
        <p:spPr>
          <a:xfrm>
            <a:off x="5266434" y="2551836"/>
            <a:ext cx="1132114" cy="14409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21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2B71-40BB-9140-8360-89C59B561F97}"/>
              </a:ext>
            </a:extLst>
          </p:cNvPr>
          <p:cNvSpPr>
            <a:spLocks noGrp="1"/>
          </p:cNvSpPr>
          <p:nvPr>
            <p:ph type="title"/>
          </p:nvPr>
        </p:nvSpPr>
        <p:spPr/>
        <p:txBody>
          <a:bodyPr/>
          <a:lstStyle/>
          <a:p>
            <a:r>
              <a:rPr lang="en-US" dirty="0"/>
              <a:t>Major doctrinal controversy</a:t>
            </a:r>
          </a:p>
        </p:txBody>
      </p:sp>
      <p:sp>
        <p:nvSpPr>
          <p:cNvPr id="3" name="Content Placeholder 2">
            <a:extLst>
              <a:ext uri="{FF2B5EF4-FFF2-40B4-BE49-F238E27FC236}">
                <a16:creationId xmlns:a16="http://schemas.microsoft.com/office/drawing/2014/main" id="{30167EA5-E9C6-F14F-B810-E3C689972DAF}"/>
              </a:ext>
            </a:extLst>
          </p:cNvPr>
          <p:cNvSpPr>
            <a:spLocks noGrp="1"/>
          </p:cNvSpPr>
          <p:nvPr>
            <p:ph idx="1"/>
          </p:nvPr>
        </p:nvSpPr>
        <p:spPr/>
        <p:txBody>
          <a:bodyPr>
            <a:normAutofit/>
          </a:bodyPr>
          <a:lstStyle/>
          <a:p>
            <a:r>
              <a:rPr lang="en-US" sz="2400" dirty="0"/>
              <a:t>Acts 15:1-2 (ESV) But some men came down from Judea and were teaching the brothers, “</a:t>
            </a:r>
            <a:r>
              <a:rPr lang="en-US" sz="2400" b="1" u="sng" dirty="0"/>
              <a:t>Unless you are circumcised according to the custom of Moses, you cannot be saved</a:t>
            </a:r>
            <a:r>
              <a:rPr lang="en-US" sz="2400" dirty="0"/>
              <a:t>.” 2 And after Paul and Barnabas had no small dissension and debate with them, Paul and Barnabas and some of the others were appointed to go up to Jerusalem to the apostles and the elders about this question</a:t>
            </a:r>
          </a:p>
        </p:txBody>
      </p:sp>
    </p:spTree>
    <p:extLst>
      <p:ext uri="{BB962C8B-B14F-4D97-AF65-F5344CB8AC3E}">
        <p14:creationId xmlns:p14="http://schemas.microsoft.com/office/powerpoint/2010/main" val="1076433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EE2E-3300-2E4F-B627-F46B039D08AA}"/>
              </a:ext>
            </a:extLst>
          </p:cNvPr>
          <p:cNvSpPr>
            <a:spLocks noGrp="1"/>
          </p:cNvSpPr>
          <p:nvPr>
            <p:ph type="title"/>
          </p:nvPr>
        </p:nvSpPr>
        <p:spPr/>
        <p:txBody>
          <a:bodyPr/>
          <a:lstStyle/>
          <a:p>
            <a:r>
              <a:rPr lang="en-US" dirty="0"/>
              <a:t>The process</a:t>
            </a:r>
          </a:p>
        </p:txBody>
      </p:sp>
      <p:sp>
        <p:nvSpPr>
          <p:cNvPr id="4" name="TextBox 3">
            <a:extLst>
              <a:ext uri="{FF2B5EF4-FFF2-40B4-BE49-F238E27FC236}">
                <a16:creationId xmlns:a16="http://schemas.microsoft.com/office/drawing/2014/main" id="{38D3999F-829D-CE4A-9484-6EF2C10759D5}"/>
              </a:ext>
            </a:extLst>
          </p:cNvPr>
          <p:cNvSpPr txBox="1"/>
          <p:nvPr/>
        </p:nvSpPr>
        <p:spPr>
          <a:xfrm>
            <a:off x="1451579" y="2047458"/>
            <a:ext cx="3649059" cy="1384995"/>
          </a:xfrm>
          <a:prstGeom prst="rect">
            <a:avLst/>
          </a:prstGeom>
          <a:noFill/>
        </p:spPr>
        <p:txBody>
          <a:bodyPr wrap="square" rtlCol="0">
            <a:spAutoFit/>
          </a:bodyPr>
          <a:lstStyle/>
          <a:p>
            <a:r>
              <a:rPr lang="en-US" sz="2800" dirty="0"/>
              <a:t>Testimony of what God had done with Gentiles from Paul n Barnabas</a:t>
            </a:r>
          </a:p>
        </p:txBody>
      </p:sp>
      <p:sp>
        <p:nvSpPr>
          <p:cNvPr id="5" name="TextBox 4">
            <a:extLst>
              <a:ext uri="{FF2B5EF4-FFF2-40B4-BE49-F238E27FC236}">
                <a16:creationId xmlns:a16="http://schemas.microsoft.com/office/drawing/2014/main" id="{AD3566F8-235E-0D4C-AE16-90DE3B9513D6}"/>
              </a:ext>
            </a:extLst>
          </p:cNvPr>
          <p:cNvSpPr txBox="1"/>
          <p:nvPr/>
        </p:nvSpPr>
        <p:spPr>
          <a:xfrm>
            <a:off x="6253216" y="2478345"/>
            <a:ext cx="3649059" cy="523220"/>
          </a:xfrm>
          <a:prstGeom prst="rect">
            <a:avLst/>
          </a:prstGeom>
          <a:noFill/>
        </p:spPr>
        <p:txBody>
          <a:bodyPr wrap="square" rtlCol="0">
            <a:spAutoFit/>
          </a:bodyPr>
          <a:lstStyle/>
          <a:p>
            <a:r>
              <a:rPr lang="en-US" sz="2800" dirty="0"/>
              <a:t>Debate</a:t>
            </a:r>
          </a:p>
        </p:txBody>
      </p:sp>
      <p:sp>
        <p:nvSpPr>
          <p:cNvPr id="6" name="TextBox 5">
            <a:extLst>
              <a:ext uri="{FF2B5EF4-FFF2-40B4-BE49-F238E27FC236}">
                <a16:creationId xmlns:a16="http://schemas.microsoft.com/office/drawing/2014/main" id="{7C567E5E-2940-834A-8A3C-E6B5D4DB2C97}"/>
              </a:ext>
            </a:extLst>
          </p:cNvPr>
          <p:cNvSpPr txBox="1"/>
          <p:nvPr/>
        </p:nvSpPr>
        <p:spPr>
          <a:xfrm>
            <a:off x="1451578" y="3632744"/>
            <a:ext cx="3649059" cy="1815882"/>
          </a:xfrm>
          <a:prstGeom prst="rect">
            <a:avLst/>
          </a:prstGeom>
          <a:noFill/>
        </p:spPr>
        <p:txBody>
          <a:bodyPr wrap="square" rtlCol="0">
            <a:spAutoFit/>
          </a:bodyPr>
          <a:lstStyle/>
          <a:p>
            <a:r>
              <a:rPr lang="en-US" sz="2800" dirty="0"/>
              <a:t>Testimony of what God had done with Gentiles from Peter with implications</a:t>
            </a:r>
          </a:p>
        </p:txBody>
      </p:sp>
      <p:sp>
        <p:nvSpPr>
          <p:cNvPr id="9" name="TextBox 8">
            <a:extLst>
              <a:ext uri="{FF2B5EF4-FFF2-40B4-BE49-F238E27FC236}">
                <a16:creationId xmlns:a16="http://schemas.microsoft.com/office/drawing/2014/main" id="{9CFD8529-A8A5-2A42-9271-52662BB877FD}"/>
              </a:ext>
            </a:extLst>
          </p:cNvPr>
          <p:cNvSpPr txBox="1"/>
          <p:nvPr/>
        </p:nvSpPr>
        <p:spPr>
          <a:xfrm>
            <a:off x="6096000" y="3632744"/>
            <a:ext cx="3649059" cy="954107"/>
          </a:xfrm>
          <a:prstGeom prst="rect">
            <a:avLst/>
          </a:prstGeom>
          <a:noFill/>
        </p:spPr>
        <p:txBody>
          <a:bodyPr wrap="square" rtlCol="0">
            <a:spAutoFit/>
          </a:bodyPr>
          <a:lstStyle/>
          <a:p>
            <a:r>
              <a:rPr lang="en-US" sz="2800" dirty="0"/>
              <a:t>Appeal to </a:t>
            </a:r>
            <a:r>
              <a:rPr lang="en-US" sz="2800" dirty="0" err="1"/>
              <a:t>Scriptures..James</a:t>
            </a:r>
            <a:endParaRPr lang="en-US" sz="2800" dirty="0"/>
          </a:p>
        </p:txBody>
      </p:sp>
    </p:spTree>
    <p:extLst>
      <p:ext uri="{BB962C8B-B14F-4D97-AF65-F5344CB8AC3E}">
        <p14:creationId xmlns:p14="http://schemas.microsoft.com/office/powerpoint/2010/main" val="330495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3902-A508-B847-9846-CE6F4FFC956F}"/>
              </a:ext>
            </a:extLst>
          </p:cNvPr>
          <p:cNvSpPr>
            <a:spLocks noGrp="1"/>
          </p:cNvSpPr>
          <p:nvPr>
            <p:ph type="title"/>
          </p:nvPr>
        </p:nvSpPr>
        <p:spPr/>
        <p:txBody>
          <a:bodyPr/>
          <a:lstStyle/>
          <a:p>
            <a:r>
              <a:rPr lang="en-US" dirty="0"/>
              <a:t>The final decision</a:t>
            </a:r>
          </a:p>
        </p:txBody>
      </p:sp>
      <p:sp>
        <p:nvSpPr>
          <p:cNvPr id="3" name="Content Placeholder 2">
            <a:extLst>
              <a:ext uri="{FF2B5EF4-FFF2-40B4-BE49-F238E27FC236}">
                <a16:creationId xmlns:a16="http://schemas.microsoft.com/office/drawing/2014/main" id="{848D2CF1-48BA-D440-8A18-F2FE9AB17C7E}"/>
              </a:ext>
            </a:extLst>
          </p:cNvPr>
          <p:cNvSpPr>
            <a:spLocks noGrp="1"/>
          </p:cNvSpPr>
          <p:nvPr>
            <p:ph idx="1"/>
          </p:nvPr>
        </p:nvSpPr>
        <p:spPr/>
        <p:txBody>
          <a:bodyPr>
            <a:normAutofit/>
          </a:bodyPr>
          <a:lstStyle/>
          <a:p>
            <a:r>
              <a:rPr lang="en-US" sz="2400" dirty="0"/>
              <a:t>Acts 15:27-29 (ESV) We have therefore sent Judas and Silas, who themselves will tell you the same things by word of mouth. 28 For it has </a:t>
            </a:r>
            <a:r>
              <a:rPr lang="en-US" sz="2400" b="1" u="sng" dirty="0"/>
              <a:t>seemed good to the Holy Spirit and to us</a:t>
            </a:r>
            <a:r>
              <a:rPr lang="en-US" sz="2400" dirty="0"/>
              <a:t> to lay on you no greater burden than these requirements: 29 that you abstain from what has been sacrificed to idols, and from blood, and from what has been strangled, and from sexual immorality.</a:t>
            </a:r>
          </a:p>
        </p:txBody>
      </p:sp>
    </p:spTree>
    <p:extLst>
      <p:ext uri="{BB962C8B-B14F-4D97-AF65-F5344CB8AC3E}">
        <p14:creationId xmlns:p14="http://schemas.microsoft.com/office/powerpoint/2010/main" val="61413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4EE6D3-0A0A-6A42-99F8-2EAB799965FB}"/>
              </a:ext>
            </a:extLst>
          </p:cNvPr>
          <p:cNvSpPr>
            <a:spLocks noGrp="1"/>
          </p:cNvSpPr>
          <p:nvPr>
            <p:ph type="title"/>
          </p:nvPr>
        </p:nvSpPr>
        <p:spPr/>
        <p:txBody>
          <a:bodyPr/>
          <a:lstStyle/>
          <a:p>
            <a:r>
              <a:rPr lang="en-US" dirty="0"/>
              <a:t>A. What is prophecy?</a:t>
            </a:r>
          </a:p>
        </p:txBody>
      </p:sp>
      <p:sp>
        <p:nvSpPr>
          <p:cNvPr id="5" name="Text Placeholder 4">
            <a:extLst>
              <a:ext uri="{FF2B5EF4-FFF2-40B4-BE49-F238E27FC236}">
                <a16:creationId xmlns:a16="http://schemas.microsoft.com/office/drawing/2014/main" id="{12AB6D13-A212-D34E-BE82-992F1474C9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50129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F53F-4118-E24A-B04D-86167F2C818D}"/>
              </a:ext>
            </a:extLst>
          </p:cNvPr>
          <p:cNvSpPr>
            <a:spLocks noGrp="1"/>
          </p:cNvSpPr>
          <p:nvPr>
            <p:ph type="title"/>
          </p:nvPr>
        </p:nvSpPr>
        <p:spPr>
          <a:xfrm>
            <a:off x="1451579" y="804519"/>
            <a:ext cx="10236838" cy="1049235"/>
          </a:xfrm>
        </p:spPr>
        <p:txBody>
          <a:bodyPr/>
          <a:lstStyle/>
          <a:p>
            <a:r>
              <a:rPr lang="en-US" dirty="0"/>
              <a:t>How prophesy functioned in new testament</a:t>
            </a:r>
          </a:p>
        </p:txBody>
      </p:sp>
      <p:sp>
        <p:nvSpPr>
          <p:cNvPr id="3" name="Content Placeholder 2">
            <a:extLst>
              <a:ext uri="{FF2B5EF4-FFF2-40B4-BE49-F238E27FC236}">
                <a16:creationId xmlns:a16="http://schemas.microsoft.com/office/drawing/2014/main" id="{B7D87D70-7191-944D-B4A1-9A9A04B0C403}"/>
              </a:ext>
            </a:extLst>
          </p:cNvPr>
          <p:cNvSpPr>
            <a:spLocks noGrp="1"/>
          </p:cNvSpPr>
          <p:nvPr>
            <p:ph idx="1"/>
          </p:nvPr>
        </p:nvSpPr>
        <p:spPr/>
        <p:txBody>
          <a:bodyPr/>
          <a:lstStyle/>
          <a:p>
            <a:pPr marL="0" indent="0">
              <a:buNone/>
            </a:pPr>
            <a:r>
              <a:rPr lang="en-MY" dirty="0"/>
              <a:t>Acts 15:30-35 (ESV) So when they were sent off, they went down to Antioch, and having gathered the congregation together, they delivered the letter. 31 And when they had read it, they rejoiced because of its encouragement. 32 And </a:t>
            </a:r>
            <a:r>
              <a:rPr lang="en-MY" b="1" u="sng" dirty="0"/>
              <a:t>Judas and Silas, who were themselves prophets, encouraged and strengthened the brothers with many words</a:t>
            </a:r>
            <a:r>
              <a:rPr lang="en-MY" dirty="0"/>
              <a:t>. 33 And after they had spent some time, they were sent off in peace by the brothers to those who had sent them. 35 But Paul and Barnabas remained in Antioch, </a:t>
            </a:r>
            <a:r>
              <a:rPr lang="en-MY" b="1" u="sng" dirty="0"/>
              <a:t>teaching and preaching the word of the Lord</a:t>
            </a:r>
            <a:r>
              <a:rPr lang="en-MY" dirty="0"/>
              <a:t>, with many others also.</a:t>
            </a:r>
            <a:endParaRPr lang="en-US" dirty="0"/>
          </a:p>
        </p:txBody>
      </p:sp>
    </p:spTree>
    <p:extLst>
      <p:ext uri="{BB962C8B-B14F-4D97-AF65-F5344CB8AC3E}">
        <p14:creationId xmlns:p14="http://schemas.microsoft.com/office/powerpoint/2010/main" val="2399077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67F3-CE15-F140-9B1C-309207FE9EA8}"/>
              </a:ext>
            </a:extLst>
          </p:cNvPr>
          <p:cNvSpPr>
            <a:spLocks noGrp="1"/>
          </p:cNvSpPr>
          <p:nvPr>
            <p:ph type="title"/>
          </p:nvPr>
        </p:nvSpPr>
        <p:spPr>
          <a:xfrm>
            <a:off x="1451579" y="804519"/>
            <a:ext cx="10479164" cy="1049235"/>
          </a:xfrm>
        </p:spPr>
        <p:txBody>
          <a:bodyPr/>
          <a:lstStyle/>
          <a:p>
            <a:r>
              <a:rPr lang="en-US" dirty="0"/>
              <a:t>Misunderstanding of the meaning of prophecy</a:t>
            </a:r>
          </a:p>
        </p:txBody>
      </p:sp>
      <p:sp>
        <p:nvSpPr>
          <p:cNvPr id="5" name="Rounded Rectangle 4">
            <a:extLst>
              <a:ext uri="{FF2B5EF4-FFF2-40B4-BE49-F238E27FC236}">
                <a16:creationId xmlns:a16="http://schemas.microsoft.com/office/drawing/2014/main" id="{2D1A0200-212F-4C45-96A2-E6CE714EA3D0}"/>
              </a:ext>
            </a:extLst>
          </p:cNvPr>
          <p:cNvSpPr/>
          <p:nvPr/>
        </p:nvSpPr>
        <p:spPr>
          <a:xfrm>
            <a:off x="6313142" y="2447118"/>
            <a:ext cx="3201544" cy="974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 </a:t>
            </a:r>
            <a:r>
              <a:rPr lang="en-US" dirty="0" err="1"/>
              <a:t>Inscripturated</a:t>
            </a:r>
            <a:r>
              <a:rPr lang="en-US" dirty="0"/>
              <a:t> Prophecy</a:t>
            </a:r>
          </a:p>
        </p:txBody>
      </p:sp>
      <p:sp>
        <p:nvSpPr>
          <p:cNvPr id="8" name="TextBox 7">
            <a:extLst>
              <a:ext uri="{FF2B5EF4-FFF2-40B4-BE49-F238E27FC236}">
                <a16:creationId xmlns:a16="http://schemas.microsoft.com/office/drawing/2014/main" id="{BD45DD35-1A0F-274A-8663-A5940F2F63EF}"/>
              </a:ext>
            </a:extLst>
          </p:cNvPr>
          <p:cNvSpPr txBox="1"/>
          <p:nvPr/>
        </p:nvSpPr>
        <p:spPr>
          <a:xfrm>
            <a:off x="6313142" y="3532101"/>
            <a:ext cx="4724972" cy="1600438"/>
          </a:xfrm>
          <a:prstGeom prst="rect">
            <a:avLst/>
          </a:prstGeom>
          <a:noFill/>
        </p:spPr>
        <p:txBody>
          <a:bodyPr wrap="square" rtlCol="0">
            <a:spAutoFit/>
          </a:bodyPr>
          <a:lstStyle/>
          <a:p>
            <a:r>
              <a:rPr lang="en-MY" sz="1400" dirty="0"/>
              <a:t>(1 Kings 18: 4) </a:t>
            </a:r>
            <a:r>
              <a:rPr lang="en-MY" sz="1400" u="sng" dirty="0"/>
              <a:t>Obadiah took a hundred prophets </a:t>
            </a:r>
            <a:r>
              <a:rPr lang="en-MY" sz="1400" dirty="0"/>
              <a:t>and hid them by fifties in a cave and fed them with bread and water.)</a:t>
            </a:r>
          </a:p>
          <a:p>
            <a:endParaRPr lang="en-US" sz="1400" dirty="0"/>
          </a:p>
          <a:p>
            <a:r>
              <a:rPr lang="en-US" sz="1400" dirty="0"/>
              <a:t>(Num 11: 25) Then the Lord came down in the cloud and spoke to him, and took some of the Spirit that was on him and put it on the </a:t>
            </a:r>
            <a:r>
              <a:rPr lang="en-US" sz="1400" u="sng" dirty="0"/>
              <a:t>seventy elders</a:t>
            </a:r>
            <a:r>
              <a:rPr lang="en-US" sz="1400" dirty="0"/>
              <a:t>. And as soon as </a:t>
            </a:r>
            <a:r>
              <a:rPr lang="en-US" sz="1400" u="sng" dirty="0"/>
              <a:t>the Spirit rested on them, they prophesied.</a:t>
            </a:r>
          </a:p>
        </p:txBody>
      </p:sp>
      <p:sp>
        <p:nvSpPr>
          <p:cNvPr id="3" name="TextBox 2">
            <a:extLst>
              <a:ext uri="{FF2B5EF4-FFF2-40B4-BE49-F238E27FC236}">
                <a16:creationId xmlns:a16="http://schemas.microsoft.com/office/drawing/2014/main" id="{7D4F8F07-08AD-6D4B-83BB-2E8F939667B8}"/>
              </a:ext>
            </a:extLst>
          </p:cNvPr>
          <p:cNvSpPr txBox="1"/>
          <p:nvPr/>
        </p:nvSpPr>
        <p:spPr>
          <a:xfrm>
            <a:off x="6313142" y="5242964"/>
            <a:ext cx="5153018" cy="523220"/>
          </a:xfrm>
          <a:prstGeom prst="rect">
            <a:avLst/>
          </a:prstGeom>
          <a:noFill/>
        </p:spPr>
        <p:txBody>
          <a:bodyPr wrap="square" rtlCol="0">
            <a:spAutoFit/>
          </a:bodyPr>
          <a:lstStyle/>
          <a:p>
            <a:r>
              <a:rPr lang="en-MY" sz="1400" dirty="0"/>
              <a:t>1 Samuel 19:23-24 (ESV) And the Spirit of God came upon him also, and as he went he (Saul) prophesied</a:t>
            </a:r>
            <a:endParaRPr lang="en-US" sz="1400" dirty="0"/>
          </a:p>
        </p:txBody>
      </p:sp>
      <p:sp>
        <p:nvSpPr>
          <p:cNvPr id="7" name="Rounded Rectangle 6">
            <a:extLst>
              <a:ext uri="{FF2B5EF4-FFF2-40B4-BE49-F238E27FC236}">
                <a16:creationId xmlns:a16="http://schemas.microsoft.com/office/drawing/2014/main" id="{CA98326A-55E7-FC41-9B86-B48F3F626F61}"/>
              </a:ext>
            </a:extLst>
          </p:cNvPr>
          <p:cNvSpPr/>
          <p:nvPr/>
        </p:nvSpPr>
        <p:spPr>
          <a:xfrm>
            <a:off x="2099797" y="2474470"/>
            <a:ext cx="2767264" cy="974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Inscripturated</a:t>
            </a:r>
            <a:r>
              <a:rPr lang="en-US" dirty="0"/>
              <a:t> Prophesy </a:t>
            </a:r>
          </a:p>
        </p:txBody>
      </p:sp>
      <p:sp>
        <p:nvSpPr>
          <p:cNvPr id="9" name="TextBox 8">
            <a:extLst>
              <a:ext uri="{FF2B5EF4-FFF2-40B4-BE49-F238E27FC236}">
                <a16:creationId xmlns:a16="http://schemas.microsoft.com/office/drawing/2014/main" id="{08DF04CB-3F8B-1646-B6E8-83B6C42662E0}"/>
              </a:ext>
            </a:extLst>
          </p:cNvPr>
          <p:cNvSpPr txBox="1"/>
          <p:nvPr/>
        </p:nvSpPr>
        <p:spPr>
          <a:xfrm>
            <a:off x="2318657" y="3700412"/>
            <a:ext cx="2329543" cy="738664"/>
          </a:xfrm>
          <a:prstGeom prst="rect">
            <a:avLst/>
          </a:prstGeom>
          <a:noFill/>
        </p:spPr>
        <p:txBody>
          <a:bodyPr wrap="square" rtlCol="0">
            <a:spAutoFit/>
          </a:bodyPr>
          <a:lstStyle/>
          <a:p>
            <a:r>
              <a:rPr lang="en-MY" sz="1400" dirty="0"/>
              <a:t>Moses </a:t>
            </a:r>
            <a:r>
              <a:rPr lang="en-MY" sz="1400" dirty="0" err="1"/>
              <a:t>Pentteuch</a:t>
            </a:r>
            <a:endParaRPr lang="en-MY" sz="1400" dirty="0"/>
          </a:p>
          <a:p>
            <a:r>
              <a:rPr lang="en-MY" sz="1400" dirty="0"/>
              <a:t>Isaiah</a:t>
            </a:r>
          </a:p>
          <a:p>
            <a:r>
              <a:rPr lang="en-MY" sz="1400" dirty="0"/>
              <a:t>Jeremiah</a:t>
            </a:r>
            <a:endParaRPr lang="en-US" sz="1400" dirty="0"/>
          </a:p>
        </p:txBody>
      </p:sp>
    </p:spTree>
    <p:extLst>
      <p:ext uri="{BB962C8B-B14F-4D97-AF65-F5344CB8AC3E}">
        <p14:creationId xmlns:p14="http://schemas.microsoft.com/office/powerpoint/2010/main" val="2988231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67F3-CE15-F140-9B1C-309207FE9EA8}"/>
              </a:ext>
            </a:extLst>
          </p:cNvPr>
          <p:cNvSpPr>
            <a:spLocks noGrp="1"/>
          </p:cNvSpPr>
          <p:nvPr>
            <p:ph type="title"/>
          </p:nvPr>
        </p:nvSpPr>
        <p:spPr/>
        <p:txBody>
          <a:bodyPr/>
          <a:lstStyle/>
          <a:p>
            <a:r>
              <a:rPr lang="en-US" dirty="0"/>
              <a:t>New testament</a:t>
            </a:r>
          </a:p>
        </p:txBody>
      </p:sp>
      <p:sp>
        <p:nvSpPr>
          <p:cNvPr id="4" name="Rounded Rectangle 3">
            <a:extLst>
              <a:ext uri="{FF2B5EF4-FFF2-40B4-BE49-F238E27FC236}">
                <a16:creationId xmlns:a16="http://schemas.microsoft.com/office/drawing/2014/main" id="{88854A6E-CADF-964E-AB95-4F0C23E11FAC}"/>
              </a:ext>
            </a:extLst>
          </p:cNvPr>
          <p:cNvSpPr/>
          <p:nvPr/>
        </p:nvSpPr>
        <p:spPr>
          <a:xfrm>
            <a:off x="2045368" y="2454442"/>
            <a:ext cx="2767264" cy="974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Inscripturated</a:t>
            </a:r>
            <a:r>
              <a:rPr lang="en-US" dirty="0"/>
              <a:t> Prophesy </a:t>
            </a:r>
          </a:p>
        </p:txBody>
      </p:sp>
      <p:sp>
        <p:nvSpPr>
          <p:cNvPr id="5" name="Rounded Rectangle 4">
            <a:extLst>
              <a:ext uri="{FF2B5EF4-FFF2-40B4-BE49-F238E27FC236}">
                <a16:creationId xmlns:a16="http://schemas.microsoft.com/office/drawing/2014/main" id="{2D1A0200-212F-4C45-96A2-E6CE714EA3D0}"/>
              </a:ext>
            </a:extLst>
          </p:cNvPr>
          <p:cNvSpPr/>
          <p:nvPr/>
        </p:nvSpPr>
        <p:spPr>
          <a:xfrm>
            <a:off x="6770914" y="2454443"/>
            <a:ext cx="3086961" cy="974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 </a:t>
            </a:r>
            <a:r>
              <a:rPr lang="en-US" dirty="0" err="1"/>
              <a:t>Inscripturated</a:t>
            </a:r>
            <a:r>
              <a:rPr lang="en-US" dirty="0"/>
              <a:t> Prophecy</a:t>
            </a:r>
          </a:p>
        </p:txBody>
      </p:sp>
      <p:sp>
        <p:nvSpPr>
          <p:cNvPr id="8" name="TextBox 7">
            <a:extLst>
              <a:ext uri="{FF2B5EF4-FFF2-40B4-BE49-F238E27FC236}">
                <a16:creationId xmlns:a16="http://schemas.microsoft.com/office/drawing/2014/main" id="{BD45DD35-1A0F-274A-8663-A5940F2F63EF}"/>
              </a:ext>
            </a:extLst>
          </p:cNvPr>
          <p:cNvSpPr txBox="1"/>
          <p:nvPr/>
        </p:nvSpPr>
        <p:spPr>
          <a:xfrm>
            <a:off x="6770914" y="3704837"/>
            <a:ext cx="3744686" cy="1631216"/>
          </a:xfrm>
          <a:prstGeom prst="rect">
            <a:avLst/>
          </a:prstGeom>
          <a:noFill/>
        </p:spPr>
        <p:txBody>
          <a:bodyPr wrap="square" rtlCol="0">
            <a:spAutoFit/>
          </a:bodyPr>
          <a:lstStyle/>
          <a:p>
            <a:r>
              <a:rPr lang="en-MY" sz="2000" dirty="0"/>
              <a:t>Application of gospel truth</a:t>
            </a:r>
          </a:p>
          <a:p>
            <a:r>
              <a:rPr lang="en-MY" sz="2000" dirty="0"/>
              <a:t>Such prophecies must still be evaluated, and they are principally submissive to the apostle and his gospel</a:t>
            </a:r>
            <a:endParaRPr lang="en-US" sz="2000" dirty="0"/>
          </a:p>
        </p:txBody>
      </p:sp>
      <p:sp>
        <p:nvSpPr>
          <p:cNvPr id="6" name="TextBox 5">
            <a:extLst>
              <a:ext uri="{FF2B5EF4-FFF2-40B4-BE49-F238E27FC236}">
                <a16:creationId xmlns:a16="http://schemas.microsoft.com/office/drawing/2014/main" id="{9095915E-7262-D94F-A881-FBAA51EA2000}"/>
              </a:ext>
            </a:extLst>
          </p:cNvPr>
          <p:cNvSpPr txBox="1"/>
          <p:nvPr/>
        </p:nvSpPr>
        <p:spPr>
          <a:xfrm>
            <a:off x="2045368" y="4029688"/>
            <a:ext cx="3593174" cy="707886"/>
          </a:xfrm>
          <a:prstGeom prst="rect">
            <a:avLst/>
          </a:prstGeom>
          <a:noFill/>
        </p:spPr>
        <p:txBody>
          <a:bodyPr wrap="square" rtlCol="0">
            <a:spAutoFit/>
          </a:bodyPr>
          <a:lstStyle/>
          <a:p>
            <a:r>
              <a:rPr lang="en-MY" sz="2000" dirty="0"/>
              <a:t>Apostle and Prophets--foundation</a:t>
            </a:r>
            <a:endParaRPr lang="en-US" sz="2000" dirty="0"/>
          </a:p>
        </p:txBody>
      </p:sp>
    </p:spTree>
    <p:extLst>
      <p:ext uri="{BB962C8B-B14F-4D97-AF65-F5344CB8AC3E}">
        <p14:creationId xmlns:p14="http://schemas.microsoft.com/office/powerpoint/2010/main" val="2520682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A7F23AD-082E-714E-A53A-143281E7B30D}"/>
              </a:ext>
            </a:extLst>
          </p:cNvPr>
          <p:cNvSpPr/>
          <p:nvPr/>
        </p:nvSpPr>
        <p:spPr>
          <a:xfrm>
            <a:off x="1646041" y="411945"/>
            <a:ext cx="3030891" cy="1069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OT prophets</a:t>
            </a:r>
          </a:p>
        </p:txBody>
      </p:sp>
      <p:sp>
        <p:nvSpPr>
          <p:cNvPr id="5" name="Rounded Rectangle 4">
            <a:extLst>
              <a:ext uri="{FF2B5EF4-FFF2-40B4-BE49-F238E27FC236}">
                <a16:creationId xmlns:a16="http://schemas.microsoft.com/office/drawing/2014/main" id="{2AAA06C6-3EAD-3D4F-B7FB-9EFF323ECCC7}"/>
              </a:ext>
            </a:extLst>
          </p:cNvPr>
          <p:cNvSpPr/>
          <p:nvPr/>
        </p:nvSpPr>
        <p:spPr>
          <a:xfrm>
            <a:off x="7289371" y="411946"/>
            <a:ext cx="2805193" cy="1069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NT prophets</a:t>
            </a:r>
          </a:p>
        </p:txBody>
      </p:sp>
      <p:sp>
        <p:nvSpPr>
          <p:cNvPr id="7" name="TextBox 6">
            <a:extLst>
              <a:ext uri="{FF2B5EF4-FFF2-40B4-BE49-F238E27FC236}">
                <a16:creationId xmlns:a16="http://schemas.microsoft.com/office/drawing/2014/main" id="{287B3A93-C733-874A-A09F-4C26E96CAF5D}"/>
              </a:ext>
            </a:extLst>
          </p:cNvPr>
          <p:cNvSpPr txBox="1"/>
          <p:nvPr/>
        </p:nvSpPr>
        <p:spPr>
          <a:xfrm>
            <a:off x="1871738" y="1885551"/>
            <a:ext cx="2805194" cy="923330"/>
          </a:xfrm>
          <a:prstGeom prst="rect">
            <a:avLst/>
          </a:prstGeom>
          <a:noFill/>
        </p:spPr>
        <p:txBody>
          <a:bodyPr wrap="square" rtlCol="0">
            <a:spAutoFit/>
          </a:bodyPr>
          <a:lstStyle/>
          <a:p>
            <a:r>
              <a:rPr lang="en-MY" dirty="0"/>
              <a:t>No repeated checks on his authority and content of prophesy</a:t>
            </a:r>
            <a:endParaRPr lang="en-US" dirty="0"/>
          </a:p>
        </p:txBody>
      </p:sp>
      <p:sp>
        <p:nvSpPr>
          <p:cNvPr id="8" name="TextBox 7">
            <a:extLst>
              <a:ext uri="{FF2B5EF4-FFF2-40B4-BE49-F238E27FC236}">
                <a16:creationId xmlns:a16="http://schemas.microsoft.com/office/drawing/2014/main" id="{BAEC7A15-B1EC-A149-8782-64BF39A34DB3}"/>
              </a:ext>
            </a:extLst>
          </p:cNvPr>
          <p:cNvSpPr txBox="1"/>
          <p:nvPr/>
        </p:nvSpPr>
        <p:spPr>
          <a:xfrm>
            <a:off x="7289370" y="3318227"/>
            <a:ext cx="2805194" cy="369332"/>
          </a:xfrm>
          <a:prstGeom prst="rect">
            <a:avLst/>
          </a:prstGeom>
          <a:noFill/>
        </p:spPr>
        <p:txBody>
          <a:bodyPr wrap="square" rtlCol="0">
            <a:spAutoFit/>
          </a:bodyPr>
          <a:lstStyle/>
          <a:p>
            <a:r>
              <a:rPr lang="en-MY" dirty="0"/>
              <a:t>Such prophecy is rare</a:t>
            </a:r>
            <a:endParaRPr lang="en-US" dirty="0"/>
          </a:p>
        </p:txBody>
      </p:sp>
      <p:sp>
        <p:nvSpPr>
          <p:cNvPr id="9" name="TextBox 8">
            <a:extLst>
              <a:ext uri="{FF2B5EF4-FFF2-40B4-BE49-F238E27FC236}">
                <a16:creationId xmlns:a16="http://schemas.microsoft.com/office/drawing/2014/main" id="{EA4E1F26-64F6-BB4F-8C80-0FEDDA453C01}"/>
              </a:ext>
            </a:extLst>
          </p:cNvPr>
          <p:cNvSpPr txBox="1"/>
          <p:nvPr/>
        </p:nvSpPr>
        <p:spPr>
          <a:xfrm>
            <a:off x="1871738" y="3318227"/>
            <a:ext cx="2805194" cy="646331"/>
          </a:xfrm>
          <a:prstGeom prst="rect">
            <a:avLst/>
          </a:prstGeom>
          <a:noFill/>
        </p:spPr>
        <p:txBody>
          <a:bodyPr wrap="square" rtlCol="0">
            <a:spAutoFit/>
          </a:bodyPr>
          <a:lstStyle/>
          <a:p>
            <a:r>
              <a:rPr lang="en-MY" dirty="0"/>
              <a:t>Thus says the Lord –direct authority</a:t>
            </a:r>
            <a:endParaRPr lang="en-US" dirty="0"/>
          </a:p>
        </p:txBody>
      </p:sp>
      <p:sp>
        <p:nvSpPr>
          <p:cNvPr id="10" name="TextBox 9">
            <a:extLst>
              <a:ext uri="{FF2B5EF4-FFF2-40B4-BE49-F238E27FC236}">
                <a16:creationId xmlns:a16="http://schemas.microsoft.com/office/drawing/2014/main" id="{04281B53-74BA-8B4D-A569-461241AF7B74}"/>
              </a:ext>
            </a:extLst>
          </p:cNvPr>
          <p:cNvSpPr txBox="1"/>
          <p:nvPr/>
        </p:nvSpPr>
        <p:spPr>
          <a:xfrm>
            <a:off x="7289370" y="1885699"/>
            <a:ext cx="3511979" cy="646331"/>
          </a:xfrm>
          <a:prstGeom prst="rect">
            <a:avLst/>
          </a:prstGeom>
          <a:noFill/>
        </p:spPr>
        <p:txBody>
          <a:bodyPr wrap="square" rtlCol="0">
            <a:spAutoFit/>
          </a:bodyPr>
          <a:lstStyle/>
          <a:p>
            <a:r>
              <a:rPr lang="en-MY" dirty="0"/>
              <a:t>Repeated checks on the content of </a:t>
            </a:r>
            <a:r>
              <a:rPr lang="en-MY" dirty="0" err="1"/>
              <a:t>prophecy..implies</a:t>
            </a:r>
            <a:r>
              <a:rPr lang="en-MY" dirty="0"/>
              <a:t> mixed quality</a:t>
            </a:r>
            <a:endParaRPr lang="en-US" dirty="0"/>
          </a:p>
        </p:txBody>
      </p:sp>
      <p:sp>
        <p:nvSpPr>
          <p:cNvPr id="11" name="TextBox 10">
            <a:extLst>
              <a:ext uri="{FF2B5EF4-FFF2-40B4-BE49-F238E27FC236}">
                <a16:creationId xmlns:a16="http://schemas.microsoft.com/office/drawing/2014/main" id="{AFAFB167-E288-AF4A-8862-2564E9563446}"/>
              </a:ext>
            </a:extLst>
          </p:cNvPr>
          <p:cNvSpPr txBox="1"/>
          <p:nvPr/>
        </p:nvSpPr>
        <p:spPr>
          <a:xfrm>
            <a:off x="1871738" y="2897758"/>
            <a:ext cx="2805194" cy="369332"/>
          </a:xfrm>
          <a:prstGeom prst="rect">
            <a:avLst/>
          </a:prstGeom>
          <a:noFill/>
        </p:spPr>
        <p:txBody>
          <a:bodyPr wrap="square" rtlCol="0">
            <a:spAutoFit/>
          </a:bodyPr>
          <a:lstStyle/>
          <a:p>
            <a:r>
              <a:rPr lang="en-MY" dirty="0"/>
              <a:t>False prophecy death</a:t>
            </a:r>
            <a:endParaRPr lang="en-US" dirty="0"/>
          </a:p>
        </p:txBody>
      </p:sp>
      <p:sp>
        <p:nvSpPr>
          <p:cNvPr id="12" name="TextBox 11">
            <a:extLst>
              <a:ext uri="{FF2B5EF4-FFF2-40B4-BE49-F238E27FC236}">
                <a16:creationId xmlns:a16="http://schemas.microsoft.com/office/drawing/2014/main" id="{D1657991-05F4-A443-9EC8-73A63CF05C4A}"/>
              </a:ext>
            </a:extLst>
          </p:cNvPr>
          <p:cNvSpPr txBox="1"/>
          <p:nvPr/>
        </p:nvSpPr>
        <p:spPr>
          <a:xfrm>
            <a:off x="7289372" y="2809029"/>
            <a:ext cx="4058182" cy="369332"/>
          </a:xfrm>
          <a:prstGeom prst="rect">
            <a:avLst/>
          </a:prstGeom>
          <a:noFill/>
        </p:spPr>
        <p:txBody>
          <a:bodyPr wrap="square" rtlCol="0">
            <a:spAutoFit/>
          </a:bodyPr>
          <a:lstStyle/>
          <a:p>
            <a:r>
              <a:rPr lang="en-MY" dirty="0"/>
              <a:t>No death penalty </a:t>
            </a:r>
            <a:endParaRPr lang="en-US" dirty="0"/>
          </a:p>
        </p:txBody>
      </p:sp>
      <p:sp>
        <p:nvSpPr>
          <p:cNvPr id="13" name="TextBox 12">
            <a:extLst>
              <a:ext uri="{FF2B5EF4-FFF2-40B4-BE49-F238E27FC236}">
                <a16:creationId xmlns:a16="http://schemas.microsoft.com/office/drawing/2014/main" id="{C662DAC0-86A7-FE43-AF9A-409D92C5440D}"/>
              </a:ext>
            </a:extLst>
          </p:cNvPr>
          <p:cNvSpPr txBox="1"/>
          <p:nvPr/>
        </p:nvSpPr>
        <p:spPr>
          <a:xfrm>
            <a:off x="1871738" y="4049120"/>
            <a:ext cx="2805194" cy="369332"/>
          </a:xfrm>
          <a:prstGeom prst="rect">
            <a:avLst/>
          </a:prstGeom>
          <a:noFill/>
        </p:spPr>
        <p:txBody>
          <a:bodyPr wrap="square" rtlCol="0">
            <a:spAutoFit/>
          </a:bodyPr>
          <a:lstStyle/>
          <a:p>
            <a:r>
              <a:rPr lang="en-MY" dirty="0"/>
              <a:t>Prophet held authority</a:t>
            </a:r>
            <a:endParaRPr lang="en-US" dirty="0"/>
          </a:p>
        </p:txBody>
      </p:sp>
      <p:sp>
        <p:nvSpPr>
          <p:cNvPr id="14" name="TextBox 13">
            <a:extLst>
              <a:ext uri="{FF2B5EF4-FFF2-40B4-BE49-F238E27FC236}">
                <a16:creationId xmlns:a16="http://schemas.microsoft.com/office/drawing/2014/main" id="{CB050FD9-1F2E-1244-8884-5FFBF2CD0F72}"/>
              </a:ext>
            </a:extLst>
          </p:cNvPr>
          <p:cNvSpPr txBox="1"/>
          <p:nvPr/>
        </p:nvSpPr>
        <p:spPr>
          <a:xfrm>
            <a:off x="7289370" y="3864454"/>
            <a:ext cx="2805194" cy="923330"/>
          </a:xfrm>
          <a:prstGeom prst="rect">
            <a:avLst/>
          </a:prstGeom>
          <a:noFill/>
        </p:spPr>
        <p:txBody>
          <a:bodyPr wrap="square" rtlCol="0">
            <a:spAutoFit/>
          </a:bodyPr>
          <a:lstStyle/>
          <a:p>
            <a:r>
              <a:rPr lang="en-MY" dirty="0"/>
              <a:t>Prophets under authority of apostles, elders and scrutiny of church</a:t>
            </a:r>
            <a:endParaRPr lang="en-US" dirty="0"/>
          </a:p>
        </p:txBody>
      </p:sp>
      <p:sp>
        <p:nvSpPr>
          <p:cNvPr id="15" name="TextBox 14">
            <a:extLst>
              <a:ext uri="{FF2B5EF4-FFF2-40B4-BE49-F238E27FC236}">
                <a16:creationId xmlns:a16="http://schemas.microsoft.com/office/drawing/2014/main" id="{A44FB5EA-91A6-FA49-9046-259E9997BB78}"/>
              </a:ext>
            </a:extLst>
          </p:cNvPr>
          <p:cNvSpPr txBox="1"/>
          <p:nvPr/>
        </p:nvSpPr>
        <p:spPr>
          <a:xfrm>
            <a:off x="7289370" y="4787784"/>
            <a:ext cx="2805194" cy="369332"/>
          </a:xfrm>
          <a:prstGeom prst="rect">
            <a:avLst/>
          </a:prstGeom>
          <a:noFill/>
        </p:spPr>
        <p:txBody>
          <a:bodyPr wrap="square" rtlCol="0">
            <a:spAutoFit/>
          </a:bodyPr>
          <a:lstStyle/>
          <a:p>
            <a:r>
              <a:rPr lang="en-MY" dirty="0"/>
              <a:t>Lower profile</a:t>
            </a:r>
            <a:endParaRPr lang="en-US" dirty="0"/>
          </a:p>
        </p:txBody>
      </p:sp>
      <p:sp>
        <p:nvSpPr>
          <p:cNvPr id="16" name="TextBox 15">
            <a:extLst>
              <a:ext uri="{FF2B5EF4-FFF2-40B4-BE49-F238E27FC236}">
                <a16:creationId xmlns:a16="http://schemas.microsoft.com/office/drawing/2014/main" id="{0D4BEC35-FCD7-6741-AB95-88130E9BABAF}"/>
              </a:ext>
            </a:extLst>
          </p:cNvPr>
          <p:cNvSpPr txBox="1"/>
          <p:nvPr/>
        </p:nvSpPr>
        <p:spPr>
          <a:xfrm>
            <a:off x="1871738" y="4819581"/>
            <a:ext cx="2805194" cy="369332"/>
          </a:xfrm>
          <a:prstGeom prst="rect">
            <a:avLst/>
          </a:prstGeom>
          <a:noFill/>
        </p:spPr>
        <p:txBody>
          <a:bodyPr wrap="square" rtlCol="0">
            <a:spAutoFit/>
          </a:bodyPr>
          <a:lstStyle/>
          <a:p>
            <a:r>
              <a:rPr lang="en-MY" dirty="0"/>
              <a:t>High profile</a:t>
            </a:r>
            <a:endParaRPr lang="en-US" dirty="0"/>
          </a:p>
        </p:txBody>
      </p:sp>
      <p:sp>
        <p:nvSpPr>
          <p:cNvPr id="3" name="TextBox 2">
            <a:extLst>
              <a:ext uri="{FF2B5EF4-FFF2-40B4-BE49-F238E27FC236}">
                <a16:creationId xmlns:a16="http://schemas.microsoft.com/office/drawing/2014/main" id="{78208FA4-D5B8-AD4A-B83D-B97C1E7DBE16}"/>
              </a:ext>
            </a:extLst>
          </p:cNvPr>
          <p:cNvSpPr txBox="1"/>
          <p:nvPr/>
        </p:nvSpPr>
        <p:spPr>
          <a:xfrm>
            <a:off x="7289370" y="5249449"/>
            <a:ext cx="4268046" cy="461665"/>
          </a:xfrm>
          <a:prstGeom prst="rect">
            <a:avLst/>
          </a:prstGeom>
          <a:noFill/>
        </p:spPr>
        <p:txBody>
          <a:bodyPr wrap="square" rtlCol="0">
            <a:spAutoFit/>
          </a:bodyPr>
          <a:lstStyle/>
          <a:p>
            <a:r>
              <a:rPr lang="en-MY" sz="1200" dirty="0"/>
              <a:t>1 Thessalonians 5:20-21 (ESV) Do not despise prophecies, 21 but test everything; hold fast what is good.</a:t>
            </a:r>
            <a:endParaRPr lang="en-US" sz="1200" dirty="0"/>
          </a:p>
        </p:txBody>
      </p:sp>
    </p:spTree>
    <p:extLst>
      <p:ext uri="{BB962C8B-B14F-4D97-AF65-F5344CB8AC3E}">
        <p14:creationId xmlns:p14="http://schemas.microsoft.com/office/powerpoint/2010/main" val="4285065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6F0F-E599-B948-8E66-D8CAC218E371}"/>
              </a:ext>
            </a:extLst>
          </p:cNvPr>
          <p:cNvSpPr>
            <a:spLocks noGrp="1"/>
          </p:cNvSpPr>
          <p:nvPr>
            <p:ph type="title"/>
          </p:nvPr>
        </p:nvSpPr>
        <p:spPr/>
        <p:txBody>
          <a:bodyPr/>
          <a:lstStyle/>
          <a:p>
            <a:r>
              <a:rPr lang="en-US" dirty="0" err="1"/>
              <a:t>grudem</a:t>
            </a:r>
            <a:endParaRPr lang="en-US" dirty="0"/>
          </a:p>
        </p:txBody>
      </p:sp>
      <p:sp>
        <p:nvSpPr>
          <p:cNvPr id="4" name="Rounded Rectangle 3">
            <a:extLst>
              <a:ext uri="{FF2B5EF4-FFF2-40B4-BE49-F238E27FC236}">
                <a16:creationId xmlns:a16="http://schemas.microsoft.com/office/drawing/2014/main" id="{08F13A5D-5FBC-8F45-BA44-318A236CD309}"/>
              </a:ext>
            </a:extLst>
          </p:cNvPr>
          <p:cNvSpPr/>
          <p:nvPr/>
        </p:nvSpPr>
        <p:spPr>
          <a:xfrm>
            <a:off x="4527623" y="2041784"/>
            <a:ext cx="2557221" cy="821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NT  PROPHECY</a:t>
            </a:r>
          </a:p>
        </p:txBody>
      </p:sp>
      <p:sp>
        <p:nvSpPr>
          <p:cNvPr id="5" name="Rounded Rectangle 4">
            <a:extLst>
              <a:ext uri="{FF2B5EF4-FFF2-40B4-BE49-F238E27FC236}">
                <a16:creationId xmlns:a16="http://schemas.microsoft.com/office/drawing/2014/main" id="{2E74AF96-5E87-5C4B-A5E3-8963C84E8AC7}"/>
              </a:ext>
            </a:extLst>
          </p:cNvPr>
          <p:cNvSpPr/>
          <p:nvPr/>
        </p:nvSpPr>
        <p:spPr>
          <a:xfrm>
            <a:off x="2497073" y="4058949"/>
            <a:ext cx="2557221" cy="821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APOSTOLIC PROPHECY</a:t>
            </a:r>
          </a:p>
          <a:p>
            <a:pPr algn="ctr"/>
            <a:endParaRPr lang="en-US" dirty="0"/>
          </a:p>
        </p:txBody>
      </p:sp>
      <p:sp>
        <p:nvSpPr>
          <p:cNvPr id="6" name="Down Arrow 5">
            <a:extLst>
              <a:ext uri="{FF2B5EF4-FFF2-40B4-BE49-F238E27FC236}">
                <a16:creationId xmlns:a16="http://schemas.microsoft.com/office/drawing/2014/main" id="{59EF9FE1-A535-124D-818E-67F80F23D9DA}"/>
              </a:ext>
            </a:extLst>
          </p:cNvPr>
          <p:cNvSpPr/>
          <p:nvPr/>
        </p:nvSpPr>
        <p:spPr>
          <a:xfrm rot="3214350" flipH="1">
            <a:off x="4818361" y="2699419"/>
            <a:ext cx="297149" cy="1523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4AB657E8-C840-9E49-B485-4E8816131FEC}"/>
              </a:ext>
            </a:extLst>
          </p:cNvPr>
          <p:cNvSpPr/>
          <p:nvPr/>
        </p:nvSpPr>
        <p:spPr>
          <a:xfrm>
            <a:off x="6736133" y="4071863"/>
            <a:ext cx="2557221" cy="821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NT prophets</a:t>
            </a:r>
          </a:p>
        </p:txBody>
      </p:sp>
      <p:sp>
        <p:nvSpPr>
          <p:cNvPr id="8" name="TextBox 7">
            <a:extLst>
              <a:ext uri="{FF2B5EF4-FFF2-40B4-BE49-F238E27FC236}">
                <a16:creationId xmlns:a16="http://schemas.microsoft.com/office/drawing/2014/main" id="{6A118698-6062-F647-916C-9591ECC97859}"/>
              </a:ext>
            </a:extLst>
          </p:cNvPr>
          <p:cNvSpPr txBox="1"/>
          <p:nvPr/>
        </p:nvSpPr>
        <p:spPr>
          <a:xfrm>
            <a:off x="2529744" y="4906418"/>
            <a:ext cx="2417393" cy="369332"/>
          </a:xfrm>
          <a:prstGeom prst="rect">
            <a:avLst/>
          </a:prstGeom>
          <a:noFill/>
        </p:spPr>
        <p:txBody>
          <a:bodyPr wrap="none" rtlCol="0">
            <a:spAutoFit/>
          </a:bodyPr>
          <a:lstStyle/>
          <a:p>
            <a:r>
              <a:rPr lang="en-US" dirty="0"/>
              <a:t>Foundational for church</a:t>
            </a:r>
          </a:p>
        </p:txBody>
      </p:sp>
      <p:sp>
        <p:nvSpPr>
          <p:cNvPr id="9" name="Down Arrow 8">
            <a:extLst>
              <a:ext uri="{FF2B5EF4-FFF2-40B4-BE49-F238E27FC236}">
                <a16:creationId xmlns:a16="http://schemas.microsoft.com/office/drawing/2014/main" id="{C246A364-3052-264F-BF91-69B9AF7EABCA}"/>
              </a:ext>
            </a:extLst>
          </p:cNvPr>
          <p:cNvSpPr/>
          <p:nvPr/>
        </p:nvSpPr>
        <p:spPr>
          <a:xfrm rot="18308413" flipH="1">
            <a:off x="6812996" y="2661429"/>
            <a:ext cx="297149" cy="1523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EC54783-FF87-1B43-9EBE-7AF1536FD61A}"/>
              </a:ext>
            </a:extLst>
          </p:cNvPr>
          <p:cNvSpPr txBox="1"/>
          <p:nvPr/>
        </p:nvSpPr>
        <p:spPr>
          <a:xfrm>
            <a:off x="2729376" y="5256419"/>
            <a:ext cx="1952785" cy="738664"/>
          </a:xfrm>
          <a:prstGeom prst="rect">
            <a:avLst/>
          </a:prstGeom>
          <a:noFill/>
        </p:spPr>
        <p:txBody>
          <a:bodyPr wrap="square" rtlCol="0">
            <a:spAutoFit/>
          </a:bodyPr>
          <a:lstStyle/>
          <a:p>
            <a:r>
              <a:rPr lang="en-US" sz="1400" dirty="0"/>
              <a:t>Ephesians 2:20 </a:t>
            </a:r>
          </a:p>
          <a:p>
            <a:r>
              <a:rPr lang="en-US" sz="1400" dirty="0"/>
              <a:t>Apostles and prophets- establish scripture</a:t>
            </a:r>
          </a:p>
        </p:txBody>
      </p:sp>
      <p:sp>
        <p:nvSpPr>
          <p:cNvPr id="11" name="TextBox 10">
            <a:extLst>
              <a:ext uri="{FF2B5EF4-FFF2-40B4-BE49-F238E27FC236}">
                <a16:creationId xmlns:a16="http://schemas.microsoft.com/office/drawing/2014/main" id="{1AC8FA4A-DE2C-C34B-95A9-A61A2AA964E6}"/>
              </a:ext>
            </a:extLst>
          </p:cNvPr>
          <p:cNvSpPr txBox="1"/>
          <p:nvPr/>
        </p:nvSpPr>
        <p:spPr>
          <a:xfrm>
            <a:off x="3208411" y="3689617"/>
            <a:ext cx="944489" cy="369332"/>
          </a:xfrm>
          <a:prstGeom prst="rect">
            <a:avLst/>
          </a:prstGeom>
          <a:noFill/>
        </p:spPr>
        <p:txBody>
          <a:bodyPr wrap="none" rtlCol="0">
            <a:spAutoFit/>
          </a:bodyPr>
          <a:lstStyle/>
          <a:p>
            <a:r>
              <a:rPr lang="en-US" dirty="0"/>
              <a:t>Infallible</a:t>
            </a:r>
          </a:p>
        </p:txBody>
      </p:sp>
      <p:sp>
        <p:nvSpPr>
          <p:cNvPr id="12" name="TextBox 11">
            <a:extLst>
              <a:ext uri="{FF2B5EF4-FFF2-40B4-BE49-F238E27FC236}">
                <a16:creationId xmlns:a16="http://schemas.microsoft.com/office/drawing/2014/main" id="{D8915D3E-16BA-784E-975E-0C1FEEDF26A6}"/>
              </a:ext>
            </a:extLst>
          </p:cNvPr>
          <p:cNvSpPr txBox="1"/>
          <p:nvPr/>
        </p:nvSpPr>
        <p:spPr>
          <a:xfrm>
            <a:off x="7669926" y="3727727"/>
            <a:ext cx="822661" cy="369332"/>
          </a:xfrm>
          <a:prstGeom prst="rect">
            <a:avLst/>
          </a:prstGeom>
          <a:noFill/>
        </p:spPr>
        <p:txBody>
          <a:bodyPr wrap="none" rtlCol="0">
            <a:spAutoFit/>
          </a:bodyPr>
          <a:lstStyle/>
          <a:p>
            <a:r>
              <a:rPr lang="en-US" dirty="0"/>
              <a:t>Fallible</a:t>
            </a:r>
          </a:p>
        </p:txBody>
      </p:sp>
      <p:sp>
        <p:nvSpPr>
          <p:cNvPr id="13" name="TextBox 12">
            <a:extLst>
              <a:ext uri="{FF2B5EF4-FFF2-40B4-BE49-F238E27FC236}">
                <a16:creationId xmlns:a16="http://schemas.microsoft.com/office/drawing/2014/main" id="{CE97BFE5-CEBD-EE48-8C72-2E6599BDDF81}"/>
              </a:ext>
            </a:extLst>
          </p:cNvPr>
          <p:cNvSpPr txBox="1"/>
          <p:nvPr/>
        </p:nvSpPr>
        <p:spPr>
          <a:xfrm>
            <a:off x="7256853" y="4911001"/>
            <a:ext cx="1479892" cy="369332"/>
          </a:xfrm>
          <a:prstGeom prst="rect">
            <a:avLst/>
          </a:prstGeom>
          <a:noFill/>
        </p:spPr>
        <p:txBody>
          <a:bodyPr wrap="none" rtlCol="0">
            <a:spAutoFit/>
          </a:bodyPr>
          <a:lstStyle/>
          <a:p>
            <a:r>
              <a:rPr lang="en-US" dirty="0"/>
              <a:t>Edifies church</a:t>
            </a:r>
          </a:p>
        </p:txBody>
      </p:sp>
      <p:sp>
        <p:nvSpPr>
          <p:cNvPr id="14" name="TextBox 13">
            <a:extLst>
              <a:ext uri="{FF2B5EF4-FFF2-40B4-BE49-F238E27FC236}">
                <a16:creationId xmlns:a16="http://schemas.microsoft.com/office/drawing/2014/main" id="{60133C9B-9009-274A-83A9-BB720CBDC1A7}"/>
              </a:ext>
            </a:extLst>
          </p:cNvPr>
          <p:cNvSpPr txBox="1"/>
          <p:nvPr/>
        </p:nvSpPr>
        <p:spPr>
          <a:xfrm>
            <a:off x="7256853" y="5279684"/>
            <a:ext cx="2557221" cy="307777"/>
          </a:xfrm>
          <a:prstGeom prst="rect">
            <a:avLst/>
          </a:prstGeom>
          <a:noFill/>
        </p:spPr>
        <p:txBody>
          <a:bodyPr wrap="square" rtlCol="0">
            <a:spAutoFit/>
          </a:bodyPr>
          <a:lstStyle/>
          <a:p>
            <a:r>
              <a:rPr lang="en-US" sz="1400" dirty="0"/>
              <a:t>1 Cor 14 ---must be tested</a:t>
            </a:r>
          </a:p>
        </p:txBody>
      </p:sp>
    </p:spTree>
    <p:extLst>
      <p:ext uri="{BB962C8B-B14F-4D97-AF65-F5344CB8AC3E}">
        <p14:creationId xmlns:p14="http://schemas.microsoft.com/office/powerpoint/2010/main" val="2433905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26A6-D822-8148-84DE-94FDEAAF8577}"/>
              </a:ext>
            </a:extLst>
          </p:cNvPr>
          <p:cNvSpPr>
            <a:spLocks noGrp="1"/>
          </p:cNvSpPr>
          <p:nvPr>
            <p:ph type="title"/>
          </p:nvPr>
        </p:nvSpPr>
        <p:spPr/>
        <p:txBody>
          <a:bodyPr/>
          <a:lstStyle/>
          <a:p>
            <a:r>
              <a:rPr lang="en-US" dirty="0"/>
              <a:t>The issue of fallibility</a:t>
            </a:r>
          </a:p>
        </p:txBody>
      </p:sp>
      <p:sp>
        <p:nvSpPr>
          <p:cNvPr id="4" name="TextBox 3">
            <a:extLst>
              <a:ext uri="{FF2B5EF4-FFF2-40B4-BE49-F238E27FC236}">
                <a16:creationId xmlns:a16="http://schemas.microsoft.com/office/drawing/2014/main" id="{85389A00-23B6-EE40-B934-5FF0BE292053}"/>
              </a:ext>
            </a:extLst>
          </p:cNvPr>
          <p:cNvSpPr txBox="1"/>
          <p:nvPr/>
        </p:nvSpPr>
        <p:spPr>
          <a:xfrm>
            <a:off x="2357438" y="2600325"/>
            <a:ext cx="1902829" cy="646331"/>
          </a:xfrm>
          <a:prstGeom prst="rect">
            <a:avLst/>
          </a:prstGeom>
          <a:noFill/>
        </p:spPr>
        <p:txBody>
          <a:bodyPr wrap="none" rtlCol="0">
            <a:spAutoFit/>
          </a:bodyPr>
          <a:lstStyle/>
          <a:p>
            <a:r>
              <a:rPr lang="en-US" sz="3600" dirty="0"/>
              <a:t>Teaching </a:t>
            </a:r>
          </a:p>
        </p:txBody>
      </p:sp>
      <p:sp>
        <p:nvSpPr>
          <p:cNvPr id="5" name="TextBox 4">
            <a:extLst>
              <a:ext uri="{FF2B5EF4-FFF2-40B4-BE49-F238E27FC236}">
                <a16:creationId xmlns:a16="http://schemas.microsoft.com/office/drawing/2014/main" id="{43FF455B-2505-534B-ABBA-61DF3A58F80D}"/>
              </a:ext>
            </a:extLst>
          </p:cNvPr>
          <p:cNvSpPr txBox="1"/>
          <p:nvPr/>
        </p:nvSpPr>
        <p:spPr>
          <a:xfrm>
            <a:off x="7367588" y="2600324"/>
            <a:ext cx="1933286" cy="646331"/>
          </a:xfrm>
          <a:prstGeom prst="rect">
            <a:avLst/>
          </a:prstGeom>
          <a:noFill/>
        </p:spPr>
        <p:txBody>
          <a:bodyPr wrap="none" rtlCol="0">
            <a:spAutoFit/>
          </a:bodyPr>
          <a:lstStyle/>
          <a:p>
            <a:r>
              <a:rPr lang="en-US" sz="3600" dirty="0"/>
              <a:t>Prophecy</a:t>
            </a:r>
          </a:p>
        </p:txBody>
      </p:sp>
      <p:sp>
        <p:nvSpPr>
          <p:cNvPr id="6" name="TextBox 5">
            <a:extLst>
              <a:ext uri="{FF2B5EF4-FFF2-40B4-BE49-F238E27FC236}">
                <a16:creationId xmlns:a16="http://schemas.microsoft.com/office/drawing/2014/main" id="{039EFCD2-6C85-694B-AD44-640467ACA291}"/>
              </a:ext>
            </a:extLst>
          </p:cNvPr>
          <p:cNvSpPr txBox="1"/>
          <p:nvPr/>
        </p:nvSpPr>
        <p:spPr>
          <a:xfrm>
            <a:off x="5038725" y="4243388"/>
            <a:ext cx="1454244" cy="646331"/>
          </a:xfrm>
          <a:prstGeom prst="rect">
            <a:avLst/>
          </a:prstGeom>
          <a:noFill/>
        </p:spPr>
        <p:txBody>
          <a:bodyPr wrap="none" rtlCol="0">
            <a:spAutoFit/>
          </a:bodyPr>
          <a:lstStyle/>
          <a:p>
            <a:r>
              <a:rPr lang="en-US" sz="3600" dirty="0"/>
              <a:t>Fallible</a:t>
            </a:r>
          </a:p>
        </p:txBody>
      </p:sp>
      <p:cxnSp>
        <p:nvCxnSpPr>
          <p:cNvPr id="8" name="Straight Arrow Connector 7">
            <a:extLst>
              <a:ext uri="{FF2B5EF4-FFF2-40B4-BE49-F238E27FC236}">
                <a16:creationId xmlns:a16="http://schemas.microsoft.com/office/drawing/2014/main" id="{EC7E229D-31A9-F14B-A0E4-8105B9329A07}"/>
              </a:ext>
            </a:extLst>
          </p:cNvPr>
          <p:cNvCxnSpPr>
            <a:cxnSpLocks/>
          </p:cNvCxnSpPr>
          <p:nvPr/>
        </p:nvCxnSpPr>
        <p:spPr>
          <a:xfrm>
            <a:off x="3471863" y="3328987"/>
            <a:ext cx="1339943" cy="914401"/>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E331630-374B-A047-869A-B3800E33260D}"/>
              </a:ext>
            </a:extLst>
          </p:cNvPr>
          <p:cNvCxnSpPr>
            <a:cxnSpLocks/>
          </p:cNvCxnSpPr>
          <p:nvPr/>
        </p:nvCxnSpPr>
        <p:spPr>
          <a:xfrm flipH="1">
            <a:off x="6586538" y="3328987"/>
            <a:ext cx="1338262" cy="914401"/>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7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E77B-A1CC-FA42-BEBF-AAE828F10574}"/>
              </a:ext>
            </a:extLst>
          </p:cNvPr>
          <p:cNvSpPr>
            <a:spLocks noGrp="1"/>
          </p:cNvSpPr>
          <p:nvPr>
            <p:ph type="title"/>
          </p:nvPr>
        </p:nvSpPr>
        <p:spPr>
          <a:xfrm>
            <a:off x="2272990" y="296207"/>
            <a:ext cx="9603275" cy="1049235"/>
          </a:xfrm>
        </p:spPr>
        <p:txBody>
          <a:bodyPr/>
          <a:lstStyle/>
          <a:p>
            <a:r>
              <a:rPr lang="en-US" dirty="0"/>
              <a:t>A distinction without a difference</a:t>
            </a:r>
          </a:p>
        </p:txBody>
      </p:sp>
      <p:sp>
        <p:nvSpPr>
          <p:cNvPr id="3" name="Content Placeholder 2">
            <a:extLst>
              <a:ext uri="{FF2B5EF4-FFF2-40B4-BE49-F238E27FC236}">
                <a16:creationId xmlns:a16="http://schemas.microsoft.com/office/drawing/2014/main" id="{06B70182-6257-0A47-92C6-0AA936019503}"/>
              </a:ext>
            </a:extLst>
          </p:cNvPr>
          <p:cNvSpPr>
            <a:spLocks noGrp="1"/>
          </p:cNvSpPr>
          <p:nvPr>
            <p:ph idx="1"/>
          </p:nvPr>
        </p:nvSpPr>
        <p:spPr>
          <a:xfrm>
            <a:off x="2087974" y="3268714"/>
            <a:ext cx="3863375" cy="1019760"/>
          </a:xfrm>
        </p:spPr>
        <p:txBody>
          <a:bodyPr>
            <a:noAutofit/>
          </a:bodyPr>
          <a:lstStyle/>
          <a:p>
            <a:pPr marL="0" indent="0">
              <a:buNone/>
            </a:pPr>
            <a:endParaRPr lang="en-US" sz="1600" dirty="0"/>
          </a:p>
          <a:p>
            <a:r>
              <a:rPr lang="en-US" sz="1600" dirty="0"/>
              <a:t>Revelation from God</a:t>
            </a:r>
          </a:p>
          <a:p>
            <a:r>
              <a:rPr lang="en-US" sz="1600" dirty="0" err="1"/>
              <a:t>Fallible..needs</a:t>
            </a:r>
            <a:r>
              <a:rPr lang="en-US" sz="1600" dirty="0"/>
              <a:t> evaluation</a:t>
            </a:r>
          </a:p>
          <a:p>
            <a:r>
              <a:rPr lang="en-US" sz="1600" dirty="0"/>
              <a:t>Does not confer unchecked authority</a:t>
            </a:r>
          </a:p>
          <a:p>
            <a:r>
              <a:rPr lang="en-US" sz="1600" dirty="0"/>
              <a:t>Does not go beyond Scripture</a:t>
            </a:r>
          </a:p>
          <a:p>
            <a:r>
              <a:rPr lang="en-US" sz="1600" dirty="0"/>
              <a:t>Application of Scripture to situation</a:t>
            </a:r>
          </a:p>
        </p:txBody>
      </p:sp>
      <p:sp>
        <p:nvSpPr>
          <p:cNvPr id="4" name="Rounded Rectangle 3">
            <a:extLst>
              <a:ext uri="{FF2B5EF4-FFF2-40B4-BE49-F238E27FC236}">
                <a16:creationId xmlns:a16="http://schemas.microsoft.com/office/drawing/2014/main" id="{467192ED-FA80-2646-84BB-0A8B85A419C3}"/>
              </a:ext>
            </a:extLst>
          </p:cNvPr>
          <p:cNvSpPr/>
          <p:nvPr/>
        </p:nvSpPr>
        <p:spPr>
          <a:xfrm>
            <a:off x="1813300" y="2307078"/>
            <a:ext cx="3425126" cy="1177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NT Prophecy</a:t>
            </a:r>
          </a:p>
          <a:p>
            <a:pPr algn="ctr"/>
            <a:r>
              <a:rPr lang="en-US" sz="1600" dirty="0"/>
              <a:t>Grudem</a:t>
            </a:r>
          </a:p>
          <a:p>
            <a:pPr algn="ctr"/>
            <a:r>
              <a:rPr lang="en-US" sz="1600" dirty="0" err="1"/>
              <a:t>Continuationist</a:t>
            </a:r>
            <a:endParaRPr lang="en-US" sz="1600" dirty="0"/>
          </a:p>
        </p:txBody>
      </p:sp>
      <p:sp>
        <p:nvSpPr>
          <p:cNvPr id="5" name="Rounded Rectangle 4">
            <a:extLst>
              <a:ext uri="{FF2B5EF4-FFF2-40B4-BE49-F238E27FC236}">
                <a16:creationId xmlns:a16="http://schemas.microsoft.com/office/drawing/2014/main" id="{07EE00F9-F8CB-8740-9BCE-43F4F5ECD5DC}"/>
              </a:ext>
            </a:extLst>
          </p:cNvPr>
          <p:cNvSpPr/>
          <p:nvPr/>
        </p:nvSpPr>
        <p:spPr>
          <a:xfrm>
            <a:off x="6434077" y="2307078"/>
            <a:ext cx="3425126" cy="1177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Impressions</a:t>
            </a:r>
          </a:p>
          <a:p>
            <a:pPr algn="ctr"/>
            <a:r>
              <a:rPr lang="en-US" sz="1600" dirty="0" err="1"/>
              <a:t>Schriener</a:t>
            </a:r>
            <a:endParaRPr lang="en-US" sz="1600" dirty="0"/>
          </a:p>
          <a:p>
            <a:pPr algn="ctr"/>
            <a:r>
              <a:rPr lang="en-US" sz="1600" dirty="0" err="1"/>
              <a:t>Cessationist</a:t>
            </a:r>
            <a:endParaRPr lang="en-US" sz="1600" dirty="0"/>
          </a:p>
        </p:txBody>
      </p:sp>
      <p:sp>
        <p:nvSpPr>
          <p:cNvPr id="6" name="TextBox 5">
            <a:extLst>
              <a:ext uri="{FF2B5EF4-FFF2-40B4-BE49-F238E27FC236}">
                <a16:creationId xmlns:a16="http://schemas.microsoft.com/office/drawing/2014/main" id="{883D0F0C-9814-C448-8B03-18143B153848}"/>
              </a:ext>
            </a:extLst>
          </p:cNvPr>
          <p:cNvSpPr txBox="1"/>
          <p:nvPr/>
        </p:nvSpPr>
        <p:spPr>
          <a:xfrm>
            <a:off x="4679490" y="895757"/>
            <a:ext cx="2833020" cy="523220"/>
          </a:xfrm>
          <a:prstGeom prst="rect">
            <a:avLst/>
          </a:prstGeom>
          <a:noFill/>
        </p:spPr>
        <p:txBody>
          <a:bodyPr wrap="none" rtlCol="0">
            <a:spAutoFit/>
          </a:bodyPr>
          <a:lstStyle/>
          <a:p>
            <a:r>
              <a:rPr lang="en-US" sz="2800" dirty="0"/>
              <a:t>Revelation of God</a:t>
            </a:r>
          </a:p>
        </p:txBody>
      </p:sp>
      <p:cxnSp>
        <p:nvCxnSpPr>
          <p:cNvPr id="8" name="Straight Connector 7">
            <a:extLst>
              <a:ext uri="{FF2B5EF4-FFF2-40B4-BE49-F238E27FC236}">
                <a16:creationId xmlns:a16="http://schemas.microsoft.com/office/drawing/2014/main" id="{F0177F90-294B-7749-B042-EDF2CA8BDA55}"/>
              </a:ext>
            </a:extLst>
          </p:cNvPr>
          <p:cNvCxnSpPr/>
          <p:nvPr/>
        </p:nvCxnSpPr>
        <p:spPr>
          <a:xfrm>
            <a:off x="5951349" y="1418977"/>
            <a:ext cx="0" cy="480818"/>
          </a:xfrm>
          <a:prstGeom prst="line">
            <a:avLst/>
          </a:prstGeom>
          <a:ln w="98425"/>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D5F9F0-7862-EF48-85CE-BCC7D23739A1}"/>
              </a:ext>
            </a:extLst>
          </p:cNvPr>
          <p:cNvCxnSpPr>
            <a:cxnSpLocks/>
          </p:cNvCxnSpPr>
          <p:nvPr/>
        </p:nvCxnSpPr>
        <p:spPr>
          <a:xfrm>
            <a:off x="3525863" y="1837426"/>
            <a:ext cx="0" cy="46965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3EA286A-0054-1A45-817C-EC67530CFCD6}"/>
              </a:ext>
            </a:extLst>
          </p:cNvPr>
          <p:cNvCxnSpPr>
            <a:cxnSpLocks/>
          </p:cNvCxnSpPr>
          <p:nvPr/>
        </p:nvCxnSpPr>
        <p:spPr>
          <a:xfrm>
            <a:off x="8371033" y="1841322"/>
            <a:ext cx="0" cy="46965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4C55D21A-009B-FF4B-8C19-4015545C5498}"/>
              </a:ext>
            </a:extLst>
          </p:cNvPr>
          <p:cNvSpPr txBox="1">
            <a:spLocks/>
          </p:cNvSpPr>
          <p:nvPr/>
        </p:nvSpPr>
        <p:spPr>
          <a:xfrm>
            <a:off x="6795817" y="3272610"/>
            <a:ext cx="3582883" cy="101976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endParaRPr lang="en-US" sz="1600" dirty="0"/>
          </a:p>
          <a:p>
            <a:r>
              <a:rPr lang="en-US" sz="1600" dirty="0"/>
              <a:t>Revelation from God</a:t>
            </a:r>
          </a:p>
          <a:p>
            <a:r>
              <a:rPr lang="en-US" sz="1600" dirty="0" err="1"/>
              <a:t>Fallible..needs</a:t>
            </a:r>
            <a:r>
              <a:rPr lang="en-US" sz="1600" dirty="0"/>
              <a:t> evaluation</a:t>
            </a:r>
          </a:p>
          <a:p>
            <a:r>
              <a:rPr lang="en-US" sz="1600" dirty="0"/>
              <a:t>Does not confer unchecked authority</a:t>
            </a:r>
          </a:p>
          <a:p>
            <a:r>
              <a:rPr lang="en-US" sz="1600" dirty="0"/>
              <a:t>Does not go beyond Scripture</a:t>
            </a:r>
          </a:p>
          <a:p>
            <a:r>
              <a:rPr lang="en-US" sz="1600" dirty="0"/>
              <a:t>Application of Scripture to situation</a:t>
            </a:r>
          </a:p>
          <a:p>
            <a:endParaRPr lang="en-US" sz="1600" dirty="0"/>
          </a:p>
        </p:txBody>
      </p:sp>
    </p:spTree>
    <p:extLst>
      <p:ext uri="{BB962C8B-B14F-4D97-AF65-F5344CB8AC3E}">
        <p14:creationId xmlns:p14="http://schemas.microsoft.com/office/powerpoint/2010/main" val="4381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E734F5-4A99-8A45-9B75-006EABD9A393}"/>
              </a:ext>
            </a:extLst>
          </p:cNvPr>
          <p:cNvSpPr>
            <a:spLocks noGrp="1"/>
          </p:cNvSpPr>
          <p:nvPr>
            <p:ph type="title"/>
          </p:nvPr>
        </p:nvSpPr>
        <p:spPr/>
        <p:txBody>
          <a:bodyPr/>
          <a:lstStyle/>
          <a:p>
            <a:pPr marL="514350" indent="-514350"/>
            <a:r>
              <a:rPr lang="en-US" dirty="0"/>
              <a:t>c. Why should we desire it</a:t>
            </a:r>
          </a:p>
        </p:txBody>
      </p:sp>
      <p:sp>
        <p:nvSpPr>
          <p:cNvPr id="5" name="Text Placeholder 4">
            <a:extLst>
              <a:ext uri="{FF2B5EF4-FFF2-40B4-BE49-F238E27FC236}">
                <a16:creationId xmlns:a16="http://schemas.microsoft.com/office/drawing/2014/main" id="{F955C01E-5F33-414B-B3AD-6A73C08971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59055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3108-D85D-8147-9F94-F19038A591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CB8ECB-58D0-F24B-9376-D50E9185364C}"/>
              </a:ext>
            </a:extLst>
          </p:cNvPr>
          <p:cNvSpPr>
            <a:spLocks noGrp="1"/>
          </p:cNvSpPr>
          <p:nvPr>
            <p:ph idx="1"/>
          </p:nvPr>
        </p:nvSpPr>
        <p:spPr/>
        <p:txBody>
          <a:bodyPr>
            <a:normAutofit/>
          </a:bodyPr>
          <a:lstStyle/>
          <a:p>
            <a:r>
              <a:rPr lang="en-MY" sz="2400" dirty="0"/>
              <a:t>1 Corinthians 14:1-3 (ESV) Pursue love, and </a:t>
            </a:r>
            <a:r>
              <a:rPr lang="en-MY" sz="2400" b="1" dirty="0"/>
              <a:t>earnestly desire </a:t>
            </a:r>
            <a:r>
              <a:rPr lang="en-MY" sz="2400" dirty="0"/>
              <a:t>the spiritual gifts, especially that </a:t>
            </a:r>
            <a:r>
              <a:rPr lang="en-MY" sz="2400" b="1" dirty="0"/>
              <a:t>you may prophesy</a:t>
            </a:r>
            <a:r>
              <a:rPr lang="en-MY" sz="2400" dirty="0"/>
              <a:t>. 2 For one who speaks in a tongue speaks not to men but to God; for no one understands him, but he utters mysteries in the Spirit. 3 On the other hand, the one who </a:t>
            </a:r>
            <a:r>
              <a:rPr lang="en-MY" sz="2400" b="1" dirty="0"/>
              <a:t>prophesies speaks to people for their upbuilding and encouragement and consolation.</a:t>
            </a:r>
            <a:endParaRPr lang="en-US" sz="2400" b="1" dirty="0"/>
          </a:p>
        </p:txBody>
      </p:sp>
    </p:spTree>
    <p:extLst>
      <p:ext uri="{BB962C8B-B14F-4D97-AF65-F5344CB8AC3E}">
        <p14:creationId xmlns:p14="http://schemas.microsoft.com/office/powerpoint/2010/main" val="2033705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1F06-7314-C449-AF81-FE1EF08C53D8}"/>
              </a:ext>
            </a:extLst>
          </p:cNvPr>
          <p:cNvSpPr>
            <a:spLocks noGrp="1"/>
          </p:cNvSpPr>
          <p:nvPr>
            <p:ph type="title"/>
          </p:nvPr>
        </p:nvSpPr>
        <p:spPr>
          <a:xfrm>
            <a:off x="3676068" y="289814"/>
            <a:ext cx="9603275" cy="1049235"/>
          </a:xfrm>
        </p:spPr>
        <p:txBody>
          <a:bodyPr>
            <a:normAutofit/>
          </a:bodyPr>
          <a:lstStyle/>
          <a:p>
            <a:r>
              <a:rPr lang="en-US" sz="4000" dirty="0"/>
              <a:t>Paul’s warning to </a:t>
            </a:r>
          </a:p>
        </p:txBody>
      </p:sp>
      <p:sp>
        <p:nvSpPr>
          <p:cNvPr id="4" name="Rounded Rectangle 3">
            <a:extLst>
              <a:ext uri="{FF2B5EF4-FFF2-40B4-BE49-F238E27FC236}">
                <a16:creationId xmlns:a16="http://schemas.microsoft.com/office/drawing/2014/main" id="{2A7F23AD-082E-714E-A53A-143281E7B30D}"/>
              </a:ext>
            </a:extLst>
          </p:cNvPr>
          <p:cNvSpPr/>
          <p:nvPr/>
        </p:nvSpPr>
        <p:spPr>
          <a:xfrm>
            <a:off x="2076773" y="2154264"/>
            <a:ext cx="2805193" cy="1069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Rejection</a:t>
            </a:r>
          </a:p>
        </p:txBody>
      </p:sp>
      <p:sp>
        <p:nvSpPr>
          <p:cNvPr id="5" name="Rounded Rectangle 4">
            <a:extLst>
              <a:ext uri="{FF2B5EF4-FFF2-40B4-BE49-F238E27FC236}">
                <a16:creationId xmlns:a16="http://schemas.microsoft.com/office/drawing/2014/main" id="{2AAA06C6-3EAD-3D4F-B7FB-9EFF323ECCC7}"/>
              </a:ext>
            </a:extLst>
          </p:cNvPr>
          <p:cNvSpPr/>
          <p:nvPr/>
        </p:nvSpPr>
        <p:spPr>
          <a:xfrm>
            <a:off x="7289372" y="2154264"/>
            <a:ext cx="2805193" cy="1069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Abuse</a:t>
            </a:r>
          </a:p>
        </p:txBody>
      </p:sp>
      <p:sp>
        <p:nvSpPr>
          <p:cNvPr id="6" name="Left-Right Arrow 5">
            <a:extLst>
              <a:ext uri="{FF2B5EF4-FFF2-40B4-BE49-F238E27FC236}">
                <a16:creationId xmlns:a16="http://schemas.microsoft.com/office/drawing/2014/main" id="{665EAC67-9C3A-6D45-90D9-1A16835DEF12}"/>
              </a:ext>
            </a:extLst>
          </p:cNvPr>
          <p:cNvSpPr/>
          <p:nvPr/>
        </p:nvSpPr>
        <p:spPr>
          <a:xfrm>
            <a:off x="5111858" y="2332491"/>
            <a:ext cx="1751308" cy="8059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87B3A93-C733-874A-A09F-4C26E96CAF5D}"/>
              </a:ext>
            </a:extLst>
          </p:cNvPr>
          <p:cNvSpPr txBox="1"/>
          <p:nvPr/>
        </p:nvSpPr>
        <p:spPr>
          <a:xfrm>
            <a:off x="1681471" y="3719598"/>
            <a:ext cx="3430387" cy="1477328"/>
          </a:xfrm>
          <a:prstGeom prst="rect">
            <a:avLst/>
          </a:prstGeom>
          <a:noFill/>
        </p:spPr>
        <p:txBody>
          <a:bodyPr wrap="square" rtlCol="0">
            <a:spAutoFit/>
          </a:bodyPr>
          <a:lstStyle/>
          <a:p>
            <a:r>
              <a:rPr lang="en-MY" dirty="0"/>
              <a:t>1 Thessalonians 5:19-22 (ESV) Do not quench the Spirit. 20 </a:t>
            </a:r>
            <a:r>
              <a:rPr lang="en-MY" b="1" u="sng" dirty="0"/>
              <a:t>Do not despise prophecies,</a:t>
            </a:r>
            <a:r>
              <a:rPr lang="en-MY" dirty="0"/>
              <a:t> 21 but test everything; hold fast what is good. 22 Abstain from every form of evil.</a:t>
            </a:r>
            <a:endParaRPr lang="en-US" dirty="0"/>
          </a:p>
        </p:txBody>
      </p:sp>
      <p:sp>
        <p:nvSpPr>
          <p:cNvPr id="8" name="TextBox 7">
            <a:extLst>
              <a:ext uri="{FF2B5EF4-FFF2-40B4-BE49-F238E27FC236}">
                <a16:creationId xmlns:a16="http://schemas.microsoft.com/office/drawing/2014/main" id="{BAEC7A15-B1EC-A149-8782-64BF39A34DB3}"/>
              </a:ext>
            </a:extLst>
          </p:cNvPr>
          <p:cNvSpPr txBox="1"/>
          <p:nvPr/>
        </p:nvSpPr>
        <p:spPr>
          <a:xfrm>
            <a:off x="6976774" y="3719598"/>
            <a:ext cx="3430387" cy="1754326"/>
          </a:xfrm>
          <a:prstGeom prst="rect">
            <a:avLst/>
          </a:prstGeom>
          <a:noFill/>
        </p:spPr>
        <p:txBody>
          <a:bodyPr wrap="square" rtlCol="0">
            <a:spAutoFit/>
          </a:bodyPr>
          <a:lstStyle/>
          <a:p>
            <a:r>
              <a:rPr lang="en-MY" dirty="0"/>
              <a:t>1 Thessalonians 5:19-22 (ESV) Do not quench the Spirit. 20 Do not despise prophecies</a:t>
            </a:r>
            <a:r>
              <a:rPr lang="en-MY" b="1" u="sng" dirty="0"/>
              <a:t>,</a:t>
            </a:r>
            <a:r>
              <a:rPr lang="en-MY" dirty="0"/>
              <a:t> 21 </a:t>
            </a:r>
            <a:r>
              <a:rPr lang="en-MY" b="1" u="sng" dirty="0"/>
              <a:t>but test everything; hold fast what is good</a:t>
            </a:r>
            <a:r>
              <a:rPr lang="en-MY" dirty="0"/>
              <a:t>. 22 Abstain from every form of evil.</a:t>
            </a:r>
            <a:endParaRPr lang="en-US" dirty="0"/>
          </a:p>
        </p:txBody>
      </p:sp>
      <p:sp>
        <p:nvSpPr>
          <p:cNvPr id="3" name="TextBox 2">
            <a:extLst>
              <a:ext uri="{FF2B5EF4-FFF2-40B4-BE49-F238E27FC236}">
                <a16:creationId xmlns:a16="http://schemas.microsoft.com/office/drawing/2014/main" id="{7D47D642-7F3B-6241-B9C7-19917CC5D312}"/>
              </a:ext>
            </a:extLst>
          </p:cNvPr>
          <p:cNvSpPr txBox="1"/>
          <p:nvPr/>
        </p:nvSpPr>
        <p:spPr>
          <a:xfrm>
            <a:off x="2078034" y="1217335"/>
            <a:ext cx="2637260" cy="646331"/>
          </a:xfrm>
          <a:prstGeom prst="rect">
            <a:avLst/>
          </a:prstGeom>
          <a:noFill/>
        </p:spPr>
        <p:txBody>
          <a:bodyPr wrap="none" rtlCol="0">
            <a:spAutoFit/>
          </a:bodyPr>
          <a:lstStyle/>
          <a:p>
            <a:r>
              <a:rPr lang="en-US" sz="3600" dirty="0" err="1"/>
              <a:t>Cessationists</a:t>
            </a:r>
            <a:endParaRPr lang="en-US" sz="3600" dirty="0"/>
          </a:p>
        </p:txBody>
      </p:sp>
      <p:sp>
        <p:nvSpPr>
          <p:cNvPr id="9" name="TextBox 8">
            <a:extLst>
              <a:ext uri="{FF2B5EF4-FFF2-40B4-BE49-F238E27FC236}">
                <a16:creationId xmlns:a16="http://schemas.microsoft.com/office/drawing/2014/main" id="{3C1AE302-8138-DA47-A0DF-860457C5306C}"/>
              </a:ext>
            </a:extLst>
          </p:cNvPr>
          <p:cNvSpPr txBox="1"/>
          <p:nvPr/>
        </p:nvSpPr>
        <p:spPr>
          <a:xfrm>
            <a:off x="7149218" y="1238445"/>
            <a:ext cx="3257943" cy="646331"/>
          </a:xfrm>
          <a:prstGeom prst="rect">
            <a:avLst/>
          </a:prstGeom>
          <a:noFill/>
        </p:spPr>
        <p:txBody>
          <a:bodyPr wrap="none" rtlCol="0">
            <a:spAutoFit/>
          </a:bodyPr>
          <a:lstStyle/>
          <a:p>
            <a:r>
              <a:rPr lang="en-US" sz="3600" dirty="0" err="1"/>
              <a:t>Continuationists</a:t>
            </a:r>
            <a:endParaRPr lang="en-US" sz="3600" dirty="0"/>
          </a:p>
        </p:txBody>
      </p:sp>
    </p:spTree>
    <p:extLst>
      <p:ext uri="{BB962C8B-B14F-4D97-AF65-F5344CB8AC3E}">
        <p14:creationId xmlns:p14="http://schemas.microsoft.com/office/powerpoint/2010/main" val="355014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It is a revelation</a:t>
            </a:r>
          </a:p>
        </p:txBody>
      </p:sp>
      <p:sp>
        <p:nvSpPr>
          <p:cNvPr id="5" name="Content Placeholder 4"/>
          <p:cNvSpPr>
            <a:spLocks noGrp="1"/>
          </p:cNvSpPr>
          <p:nvPr>
            <p:ph idx="1"/>
          </p:nvPr>
        </p:nvSpPr>
        <p:spPr/>
        <p:txBody>
          <a:bodyPr>
            <a:normAutofit/>
          </a:bodyPr>
          <a:lstStyle/>
          <a:p>
            <a:r>
              <a:rPr lang="en-US" dirty="0"/>
              <a:t>1 Corinthians 14:26-33 (ESV) What then, brothers? When you come together, each one has a hymn, a lesson, </a:t>
            </a:r>
            <a:r>
              <a:rPr lang="en-US" b="1" u="sng" dirty="0"/>
              <a:t>a revelation</a:t>
            </a:r>
            <a:r>
              <a:rPr lang="en-US" dirty="0"/>
              <a:t>, a tongue, or an interpretation. Let all things be done for building up. 27 If any speak in a tongue, let there be only two or at most three, and each in turn, and let someone interpret. 28 But if there is no one to interpret, let each of them keep silent in church and speak to himself and to God. 29 Let two or three prophets speak, and let the others weigh what is said. 30 If </a:t>
            </a:r>
            <a:r>
              <a:rPr lang="en-US" b="1" u="sng" dirty="0"/>
              <a:t>a revelation </a:t>
            </a:r>
            <a:r>
              <a:rPr lang="en-US" dirty="0"/>
              <a:t>is made to another sitting there, let the first be silent. 31 For you can all prophesy one by one, so that all may learn and all be encouraged, 32 and the spirits of prophets are subject to prophets. 33 For God is not a God of confusion but of peace.</a:t>
            </a:r>
          </a:p>
        </p:txBody>
      </p:sp>
      <p:sp>
        <p:nvSpPr>
          <p:cNvPr id="3" name="TextBox 2">
            <a:extLst>
              <a:ext uri="{FF2B5EF4-FFF2-40B4-BE49-F238E27FC236}">
                <a16:creationId xmlns:a16="http://schemas.microsoft.com/office/drawing/2014/main" id="{11E1649A-A8A5-DA40-AB0F-7756F48C73AB}"/>
              </a:ext>
            </a:extLst>
          </p:cNvPr>
          <p:cNvSpPr txBox="1"/>
          <p:nvPr/>
        </p:nvSpPr>
        <p:spPr>
          <a:xfrm>
            <a:off x="5457825" y="776536"/>
            <a:ext cx="4546950" cy="1077218"/>
          </a:xfrm>
          <a:prstGeom prst="rect">
            <a:avLst/>
          </a:prstGeom>
          <a:noFill/>
        </p:spPr>
        <p:txBody>
          <a:bodyPr wrap="none" rtlCol="0">
            <a:spAutoFit/>
          </a:bodyPr>
          <a:lstStyle/>
          <a:p>
            <a:r>
              <a:rPr lang="en-MY" sz="3200" dirty="0"/>
              <a:t>(</a:t>
            </a:r>
            <a:r>
              <a:rPr lang="en-MY" sz="3200" dirty="0" err="1"/>
              <a:t>ἀ</a:t>
            </a:r>
            <a:r>
              <a:rPr lang="en-MY" sz="3200" dirty="0"/>
              <a:t>π</a:t>
            </a:r>
            <a:r>
              <a:rPr lang="en-MY" sz="3200" dirty="0" err="1"/>
              <a:t>οκάλυψις</a:t>
            </a:r>
            <a:r>
              <a:rPr lang="en-MY" sz="3200" dirty="0"/>
              <a:t>, </a:t>
            </a:r>
            <a:r>
              <a:rPr lang="en-MY" sz="3200" dirty="0" err="1"/>
              <a:t>apokalypsis</a:t>
            </a:r>
            <a:r>
              <a:rPr lang="en-MY" sz="3200" dirty="0"/>
              <a:t>)</a:t>
            </a:r>
          </a:p>
          <a:p>
            <a:endParaRPr lang="en-US" sz="3200" dirty="0"/>
          </a:p>
        </p:txBody>
      </p:sp>
    </p:spTree>
    <p:extLst>
      <p:ext uri="{BB962C8B-B14F-4D97-AF65-F5344CB8AC3E}">
        <p14:creationId xmlns:p14="http://schemas.microsoft.com/office/powerpoint/2010/main" val="380824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8ED6-070B-E84C-8894-474CA15E50F5}"/>
              </a:ext>
            </a:extLst>
          </p:cNvPr>
          <p:cNvSpPr>
            <a:spLocks noGrp="1"/>
          </p:cNvSpPr>
          <p:nvPr>
            <p:ph type="title"/>
          </p:nvPr>
        </p:nvSpPr>
        <p:spPr/>
        <p:txBody>
          <a:bodyPr/>
          <a:lstStyle/>
          <a:p>
            <a:r>
              <a:rPr lang="en-US" dirty="0"/>
              <a:t>prophecy</a:t>
            </a:r>
          </a:p>
        </p:txBody>
      </p:sp>
      <p:sp>
        <p:nvSpPr>
          <p:cNvPr id="3" name="Content Placeholder 2">
            <a:extLst>
              <a:ext uri="{FF2B5EF4-FFF2-40B4-BE49-F238E27FC236}">
                <a16:creationId xmlns:a16="http://schemas.microsoft.com/office/drawing/2014/main" id="{D96EFA5E-230C-4E44-ACCE-D2289E10AE23}"/>
              </a:ext>
            </a:extLst>
          </p:cNvPr>
          <p:cNvSpPr>
            <a:spLocks noGrp="1"/>
          </p:cNvSpPr>
          <p:nvPr>
            <p:ph idx="1"/>
          </p:nvPr>
        </p:nvSpPr>
        <p:spPr>
          <a:xfrm>
            <a:off x="1451579" y="2015732"/>
            <a:ext cx="10167992" cy="3450613"/>
          </a:xfrm>
        </p:spPr>
        <p:txBody>
          <a:bodyPr>
            <a:noAutofit/>
          </a:bodyPr>
          <a:lstStyle/>
          <a:p>
            <a:pPr marL="0" indent="0">
              <a:buNone/>
            </a:pPr>
            <a:r>
              <a:rPr lang="en-MY" sz="2800" i="1" dirty="0"/>
              <a:t>“Prophecy, as a gift of the Holy Spirit, combines pastoral insight into the needs of persons, communities, and situations with the ability to address these with a God-given utterance or longer discourse (whether unprompted or prepared with judgment, decision, and rational reflection) leading to challenge or comfort, judgment, or consolation, but ultimately building up the addressees</a:t>
            </a:r>
            <a:r>
              <a:rPr lang="en-MY" sz="2800" dirty="0"/>
              <a:t>.”</a:t>
            </a:r>
          </a:p>
          <a:p>
            <a:pPr marL="0" indent="0">
              <a:buNone/>
            </a:pPr>
            <a:r>
              <a:rPr lang="en-MY" sz="2800" dirty="0"/>
              <a:t>Anthony </a:t>
            </a:r>
            <a:r>
              <a:rPr lang="en-MY" sz="2800" dirty="0" err="1"/>
              <a:t>Thiselton</a:t>
            </a:r>
            <a:endParaRPr lang="en-US" sz="2800" dirty="0"/>
          </a:p>
        </p:txBody>
      </p:sp>
    </p:spTree>
    <p:extLst>
      <p:ext uri="{BB962C8B-B14F-4D97-AF65-F5344CB8AC3E}">
        <p14:creationId xmlns:p14="http://schemas.microsoft.com/office/powerpoint/2010/main" val="1509789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33E50-6E15-2845-88F8-DA8340A98782}"/>
              </a:ext>
            </a:extLst>
          </p:cNvPr>
          <p:cNvSpPr>
            <a:spLocks noGrp="1"/>
          </p:cNvSpPr>
          <p:nvPr>
            <p:ph type="title"/>
          </p:nvPr>
        </p:nvSpPr>
        <p:spPr/>
        <p:txBody>
          <a:bodyPr/>
          <a:lstStyle/>
          <a:p>
            <a:r>
              <a:rPr lang="en-US" dirty="0"/>
              <a:t>d. How should we practice it?</a:t>
            </a:r>
          </a:p>
        </p:txBody>
      </p:sp>
      <p:sp>
        <p:nvSpPr>
          <p:cNvPr id="5" name="Text Placeholder 4">
            <a:extLst>
              <a:ext uri="{FF2B5EF4-FFF2-40B4-BE49-F238E27FC236}">
                <a16:creationId xmlns:a16="http://schemas.microsoft.com/office/drawing/2014/main" id="{4B75EA1B-4710-2046-BE54-C5C099D4D8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33926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2A06-81C1-DC4E-A369-879B5C5BBA50}"/>
              </a:ext>
            </a:extLst>
          </p:cNvPr>
          <p:cNvSpPr>
            <a:spLocks noGrp="1"/>
          </p:cNvSpPr>
          <p:nvPr>
            <p:ph type="title"/>
          </p:nvPr>
        </p:nvSpPr>
        <p:spPr/>
        <p:txBody>
          <a:bodyPr/>
          <a:lstStyle/>
          <a:p>
            <a:r>
              <a:rPr lang="en-US" dirty="0"/>
              <a:t>Corporate participation</a:t>
            </a:r>
          </a:p>
        </p:txBody>
      </p:sp>
      <p:sp>
        <p:nvSpPr>
          <p:cNvPr id="3" name="Content Placeholder 2">
            <a:extLst>
              <a:ext uri="{FF2B5EF4-FFF2-40B4-BE49-F238E27FC236}">
                <a16:creationId xmlns:a16="http://schemas.microsoft.com/office/drawing/2014/main" id="{3E79BA91-1064-9146-909A-F0F4BE2B15A2}"/>
              </a:ext>
            </a:extLst>
          </p:cNvPr>
          <p:cNvSpPr>
            <a:spLocks noGrp="1"/>
          </p:cNvSpPr>
          <p:nvPr>
            <p:ph idx="1"/>
          </p:nvPr>
        </p:nvSpPr>
        <p:spPr/>
        <p:txBody>
          <a:bodyPr>
            <a:normAutofit/>
          </a:bodyPr>
          <a:lstStyle/>
          <a:p>
            <a:r>
              <a:rPr lang="en-MY" sz="2800" dirty="0"/>
              <a:t>1 Corinthians 14:26-27 (ESV) What then, brothers? When you come together, each one has a hymn, a lesson, a revelation, a tongue, or an interpretation. Let all things be done for building up. 2</a:t>
            </a:r>
            <a:endParaRPr lang="en-US" sz="2800" dirty="0"/>
          </a:p>
        </p:txBody>
      </p:sp>
    </p:spTree>
    <p:extLst>
      <p:ext uri="{BB962C8B-B14F-4D97-AF65-F5344CB8AC3E}">
        <p14:creationId xmlns:p14="http://schemas.microsoft.com/office/powerpoint/2010/main" val="1913418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6C9C1-645B-8D4A-8C11-F888667FE81F}"/>
              </a:ext>
            </a:extLst>
          </p:cNvPr>
          <p:cNvSpPr>
            <a:spLocks noGrp="1"/>
          </p:cNvSpPr>
          <p:nvPr>
            <p:ph type="title"/>
          </p:nvPr>
        </p:nvSpPr>
        <p:spPr/>
        <p:txBody>
          <a:bodyPr/>
          <a:lstStyle/>
          <a:p>
            <a:r>
              <a:rPr lang="en-US" dirty="0"/>
              <a:t>Only intelligible tongues</a:t>
            </a:r>
          </a:p>
        </p:txBody>
      </p:sp>
      <p:sp>
        <p:nvSpPr>
          <p:cNvPr id="3" name="Content Placeholder 2">
            <a:extLst>
              <a:ext uri="{FF2B5EF4-FFF2-40B4-BE49-F238E27FC236}">
                <a16:creationId xmlns:a16="http://schemas.microsoft.com/office/drawing/2014/main" id="{6F50061F-9AA3-A643-82A5-C3C21C9CD106}"/>
              </a:ext>
            </a:extLst>
          </p:cNvPr>
          <p:cNvSpPr>
            <a:spLocks noGrp="1"/>
          </p:cNvSpPr>
          <p:nvPr>
            <p:ph idx="1"/>
          </p:nvPr>
        </p:nvSpPr>
        <p:spPr/>
        <p:txBody>
          <a:bodyPr>
            <a:normAutofit/>
          </a:bodyPr>
          <a:lstStyle/>
          <a:p>
            <a:r>
              <a:rPr lang="en-MY" sz="2800" dirty="0"/>
              <a:t>1 Corinthians 14:27-28 (ESV) If any speak in a tongue, let there be only two or at most three, and each in turn, and let someone interpret. 28 But if there is no one to interpret, let each of them keep silent in church and speak to himself and to God.</a:t>
            </a:r>
            <a:endParaRPr lang="en-US" sz="2800" dirty="0"/>
          </a:p>
        </p:txBody>
      </p:sp>
    </p:spTree>
    <p:extLst>
      <p:ext uri="{BB962C8B-B14F-4D97-AF65-F5344CB8AC3E}">
        <p14:creationId xmlns:p14="http://schemas.microsoft.com/office/powerpoint/2010/main" val="2914133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5F7F-2838-5A42-96B4-385E8F6B79CE}"/>
              </a:ext>
            </a:extLst>
          </p:cNvPr>
          <p:cNvSpPr>
            <a:spLocks noGrp="1"/>
          </p:cNvSpPr>
          <p:nvPr>
            <p:ph type="title"/>
          </p:nvPr>
        </p:nvSpPr>
        <p:spPr/>
        <p:txBody>
          <a:bodyPr/>
          <a:lstStyle/>
          <a:p>
            <a:r>
              <a:rPr lang="en-US" dirty="0"/>
              <a:t>Who are the others?</a:t>
            </a:r>
          </a:p>
        </p:txBody>
      </p:sp>
      <p:sp>
        <p:nvSpPr>
          <p:cNvPr id="3" name="Content Placeholder 2">
            <a:extLst>
              <a:ext uri="{FF2B5EF4-FFF2-40B4-BE49-F238E27FC236}">
                <a16:creationId xmlns:a16="http://schemas.microsoft.com/office/drawing/2014/main" id="{D54DC8BF-127F-2942-96A2-EEAA9837D0E4}"/>
              </a:ext>
            </a:extLst>
          </p:cNvPr>
          <p:cNvSpPr>
            <a:spLocks noGrp="1"/>
          </p:cNvSpPr>
          <p:nvPr>
            <p:ph idx="1"/>
          </p:nvPr>
        </p:nvSpPr>
        <p:spPr>
          <a:xfrm>
            <a:off x="1264005" y="3278940"/>
            <a:ext cx="10449024" cy="3450613"/>
          </a:xfrm>
        </p:spPr>
        <p:txBody>
          <a:bodyPr>
            <a:normAutofit/>
          </a:bodyPr>
          <a:lstStyle/>
          <a:p>
            <a:r>
              <a:rPr lang="en-MY" sz="2400" dirty="0"/>
              <a:t>1 Corinthians 14:29-33 (ESV) Let two or three prophets speak, and let </a:t>
            </a:r>
            <a:r>
              <a:rPr lang="en-MY" sz="2400" b="1" dirty="0"/>
              <a:t>the others weigh </a:t>
            </a:r>
            <a:r>
              <a:rPr lang="en-MY" sz="2400" dirty="0"/>
              <a:t>what is said. 30 If a revelation is made to another sitting there, let the first be silent. 31 For you can all prophesy one by one, so that all may learn and all be encouraged, 32 and the spirits of prophets are subject to prophets. 33 For God is not a God of confusion but of peace.</a:t>
            </a:r>
            <a:endParaRPr lang="en-US" sz="2400" dirty="0"/>
          </a:p>
        </p:txBody>
      </p:sp>
      <p:sp>
        <p:nvSpPr>
          <p:cNvPr id="4" name="Rounded Rectangle 3">
            <a:extLst>
              <a:ext uri="{FF2B5EF4-FFF2-40B4-BE49-F238E27FC236}">
                <a16:creationId xmlns:a16="http://schemas.microsoft.com/office/drawing/2014/main" id="{799B3D95-4CF4-8F45-AAEF-065C5EDEF1A2}"/>
              </a:ext>
            </a:extLst>
          </p:cNvPr>
          <p:cNvSpPr/>
          <p:nvPr/>
        </p:nvSpPr>
        <p:spPr>
          <a:xfrm>
            <a:off x="1451579" y="2177143"/>
            <a:ext cx="2227792" cy="587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Prophets</a:t>
            </a:r>
          </a:p>
        </p:txBody>
      </p:sp>
      <p:sp>
        <p:nvSpPr>
          <p:cNvPr id="5" name="Rounded Rectangle 4">
            <a:extLst>
              <a:ext uri="{FF2B5EF4-FFF2-40B4-BE49-F238E27FC236}">
                <a16:creationId xmlns:a16="http://schemas.microsoft.com/office/drawing/2014/main" id="{FEC64723-97EF-1C43-BECC-A8C963ECB5E9}"/>
              </a:ext>
            </a:extLst>
          </p:cNvPr>
          <p:cNvSpPr/>
          <p:nvPr/>
        </p:nvSpPr>
        <p:spPr>
          <a:xfrm>
            <a:off x="4025424" y="2177143"/>
            <a:ext cx="2227792" cy="587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Whole church</a:t>
            </a:r>
          </a:p>
        </p:txBody>
      </p:sp>
      <p:sp>
        <p:nvSpPr>
          <p:cNvPr id="6" name="Rounded Rectangle 5">
            <a:extLst>
              <a:ext uri="{FF2B5EF4-FFF2-40B4-BE49-F238E27FC236}">
                <a16:creationId xmlns:a16="http://schemas.microsoft.com/office/drawing/2014/main" id="{5C9FDB86-C9D4-A04F-BCBA-B08EA77D5347}"/>
              </a:ext>
            </a:extLst>
          </p:cNvPr>
          <p:cNvSpPr/>
          <p:nvPr/>
        </p:nvSpPr>
        <p:spPr>
          <a:xfrm>
            <a:off x="6647628" y="2177143"/>
            <a:ext cx="2227792" cy="587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Church leaders</a:t>
            </a:r>
          </a:p>
        </p:txBody>
      </p:sp>
    </p:spTree>
    <p:extLst>
      <p:ext uri="{BB962C8B-B14F-4D97-AF65-F5344CB8AC3E}">
        <p14:creationId xmlns:p14="http://schemas.microsoft.com/office/powerpoint/2010/main" val="37380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D7BC-0122-3142-AF52-F716495528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C3CD8B-9A16-4F4B-9FE2-44E0DA47F2E6}"/>
              </a:ext>
            </a:extLst>
          </p:cNvPr>
          <p:cNvSpPr>
            <a:spLocks noGrp="1"/>
          </p:cNvSpPr>
          <p:nvPr>
            <p:ph idx="1"/>
          </p:nvPr>
        </p:nvSpPr>
        <p:spPr/>
        <p:txBody>
          <a:bodyPr>
            <a:normAutofit/>
          </a:bodyPr>
          <a:lstStyle/>
          <a:p>
            <a:r>
              <a:rPr lang="en-MY" sz="2800" dirty="0"/>
              <a:t>Acts 16:9-10 (ESV) And a vision appeared to Paul in the night: a man of Macedonia was standing there, urging him and saying, “Come over to Macedonia and help us.” 10 And when Paul had seen the vision, immediately we sought to go on into Macedonia, </a:t>
            </a:r>
            <a:r>
              <a:rPr lang="en-MY" sz="2800" b="1" u="sng" dirty="0"/>
              <a:t>concluding </a:t>
            </a:r>
            <a:r>
              <a:rPr lang="en-MY" sz="2800" dirty="0"/>
              <a:t>that God had called us to preach the gospel to them.</a:t>
            </a:r>
            <a:endParaRPr lang="en-US" sz="2800" dirty="0"/>
          </a:p>
        </p:txBody>
      </p:sp>
      <p:sp>
        <p:nvSpPr>
          <p:cNvPr id="4" name="TextBox 3">
            <a:extLst>
              <a:ext uri="{FF2B5EF4-FFF2-40B4-BE49-F238E27FC236}">
                <a16:creationId xmlns:a16="http://schemas.microsoft.com/office/drawing/2014/main" id="{2E792FFB-74CA-0549-ADD3-2DD7CCDFEB64}"/>
              </a:ext>
            </a:extLst>
          </p:cNvPr>
          <p:cNvSpPr txBox="1"/>
          <p:nvPr/>
        </p:nvSpPr>
        <p:spPr>
          <a:xfrm>
            <a:off x="1811867" y="5407150"/>
            <a:ext cx="6616592" cy="646331"/>
          </a:xfrm>
          <a:prstGeom prst="rect">
            <a:avLst/>
          </a:prstGeom>
          <a:noFill/>
        </p:spPr>
        <p:txBody>
          <a:bodyPr wrap="square" rtlCol="0">
            <a:spAutoFit/>
          </a:bodyPr>
          <a:lstStyle/>
          <a:p>
            <a:r>
              <a:rPr lang="en-MY" dirty="0"/>
              <a:t>Paul had related the vision to the others in his team, they collectively concluded </a:t>
            </a:r>
            <a:r>
              <a:rPr lang="en-MY" dirty="0" err="1"/>
              <a:t>συμ</a:t>
            </a:r>
            <a:r>
              <a:rPr lang="en-MY" dirty="0"/>
              <a:t>β</a:t>
            </a:r>
            <a:r>
              <a:rPr lang="en-MY" dirty="0" err="1"/>
              <a:t>ι</a:t>
            </a:r>
            <a:r>
              <a:rPr lang="en-MY" dirty="0"/>
              <a:t>β</a:t>
            </a:r>
            <a:r>
              <a:rPr lang="en-MY" dirty="0" err="1"/>
              <a:t>άζοντες</a:t>
            </a:r>
            <a:r>
              <a:rPr lang="en-MY" dirty="0"/>
              <a:t>, </a:t>
            </a:r>
            <a:r>
              <a:rPr lang="en-MY" dirty="0" err="1"/>
              <a:t>symbibazontes</a:t>
            </a:r>
            <a:endParaRPr lang="en-US" dirty="0"/>
          </a:p>
        </p:txBody>
      </p:sp>
    </p:spTree>
    <p:extLst>
      <p:ext uri="{BB962C8B-B14F-4D97-AF65-F5344CB8AC3E}">
        <p14:creationId xmlns:p14="http://schemas.microsoft.com/office/powerpoint/2010/main" val="14968006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E8CD-52ED-B84F-8916-92C5C7E94BC0}"/>
              </a:ext>
            </a:extLst>
          </p:cNvPr>
          <p:cNvSpPr>
            <a:spLocks noGrp="1"/>
          </p:cNvSpPr>
          <p:nvPr>
            <p:ph type="title"/>
          </p:nvPr>
        </p:nvSpPr>
        <p:spPr/>
        <p:txBody>
          <a:bodyPr/>
          <a:lstStyle/>
          <a:p>
            <a:r>
              <a:rPr lang="en-US" dirty="0"/>
              <a:t>Prophets under the authority of apostles</a:t>
            </a:r>
          </a:p>
        </p:txBody>
      </p:sp>
      <p:sp>
        <p:nvSpPr>
          <p:cNvPr id="3" name="Content Placeholder 2">
            <a:extLst>
              <a:ext uri="{FF2B5EF4-FFF2-40B4-BE49-F238E27FC236}">
                <a16:creationId xmlns:a16="http://schemas.microsoft.com/office/drawing/2014/main" id="{E18AC442-0863-E348-BACA-40A8E54FB69D}"/>
              </a:ext>
            </a:extLst>
          </p:cNvPr>
          <p:cNvSpPr>
            <a:spLocks noGrp="1"/>
          </p:cNvSpPr>
          <p:nvPr>
            <p:ph idx="1"/>
          </p:nvPr>
        </p:nvSpPr>
        <p:spPr/>
        <p:txBody>
          <a:bodyPr>
            <a:normAutofit/>
          </a:bodyPr>
          <a:lstStyle/>
          <a:p>
            <a:r>
              <a:rPr lang="en-MY" sz="2800" dirty="0"/>
              <a:t>1 Corinthians 14:37-38 (ESV) If anyone thinks that he is a prophet, or spiritual, he should acknowledge that the things I am writing to you are a command of the Lord. 38 If anyone does not recognize this, he is not recognized.</a:t>
            </a:r>
            <a:endParaRPr lang="en-US" sz="2800" dirty="0"/>
          </a:p>
        </p:txBody>
      </p:sp>
    </p:spTree>
    <p:extLst>
      <p:ext uri="{BB962C8B-B14F-4D97-AF65-F5344CB8AC3E}">
        <p14:creationId xmlns:p14="http://schemas.microsoft.com/office/powerpoint/2010/main" val="1615478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0940-967A-EA45-BEF9-60245122C3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42A36F-B93A-CD4D-BDB0-2991B3758615}"/>
              </a:ext>
            </a:extLst>
          </p:cNvPr>
          <p:cNvSpPr>
            <a:spLocks noGrp="1"/>
          </p:cNvSpPr>
          <p:nvPr>
            <p:ph idx="1"/>
          </p:nvPr>
        </p:nvSpPr>
        <p:spPr/>
        <p:txBody>
          <a:bodyPr/>
          <a:lstStyle/>
          <a:p>
            <a:r>
              <a:rPr lang="en-MY" dirty="0"/>
              <a:t>1 Corinthians 14:31-35 (ESV) For you can all prophesy one by one, so that all may learn and all be encouraged, 32 and the spirits of prophets are subject to prophets. 33 </a:t>
            </a:r>
            <a:r>
              <a:rPr lang="en-MY" b="1" u="sng" dirty="0"/>
              <a:t>For God is not a God of confusion but of peace.  As in all the churches of the saints, 34 the women should keep silent in the churches</a:t>
            </a:r>
            <a:r>
              <a:rPr lang="en-MY" dirty="0"/>
              <a:t>. For they are not permitted to speak, but should be in submission, as the Law also says. 35 If there is anything they desire to learn, let them ask their husbands at home. For it is shameful for a woman to speak in church.</a:t>
            </a:r>
            <a:endParaRPr lang="en-US" dirty="0"/>
          </a:p>
        </p:txBody>
      </p:sp>
    </p:spTree>
    <p:extLst>
      <p:ext uri="{BB962C8B-B14F-4D97-AF65-F5344CB8AC3E}">
        <p14:creationId xmlns:p14="http://schemas.microsoft.com/office/powerpoint/2010/main" val="3203964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0940-967A-EA45-BEF9-60245122C3B7}"/>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B6181328-EFD6-D641-8A69-6B2478FB74C8}"/>
              </a:ext>
            </a:extLst>
          </p:cNvPr>
          <p:cNvSpPr txBox="1"/>
          <p:nvPr/>
        </p:nvSpPr>
        <p:spPr>
          <a:xfrm>
            <a:off x="1072055" y="1899920"/>
            <a:ext cx="7346883" cy="830997"/>
          </a:xfrm>
          <a:prstGeom prst="rect">
            <a:avLst/>
          </a:prstGeom>
          <a:noFill/>
        </p:spPr>
        <p:txBody>
          <a:bodyPr wrap="none" rtlCol="0">
            <a:spAutoFit/>
          </a:bodyPr>
          <a:lstStyle/>
          <a:p>
            <a:r>
              <a:rPr lang="en-MY" sz="2400" dirty="0"/>
              <a:t>33 </a:t>
            </a:r>
            <a:r>
              <a:rPr lang="en-MY" sz="2400" b="1" u="sng" dirty="0"/>
              <a:t>For God is not a God of confusion but of peace </a:t>
            </a:r>
          </a:p>
          <a:p>
            <a:endParaRPr lang="en-US" sz="2400" dirty="0"/>
          </a:p>
        </p:txBody>
      </p:sp>
      <p:sp>
        <p:nvSpPr>
          <p:cNvPr id="5" name="TextBox 4">
            <a:extLst>
              <a:ext uri="{FF2B5EF4-FFF2-40B4-BE49-F238E27FC236}">
                <a16:creationId xmlns:a16="http://schemas.microsoft.com/office/drawing/2014/main" id="{DAD7FD8B-42EC-D749-8AC6-251E86FB5EDB}"/>
              </a:ext>
            </a:extLst>
          </p:cNvPr>
          <p:cNvSpPr txBox="1"/>
          <p:nvPr/>
        </p:nvSpPr>
        <p:spPr>
          <a:xfrm>
            <a:off x="4312620" y="2922937"/>
            <a:ext cx="5121915" cy="830997"/>
          </a:xfrm>
          <a:prstGeom prst="rect">
            <a:avLst/>
          </a:prstGeom>
          <a:noFill/>
        </p:spPr>
        <p:txBody>
          <a:bodyPr wrap="none" rtlCol="0">
            <a:spAutoFit/>
          </a:bodyPr>
          <a:lstStyle/>
          <a:p>
            <a:r>
              <a:rPr lang="en-MY" sz="2400" b="1" u="sng" dirty="0"/>
              <a:t>as in all the churches of the saints. </a:t>
            </a:r>
          </a:p>
          <a:p>
            <a:endParaRPr lang="en-US" sz="2400" dirty="0"/>
          </a:p>
        </p:txBody>
      </p:sp>
      <p:sp>
        <p:nvSpPr>
          <p:cNvPr id="6" name="TextBox 5">
            <a:extLst>
              <a:ext uri="{FF2B5EF4-FFF2-40B4-BE49-F238E27FC236}">
                <a16:creationId xmlns:a16="http://schemas.microsoft.com/office/drawing/2014/main" id="{7F8C0499-D6BC-B74E-BD41-72CE50DBB445}"/>
              </a:ext>
            </a:extLst>
          </p:cNvPr>
          <p:cNvSpPr txBox="1"/>
          <p:nvPr/>
        </p:nvSpPr>
        <p:spPr>
          <a:xfrm>
            <a:off x="5251191" y="4232696"/>
            <a:ext cx="6719532" cy="461665"/>
          </a:xfrm>
          <a:prstGeom prst="rect">
            <a:avLst/>
          </a:prstGeom>
          <a:noFill/>
        </p:spPr>
        <p:txBody>
          <a:bodyPr wrap="none" rtlCol="0">
            <a:spAutoFit/>
          </a:bodyPr>
          <a:lstStyle/>
          <a:p>
            <a:r>
              <a:rPr lang="en-MY" sz="2400" b="1" u="sng" dirty="0"/>
              <a:t>the women should keep silent in the churches</a:t>
            </a:r>
            <a:endParaRPr lang="en-US" sz="2400" dirty="0"/>
          </a:p>
        </p:txBody>
      </p:sp>
      <p:cxnSp>
        <p:nvCxnSpPr>
          <p:cNvPr id="8" name="Straight Arrow Connector 7">
            <a:extLst>
              <a:ext uri="{FF2B5EF4-FFF2-40B4-BE49-F238E27FC236}">
                <a16:creationId xmlns:a16="http://schemas.microsoft.com/office/drawing/2014/main" id="{3D1B4FBD-B8E0-784D-B243-C16FA7BB4826}"/>
              </a:ext>
            </a:extLst>
          </p:cNvPr>
          <p:cNvCxnSpPr>
            <a:cxnSpLocks/>
          </p:cNvCxnSpPr>
          <p:nvPr/>
        </p:nvCxnSpPr>
        <p:spPr>
          <a:xfrm flipV="1">
            <a:off x="4673307" y="2217359"/>
            <a:ext cx="0" cy="745701"/>
          </a:xfrm>
          <a:prstGeom prst="straightConnector1">
            <a:avLst/>
          </a:prstGeom>
          <a:ln w="1365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58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0940-967A-EA45-BEF9-60245122C3B7}"/>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B6181328-EFD6-D641-8A69-6B2478FB74C8}"/>
              </a:ext>
            </a:extLst>
          </p:cNvPr>
          <p:cNvSpPr txBox="1"/>
          <p:nvPr/>
        </p:nvSpPr>
        <p:spPr>
          <a:xfrm>
            <a:off x="13277" y="2530887"/>
            <a:ext cx="7346883" cy="830997"/>
          </a:xfrm>
          <a:prstGeom prst="rect">
            <a:avLst/>
          </a:prstGeom>
          <a:noFill/>
        </p:spPr>
        <p:txBody>
          <a:bodyPr wrap="none" rtlCol="0">
            <a:spAutoFit/>
          </a:bodyPr>
          <a:lstStyle/>
          <a:p>
            <a:r>
              <a:rPr lang="en-MY" sz="2400" dirty="0"/>
              <a:t>33 </a:t>
            </a:r>
            <a:r>
              <a:rPr lang="en-MY" sz="2400" b="1" u="sng" dirty="0"/>
              <a:t>For God is not a God of confusion but of peace </a:t>
            </a:r>
          </a:p>
          <a:p>
            <a:endParaRPr lang="en-US" sz="2400" dirty="0"/>
          </a:p>
        </p:txBody>
      </p:sp>
      <p:sp>
        <p:nvSpPr>
          <p:cNvPr id="5" name="TextBox 4">
            <a:extLst>
              <a:ext uri="{FF2B5EF4-FFF2-40B4-BE49-F238E27FC236}">
                <a16:creationId xmlns:a16="http://schemas.microsoft.com/office/drawing/2014/main" id="{DAD7FD8B-42EC-D749-8AC6-251E86FB5EDB}"/>
              </a:ext>
            </a:extLst>
          </p:cNvPr>
          <p:cNvSpPr txBox="1"/>
          <p:nvPr/>
        </p:nvSpPr>
        <p:spPr>
          <a:xfrm>
            <a:off x="7070085" y="2530886"/>
            <a:ext cx="5121915" cy="830997"/>
          </a:xfrm>
          <a:prstGeom prst="rect">
            <a:avLst/>
          </a:prstGeom>
          <a:noFill/>
        </p:spPr>
        <p:txBody>
          <a:bodyPr wrap="none" rtlCol="0">
            <a:spAutoFit/>
          </a:bodyPr>
          <a:lstStyle/>
          <a:p>
            <a:r>
              <a:rPr lang="en-MY" sz="2400" b="1" u="sng" dirty="0"/>
              <a:t>as in all the churches of the saints. </a:t>
            </a:r>
          </a:p>
          <a:p>
            <a:endParaRPr lang="en-US" sz="2400" dirty="0"/>
          </a:p>
        </p:txBody>
      </p:sp>
      <p:sp>
        <p:nvSpPr>
          <p:cNvPr id="9" name="Content Placeholder 8">
            <a:extLst>
              <a:ext uri="{FF2B5EF4-FFF2-40B4-BE49-F238E27FC236}">
                <a16:creationId xmlns:a16="http://schemas.microsoft.com/office/drawing/2014/main" id="{2B9670D2-BB6B-5540-9633-585A7BA4139F}"/>
              </a:ext>
            </a:extLst>
          </p:cNvPr>
          <p:cNvSpPr>
            <a:spLocks noGrp="1"/>
          </p:cNvSpPr>
          <p:nvPr>
            <p:ph idx="1"/>
          </p:nvPr>
        </p:nvSpPr>
        <p:spPr>
          <a:xfrm>
            <a:off x="1451579" y="2015732"/>
            <a:ext cx="5121915" cy="3450613"/>
          </a:xfrm>
        </p:spPr>
        <p:txBody>
          <a:bodyPr/>
          <a:lstStyle/>
          <a:p>
            <a:endParaRPr lang="en-US" dirty="0"/>
          </a:p>
        </p:txBody>
      </p:sp>
    </p:spTree>
    <p:extLst>
      <p:ext uri="{BB962C8B-B14F-4D97-AF65-F5344CB8AC3E}">
        <p14:creationId xmlns:p14="http://schemas.microsoft.com/office/powerpoint/2010/main" val="179908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0B93-00D3-ED45-9BE4-8B8CFF761F91}"/>
              </a:ext>
            </a:extLst>
          </p:cNvPr>
          <p:cNvSpPr>
            <a:spLocks noGrp="1"/>
          </p:cNvSpPr>
          <p:nvPr>
            <p:ph type="title"/>
          </p:nvPr>
        </p:nvSpPr>
        <p:spPr/>
        <p:txBody>
          <a:bodyPr/>
          <a:lstStyle/>
          <a:p>
            <a:r>
              <a:rPr lang="en-US" dirty="0"/>
              <a:t>It is revelation that builds up the church</a:t>
            </a:r>
          </a:p>
        </p:txBody>
      </p:sp>
      <p:sp>
        <p:nvSpPr>
          <p:cNvPr id="3" name="Content Placeholder 2">
            <a:extLst>
              <a:ext uri="{FF2B5EF4-FFF2-40B4-BE49-F238E27FC236}">
                <a16:creationId xmlns:a16="http://schemas.microsoft.com/office/drawing/2014/main" id="{727BDC5D-4E46-B041-9CFB-34B381483159}"/>
              </a:ext>
            </a:extLst>
          </p:cNvPr>
          <p:cNvSpPr>
            <a:spLocks noGrp="1"/>
          </p:cNvSpPr>
          <p:nvPr>
            <p:ph idx="1"/>
          </p:nvPr>
        </p:nvSpPr>
        <p:spPr/>
        <p:txBody>
          <a:bodyPr/>
          <a:lstStyle/>
          <a:p>
            <a:r>
              <a:rPr lang="en-MY" dirty="0"/>
              <a:t>1 Corinthians 14:1-5 (ESV) Pursue love, and earnestly desire the spiritual gifts, especially that you may prophesy. 2 For one who speaks in a tongue speaks not to men but to God; for no one understands him, but he utters mysteries in the Spirit. 3 On the other hand, the one who </a:t>
            </a:r>
            <a:r>
              <a:rPr lang="en-MY" b="1" u="sng" dirty="0"/>
              <a:t>prophesies speaks to people for their upbuilding and encouragement and consolation</a:t>
            </a:r>
            <a:r>
              <a:rPr lang="en-MY" dirty="0"/>
              <a:t>. 4 The one who speaks in a tongue builds up himself, but the one who prophesies </a:t>
            </a:r>
            <a:r>
              <a:rPr lang="en-MY" b="1" u="sng" dirty="0"/>
              <a:t>builds up the church</a:t>
            </a:r>
            <a:r>
              <a:rPr lang="en-MY" dirty="0"/>
              <a:t>. 5 Now I want you all to speak in tongues, but even more to prophesy. The one who prophesies is greater than the one who speaks in tongues, unless someone interprets, so that the </a:t>
            </a:r>
            <a:r>
              <a:rPr lang="en-MY" b="1" u="sng" dirty="0"/>
              <a:t>church may be built up</a:t>
            </a:r>
            <a:endParaRPr lang="en-US" b="1" u="sng" dirty="0"/>
          </a:p>
        </p:txBody>
      </p:sp>
    </p:spTree>
    <p:extLst>
      <p:ext uri="{BB962C8B-B14F-4D97-AF65-F5344CB8AC3E}">
        <p14:creationId xmlns:p14="http://schemas.microsoft.com/office/powerpoint/2010/main" val="4255698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0940-967A-EA45-BEF9-60245122C3B7}"/>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B6181328-EFD6-D641-8A69-6B2478FB74C8}"/>
              </a:ext>
            </a:extLst>
          </p:cNvPr>
          <p:cNvSpPr txBox="1"/>
          <p:nvPr/>
        </p:nvSpPr>
        <p:spPr>
          <a:xfrm>
            <a:off x="1072055" y="1899920"/>
            <a:ext cx="7346883" cy="830997"/>
          </a:xfrm>
          <a:prstGeom prst="rect">
            <a:avLst/>
          </a:prstGeom>
          <a:noFill/>
        </p:spPr>
        <p:txBody>
          <a:bodyPr wrap="none" rtlCol="0">
            <a:spAutoFit/>
          </a:bodyPr>
          <a:lstStyle/>
          <a:p>
            <a:r>
              <a:rPr lang="en-MY" sz="2400" dirty="0"/>
              <a:t>33 </a:t>
            </a:r>
            <a:r>
              <a:rPr lang="en-MY" sz="2400" b="1" u="sng" dirty="0"/>
              <a:t>For God is not a God of confusion but of peace </a:t>
            </a:r>
          </a:p>
          <a:p>
            <a:endParaRPr lang="en-US" sz="2400" dirty="0"/>
          </a:p>
        </p:txBody>
      </p:sp>
      <p:sp>
        <p:nvSpPr>
          <p:cNvPr id="5" name="TextBox 4">
            <a:extLst>
              <a:ext uri="{FF2B5EF4-FFF2-40B4-BE49-F238E27FC236}">
                <a16:creationId xmlns:a16="http://schemas.microsoft.com/office/drawing/2014/main" id="{DAD7FD8B-42EC-D749-8AC6-251E86FB5EDB}"/>
              </a:ext>
            </a:extLst>
          </p:cNvPr>
          <p:cNvSpPr txBox="1"/>
          <p:nvPr/>
        </p:nvSpPr>
        <p:spPr>
          <a:xfrm>
            <a:off x="4312620" y="2922937"/>
            <a:ext cx="5121915" cy="830997"/>
          </a:xfrm>
          <a:prstGeom prst="rect">
            <a:avLst/>
          </a:prstGeom>
          <a:noFill/>
        </p:spPr>
        <p:txBody>
          <a:bodyPr wrap="none" rtlCol="0">
            <a:spAutoFit/>
          </a:bodyPr>
          <a:lstStyle/>
          <a:p>
            <a:r>
              <a:rPr lang="en-MY" sz="2400" b="1" u="sng" dirty="0"/>
              <a:t>as in all the churches of the saints. </a:t>
            </a:r>
          </a:p>
          <a:p>
            <a:endParaRPr lang="en-US" sz="2400" dirty="0"/>
          </a:p>
        </p:txBody>
      </p:sp>
      <p:sp>
        <p:nvSpPr>
          <p:cNvPr id="6" name="TextBox 5">
            <a:extLst>
              <a:ext uri="{FF2B5EF4-FFF2-40B4-BE49-F238E27FC236}">
                <a16:creationId xmlns:a16="http://schemas.microsoft.com/office/drawing/2014/main" id="{7F8C0499-D6BC-B74E-BD41-72CE50DBB445}"/>
              </a:ext>
            </a:extLst>
          </p:cNvPr>
          <p:cNvSpPr txBox="1"/>
          <p:nvPr/>
        </p:nvSpPr>
        <p:spPr>
          <a:xfrm>
            <a:off x="5251191" y="4232696"/>
            <a:ext cx="6719532" cy="461665"/>
          </a:xfrm>
          <a:prstGeom prst="rect">
            <a:avLst/>
          </a:prstGeom>
          <a:noFill/>
        </p:spPr>
        <p:txBody>
          <a:bodyPr wrap="none" rtlCol="0">
            <a:spAutoFit/>
          </a:bodyPr>
          <a:lstStyle/>
          <a:p>
            <a:r>
              <a:rPr lang="en-MY" sz="2400" b="1" u="sng" dirty="0"/>
              <a:t>the women should keep silent in the churches</a:t>
            </a:r>
            <a:endParaRPr lang="en-US" sz="2400" dirty="0"/>
          </a:p>
        </p:txBody>
      </p:sp>
      <p:cxnSp>
        <p:nvCxnSpPr>
          <p:cNvPr id="10" name="Straight Arrow Connector 9">
            <a:extLst>
              <a:ext uri="{FF2B5EF4-FFF2-40B4-BE49-F238E27FC236}">
                <a16:creationId xmlns:a16="http://schemas.microsoft.com/office/drawing/2014/main" id="{6AD0138F-6C7F-304E-B910-B14E1D285D4A}"/>
              </a:ext>
            </a:extLst>
          </p:cNvPr>
          <p:cNvCxnSpPr>
            <a:cxnSpLocks/>
          </p:cNvCxnSpPr>
          <p:nvPr/>
        </p:nvCxnSpPr>
        <p:spPr>
          <a:xfrm>
            <a:off x="6253216" y="3429000"/>
            <a:ext cx="0" cy="916155"/>
          </a:xfrm>
          <a:prstGeom prst="straightConnector1">
            <a:avLst/>
          </a:prstGeom>
          <a:ln w="136525">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45DDEEF-771A-AE49-9DB1-4752D51A5B7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753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0940-967A-EA45-BEF9-60245122C3B7}"/>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DAD7FD8B-42EC-D749-8AC6-251E86FB5EDB}"/>
              </a:ext>
            </a:extLst>
          </p:cNvPr>
          <p:cNvSpPr txBox="1"/>
          <p:nvPr/>
        </p:nvSpPr>
        <p:spPr>
          <a:xfrm>
            <a:off x="449553" y="2872387"/>
            <a:ext cx="5121915" cy="830997"/>
          </a:xfrm>
          <a:prstGeom prst="rect">
            <a:avLst/>
          </a:prstGeom>
          <a:noFill/>
        </p:spPr>
        <p:txBody>
          <a:bodyPr wrap="none" rtlCol="0">
            <a:spAutoFit/>
          </a:bodyPr>
          <a:lstStyle/>
          <a:p>
            <a:r>
              <a:rPr lang="en-MY" sz="2400" b="1" u="sng" dirty="0"/>
              <a:t>as in all the churches of the saints. </a:t>
            </a:r>
          </a:p>
          <a:p>
            <a:endParaRPr lang="en-US" sz="2400" dirty="0"/>
          </a:p>
        </p:txBody>
      </p:sp>
      <p:sp>
        <p:nvSpPr>
          <p:cNvPr id="6" name="TextBox 5">
            <a:extLst>
              <a:ext uri="{FF2B5EF4-FFF2-40B4-BE49-F238E27FC236}">
                <a16:creationId xmlns:a16="http://schemas.microsoft.com/office/drawing/2014/main" id="{7F8C0499-D6BC-B74E-BD41-72CE50DBB445}"/>
              </a:ext>
            </a:extLst>
          </p:cNvPr>
          <p:cNvSpPr txBox="1"/>
          <p:nvPr/>
        </p:nvSpPr>
        <p:spPr>
          <a:xfrm>
            <a:off x="5251190" y="2879844"/>
            <a:ext cx="6719532" cy="461665"/>
          </a:xfrm>
          <a:prstGeom prst="rect">
            <a:avLst/>
          </a:prstGeom>
          <a:noFill/>
        </p:spPr>
        <p:txBody>
          <a:bodyPr wrap="none" rtlCol="0">
            <a:spAutoFit/>
          </a:bodyPr>
          <a:lstStyle/>
          <a:p>
            <a:r>
              <a:rPr lang="en-MY" sz="2400" b="1" u="sng" dirty="0"/>
              <a:t>the women should keep silent in the churches</a:t>
            </a:r>
            <a:endParaRPr lang="en-US" sz="2400" dirty="0"/>
          </a:p>
        </p:txBody>
      </p:sp>
      <p:sp>
        <p:nvSpPr>
          <p:cNvPr id="9" name="Content Placeholder 8">
            <a:extLst>
              <a:ext uri="{FF2B5EF4-FFF2-40B4-BE49-F238E27FC236}">
                <a16:creationId xmlns:a16="http://schemas.microsoft.com/office/drawing/2014/main" id="{445DDEEF-771A-AE49-9DB1-4752D51A5B7A}"/>
              </a:ext>
            </a:extLst>
          </p:cNvPr>
          <p:cNvSpPr>
            <a:spLocks noGrp="1"/>
          </p:cNvSpPr>
          <p:nvPr>
            <p:ph idx="1"/>
          </p:nvPr>
        </p:nvSpPr>
        <p:spPr>
          <a:xfrm>
            <a:off x="449553" y="5553016"/>
            <a:ext cx="9603275" cy="3450613"/>
          </a:xfrm>
        </p:spPr>
        <p:txBody>
          <a:bodyPr/>
          <a:lstStyle/>
          <a:p>
            <a:endParaRPr lang="en-US" dirty="0"/>
          </a:p>
        </p:txBody>
      </p:sp>
    </p:spTree>
    <p:extLst>
      <p:ext uri="{BB962C8B-B14F-4D97-AF65-F5344CB8AC3E}">
        <p14:creationId xmlns:p14="http://schemas.microsoft.com/office/powerpoint/2010/main" val="1921319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E86A-04E8-E44E-9410-B86E6CC17061}"/>
              </a:ext>
            </a:extLst>
          </p:cNvPr>
          <p:cNvSpPr>
            <a:spLocks noGrp="1"/>
          </p:cNvSpPr>
          <p:nvPr>
            <p:ph type="title"/>
          </p:nvPr>
        </p:nvSpPr>
        <p:spPr/>
        <p:txBody>
          <a:bodyPr/>
          <a:lstStyle/>
          <a:p>
            <a:r>
              <a:rPr lang="en-US" dirty="0"/>
              <a:t>tension</a:t>
            </a:r>
          </a:p>
        </p:txBody>
      </p:sp>
      <p:sp>
        <p:nvSpPr>
          <p:cNvPr id="3" name="Content Placeholder 2">
            <a:extLst>
              <a:ext uri="{FF2B5EF4-FFF2-40B4-BE49-F238E27FC236}">
                <a16:creationId xmlns:a16="http://schemas.microsoft.com/office/drawing/2014/main" id="{134F879C-7551-1149-B3F8-1297C3428739}"/>
              </a:ext>
            </a:extLst>
          </p:cNvPr>
          <p:cNvSpPr>
            <a:spLocks noGrp="1"/>
          </p:cNvSpPr>
          <p:nvPr>
            <p:ph idx="1"/>
          </p:nvPr>
        </p:nvSpPr>
        <p:spPr>
          <a:xfrm>
            <a:off x="7387389" y="2015732"/>
            <a:ext cx="3667465" cy="3450613"/>
          </a:xfrm>
        </p:spPr>
        <p:txBody>
          <a:bodyPr/>
          <a:lstStyle/>
          <a:p>
            <a:pPr marL="0" indent="0">
              <a:buNone/>
            </a:pPr>
            <a:r>
              <a:rPr lang="en-MY" dirty="0"/>
              <a:t>1 Corinthians 14:33-34 (ESV) As in all the churches of the saints, 34 the women should keep silent in the churches. </a:t>
            </a:r>
            <a:r>
              <a:rPr lang="en-MY" b="1" dirty="0"/>
              <a:t>For they are not permitted to speak</a:t>
            </a:r>
            <a:r>
              <a:rPr lang="en-MY" dirty="0"/>
              <a:t>, but should be in submission, as the Law also says.</a:t>
            </a:r>
            <a:endParaRPr lang="en-US" dirty="0"/>
          </a:p>
        </p:txBody>
      </p:sp>
      <p:sp>
        <p:nvSpPr>
          <p:cNvPr id="4" name="Content Placeholder 2">
            <a:extLst>
              <a:ext uri="{FF2B5EF4-FFF2-40B4-BE49-F238E27FC236}">
                <a16:creationId xmlns:a16="http://schemas.microsoft.com/office/drawing/2014/main" id="{6CC80AA2-617B-544C-A194-8063D9573DEE}"/>
              </a:ext>
            </a:extLst>
          </p:cNvPr>
          <p:cNvSpPr txBox="1">
            <a:spLocks/>
          </p:cNvSpPr>
          <p:nvPr/>
        </p:nvSpPr>
        <p:spPr>
          <a:xfrm>
            <a:off x="946484" y="2015732"/>
            <a:ext cx="366746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MY" dirty="0"/>
              <a:t>1 Corinthians 11:4-5 (ESV) Every man who prays or prophesies with his head covered </a:t>
            </a:r>
            <a:r>
              <a:rPr lang="en-MY" dirty="0" err="1"/>
              <a:t>dishonors</a:t>
            </a:r>
            <a:r>
              <a:rPr lang="en-MY" dirty="0"/>
              <a:t> his head, 5 but </a:t>
            </a:r>
            <a:r>
              <a:rPr lang="en-MY" b="1" dirty="0"/>
              <a:t>every wife who prays or prophesies </a:t>
            </a:r>
            <a:r>
              <a:rPr lang="en-MY" dirty="0"/>
              <a:t>with her head uncovered </a:t>
            </a:r>
            <a:r>
              <a:rPr lang="en-MY" dirty="0" err="1"/>
              <a:t>dishonors</a:t>
            </a:r>
            <a:r>
              <a:rPr lang="en-MY" dirty="0"/>
              <a:t> her head, since it is the same as if her head were shaven.</a:t>
            </a:r>
            <a:endParaRPr lang="en-US" dirty="0"/>
          </a:p>
        </p:txBody>
      </p:sp>
      <p:sp>
        <p:nvSpPr>
          <p:cNvPr id="5" name="Left-Right Arrow 4">
            <a:extLst>
              <a:ext uri="{FF2B5EF4-FFF2-40B4-BE49-F238E27FC236}">
                <a16:creationId xmlns:a16="http://schemas.microsoft.com/office/drawing/2014/main" id="{79AEDBA2-76BE-454A-B746-6AD85604619B}"/>
              </a:ext>
            </a:extLst>
          </p:cNvPr>
          <p:cNvSpPr/>
          <p:nvPr/>
        </p:nvSpPr>
        <p:spPr>
          <a:xfrm>
            <a:off x="4908884" y="2791326"/>
            <a:ext cx="2213811" cy="11069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4804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AF82-7371-0840-B716-62E93ACDBC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FBF182-195F-4847-9533-D7EDDFD962CC}"/>
              </a:ext>
            </a:extLst>
          </p:cNvPr>
          <p:cNvSpPr>
            <a:spLocks noGrp="1"/>
          </p:cNvSpPr>
          <p:nvPr>
            <p:ph idx="1"/>
          </p:nvPr>
        </p:nvSpPr>
        <p:spPr>
          <a:xfrm>
            <a:off x="3719277" y="2194638"/>
            <a:ext cx="4753445" cy="2407180"/>
          </a:xfrm>
        </p:spPr>
        <p:txBody>
          <a:bodyPr>
            <a:normAutofit/>
          </a:bodyPr>
          <a:lstStyle/>
          <a:p>
            <a:pPr marL="0" indent="0">
              <a:buNone/>
            </a:pPr>
            <a:r>
              <a:rPr lang="en-MY" sz="1600" dirty="0"/>
              <a:t>1 Corinthians 14:33-35 (ESV) As in all the churches of the saints, 34 the women </a:t>
            </a:r>
            <a:r>
              <a:rPr lang="en-MY" sz="1600" b="1" u="sng" dirty="0"/>
              <a:t>should keep silent </a:t>
            </a:r>
            <a:r>
              <a:rPr lang="en-MY" sz="1600" dirty="0"/>
              <a:t>in the churches. For they are not permitted to speak, but should be in submission, as the Law also says. 35 If there is anything they desire to learn, let them ask their husbands at home. For it is shameful for a woman to speak in church.</a:t>
            </a:r>
            <a:endParaRPr lang="en-US" sz="1600" dirty="0"/>
          </a:p>
        </p:txBody>
      </p:sp>
      <p:sp>
        <p:nvSpPr>
          <p:cNvPr id="4" name="Content Placeholder 2">
            <a:extLst>
              <a:ext uri="{FF2B5EF4-FFF2-40B4-BE49-F238E27FC236}">
                <a16:creationId xmlns:a16="http://schemas.microsoft.com/office/drawing/2014/main" id="{DAE120AF-B439-7143-B6A2-25538D42EC72}"/>
              </a:ext>
            </a:extLst>
          </p:cNvPr>
          <p:cNvSpPr txBox="1">
            <a:spLocks/>
          </p:cNvSpPr>
          <p:nvPr/>
        </p:nvSpPr>
        <p:spPr>
          <a:xfrm>
            <a:off x="233955" y="2175794"/>
            <a:ext cx="3485322" cy="240718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MY" sz="1600" dirty="0"/>
              <a:t>1 Corinthians 11:3-6 (ESV) But I want you to understand that the head of every man is Christ, the head of a wife is her husband, and the head of Christ is God. 4 Every man who prays or prophesies with his head covered </a:t>
            </a:r>
            <a:r>
              <a:rPr lang="en-MY" sz="1600" dirty="0" err="1"/>
              <a:t>dishonors</a:t>
            </a:r>
            <a:r>
              <a:rPr lang="en-MY" sz="1600" dirty="0"/>
              <a:t> his head, 5 but </a:t>
            </a:r>
            <a:r>
              <a:rPr lang="en-MY" sz="1600" b="1" u="sng" dirty="0"/>
              <a:t>every wife who prays or prophesies with her head uncovered </a:t>
            </a:r>
            <a:r>
              <a:rPr lang="en-MY" sz="1600" b="1" u="sng" dirty="0" err="1"/>
              <a:t>dishonors</a:t>
            </a:r>
            <a:r>
              <a:rPr lang="en-MY" sz="1600" b="1" u="sng" dirty="0"/>
              <a:t> her head, </a:t>
            </a:r>
            <a:endParaRPr lang="en-US" sz="1600" b="1" u="sng" dirty="0"/>
          </a:p>
        </p:txBody>
      </p:sp>
      <p:sp>
        <p:nvSpPr>
          <p:cNvPr id="5" name="Content Placeholder 2">
            <a:extLst>
              <a:ext uri="{FF2B5EF4-FFF2-40B4-BE49-F238E27FC236}">
                <a16:creationId xmlns:a16="http://schemas.microsoft.com/office/drawing/2014/main" id="{80E4948C-ECCA-C042-A043-913630039EF0}"/>
              </a:ext>
            </a:extLst>
          </p:cNvPr>
          <p:cNvSpPr txBox="1">
            <a:spLocks/>
          </p:cNvSpPr>
          <p:nvPr/>
        </p:nvSpPr>
        <p:spPr>
          <a:xfrm>
            <a:off x="8472722" y="2175794"/>
            <a:ext cx="3485322" cy="3769391"/>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MY" sz="1600" dirty="0"/>
              <a:t>1 Timothy 2:11-14 (ESV) Let a woman learn quietly with all submissiveness. 12 I </a:t>
            </a:r>
            <a:r>
              <a:rPr lang="en-MY" sz="1600" b="1" u="sng" dirty="0"/>
              <a:t>do not permit a woman to teach or to exercise authority over a man</a:t>
            </a:r>
            <a:r>
              <a:rPr lang="en-MY" sz="1600" dirty="0"/>
              <a:t>; rather, she is to remain quiet. 13 For Adam was formed first, then Eve; 14 and Adam was not deceived, but the woman was deceived and became a transgressor.</a:t>
            </a:r>
            <a:endParaRPr lang="en-US" sz="1600" dirty="0"/>
          </a:p>
        </p:txBody>
      </p:sp>
    </p:spTree>
    <p:extLst>
      <p:ext uri="{BB962C8B-B14F-4D97-AF65-F5344CB8AC3E}">
        <p14:creationId xmlns:p14="http://schemas.microsoft.com/office/powerpoint/2010/main" val="810837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EE95-3C92-8E47-8E07-BE667F186002}"/>
              </a:ext>
            </a:extLst>
          </p:cNvPr>
          <p:cNvSpPr>
            <a:spLocks noGrp="1"/>
          </p:cNvSpPr>
          <p:nvPr>
            <p:ph type="title"/>
          </p:nvPr>
        </p:nvSpPr>
        <p:spPr>
          <a:xfrm>
            <a:off x="1780195" y="286387"/>
            <a:ext cx="9603275" cy="1049235"/>
          </a:xfrm>
        </p:spPr>
        <p:txBody>
          <a:bodyPr/>
          <a:lstStyle/>
          <a:p>
            <a:r>
              <a:rPr lang="en-US" dirty="0"/>
              <a:t>Commonalities in all three passages</a:t>
            </a:r>
          </a:p>
        </p:txBody>
      </p:sp>
      <p:sp>
        <p:nvSpPr>
          <p:cNvPr id="4" name="TextBox 3">
            <a:extLst>
              <a:ext uri="{FF2B5EF4-FFF2-40B4-BE49-F238E27FC236}">
                <a16:creationId xmlns:a16="http://schemas.microsoft.com/office/drawing/2014/main" id="{31D64C64-3470-DB4B-8071-CC5B89C1A094}"/>
              </a:ext>
            </a:extLst>
          </p:cNvPr>
          <p:cNvSpPr txBox="1"/>
          <p:nvPr/>
        </p:nvSpPr>
        <p:spPr>
          <a:xfrm>
            <a:off x="2632992" y="2068724"/>
            <a:ext cx="2120961" cy="923330"/>
          </a:xfrm>
          <a:prstGeom prst="rect">
            <a:avLst/>
          </a:prstGeom>
          <a:noFill/>
        </p:spPr>
        <p:txBody>
          <a:bodyPr wrap="square" rtlCol="0">
            <a:spAutoFit/>
          </a:bodyPr>
          <a:lstStyle/>
          <a:p>
            <a:r>
              <a:rPr lang="en-MY" dirty="0"/>
              <a:t>Wives can pray and prophesy but use head covering</a:t>
            </a:r>
            <a:endParaRPr lang="en-US" dirty="0"/>
          </a:p>
        </p:txBody>
      </p:sp>
      <p:sp>
        <p:nvSpPr>
          <p:cNvPr id="5" name="Rectangle 4">
            <a:extLst>
              <a:ext uri="{FF2B5EF4-FFF2-40B4-BE49-F238E27FC236}">
                <a16:creationId xmlns:a16="http://schemas.microsoft.com/office/drawing/2014/main" id="{9CA3A73B-2553-D44E-9452-BE38598ADDC8}"/>
              </a:ext>
            </a:extLst>
          </p:cNvPr>
          <p:cNvSpPr/>
          <p:nvPr/>
        </p:nvSpPr>
        <p:spPr>
          <a:xfrm>
            <a:off x="5612048" y="2068724"/>
            <a:ext cx="2765564" cy="646331"/>
          </a:xfrm>
          <a:prstGeom prst="rect">
            <a:avLst/>
          </a:prstGeom>
        </p:spPr>
        <p:txBody>
          <a:bodyPr wrap="square">
            <a:spAutoFit/>
          </a:bodyPr>
          <a:lstStyle/>
          <a:p>
            <a:r>
              <a:rPr lang="en-MY" dirty="0"/>
              <a:t>Wives cannot weigh prophecy of men.</a:t>
            </a:r>
          </a:p>
        </p:txBody>
      </p:sp>
      <p:sp>
        <p:nvSpPr>
          <p:cNvPr id="6" name="Rectangle 5">
            <a:extLst>
              <a:ext uri="{FF2B5EF4-FFF2-40B4-BE49-F238E27FC236}">
                <a16:creationId xmlns:a16="http://schemas.microsoft.com/office/drawing/2014/main" id="{77CBD088-BA8A-E643-BE3F-77C1065A0375}"/>
              </a:ext>
            </a:extLst>
          </p:cNvPr>
          <p:cNvSpPr/>
          <p:nvPr/>
        </p:nvSpPr>
        <p:spPr>
          <a:xfrm>
            <a:off x="8516438" y="2108197"/>
            <a:ext cx="2603499" cy="646331"/>
          </a:xfrm>
          <a:prstGeom prst="rect">
            <a:avLst/>
          </a:prstGeom>
        </p:spPr>
        <p:txBody>
          <a:bodyPr wrap="square">
            <a:spAutoFit/>
          </a:bodyPr>
          <a:lstStyle/>
          <a:p>
            <a:r>
              <a:rPr lang="en-MY" dirty="0"/>
              <a:t>Wives cannot teach or have authority over men</a:t>
            </a:r>
          </a:p>
        </p:txBody>
      </p:sp>
      <p:sp>
        <p:nvSpPr>
          <p:cNvPr id="7" name="TextBox 6">
            <a:extLst>
              <a:ext uri="{FF2B5EF4-FFF2-40B4-BE49-F238E27FC236}">
                <a16:creationId xmlns:a16="http://schemas.microsoft.com/office/drawing/2014/main" id="{AD4F66A3-383D-B248-B3A3-7974F5CFA1F7}"/>
              </a:ext>
            </a:extLst>
          </p:cNvPr>
          <p:cNvSpPr txBox="1"/>
          <p:nvPr/>
        </p:nvSpPr>
        <p:spPr>
          <a:xfrm>
            <a:off x="2626579" y="3203936"/>
            <a:ext cx="2120961" cy="646331"/>
          </a:xfrm>
          <a:prstGeom prst="rect">
            <a:avLst/>
          </a:prstGeom>
          <a:noFill/>
        </p:spPr>
        <p:txBody>
          <a:bodyPr wrap="square" rtlCol="0">
            <a:spAutoFit/>
          </a:bodyPr>
          <a:lstStyle/>
          <a:p>
            <a:r>
              <a:rPr lang="en-MY" dirty="0"/>
              <a:t>Issue-shame and gender distinction</a:t>
            </a:r>
            <a:endParaRPr lang="en-US" dirty="0"/>
          </a:p>
        </p:txBody>
      </p:sp>
      <p:sp>
        <p:nvSpPr>
          <p:cNvPr id="8" name="TextBox 7">
            <a:extLst>
              <a:ext uri="{FF2B5EF4-FFF2-40B4-BE49-F238E27FC236}">
                <a16:creationId xmlns:a16="http://schemas.microsoft.com/office/drawing/2014/main" id="{0A223ABA-9827-2F49-9D5C-AB22E9A22392}"/>
              </a:ext>
            </a:extLst>
          </p:cNvPr>
          <p:cNvSpPr txBox="1"/>
          <p:nvPr/>
        </p:nvSpPr>
        <p:spPr>
          <a:xfrm>
            <a:off x="5601694" y="3203937"/>
            <a:ext cx="2410596" cy="646331"/>
          </a:xfrm>
          <a:prstGeom prst="rect">
            <a:avLst/>
          </a:prstGeom>
          <a:noFill/>
        </p:spPr>
        <p:txBody>
          <a:bodyPr wrap="square" rtlCol="0">
            <a:spAutoFit/>
          </a:bodyPr>
          <a:lstStyle/>
          <a:p>
            <a:r>
              <a:rPr lang="en-MY" dirty="0"/>
              <a:t>Issue-shame  and submission</a:t>
            </a:r>
            <a:endParaRPr lang="en-US" dirty="0"/>
          </a:p>
        </p:txBody>
      </p:sp>
      <p:sp>
        <p:nvSpPr>
          <p:cNvPr id="9" name="TextBox 8">
            <a:extLst>
              <a:ext uri="{FF2B5EF4-FFF2-40B4-BE49-F238E27FC236}">
                <a16:creationId xmlns:a16="http://schemas.microsoft.com/office/drawing/2014/main" id="{B75E29D5-B3AB-E34D-86A3-48013227CA04}"/>
              </a:ext>
            </a:extLst>
          </p:cNvPr>
          <p:cNvSpPr txBox="1"/>
          <p:nvPr/>
        </p:nvSpPr>
        <p:spPr>
          <a:xfrm>
            <a:off x="8516438" y="3244334"/>
            <a:ext cx="2120961" cy="369332"/>
          </a:xfrm>
          <a:prstGeom prst="rect">
            <a:avLst/>
          </a:prstGeom>
          <a:noFill/>
        </p:spPr>
        <p:txBody>
          <a:bodyPr wrap="square" rtlCol="0">
            <a:spAutoFit/>
          </a:bodyPr>
          <a:lstStyle/>
          <a:p>
            <a:r>
              <a:rPr lang="en-MY" dirty="0"/>
              <a:t>Issue is submission</a:t>
            </a:r>
            <a:endParaRPr lang="en-US" dirty="0"/>
          </a:p>
        </p:txBody>
      </p:sp>
      <p:sp>
        <p:nvSpPr>
          <p:cNvPr id="10" name="Rectangle 9">
            <a:extLst>
              <a:ext uri="{FF2B5EF4-FFF2-40B4-BE49-F238E27FC236}">
                <a16:creationId xmlns:a16="http://schemas.microsoft.com/office/drawing/2014/main" id="{98DF4AE3-53C9-BC46-8F8E-3842A92F4C3D}"/>
              </a:ext>
            </a:extLst>
          </p:cNvPr>
          <p:cNvSpPr/>
          <p:nvPr/>
        </p:nvSpPr>
        <p:spPr>
          <a:xfrm>
            <a:off x="2626580" y="4214037"/>
            <a:ext cx="2488346" cy="1200329"/>
          </a:xfrm>
          <a:prstGeom prst="rect">
            <a:avLst/>
          </a:prstGeom>
        </p:spPr>
        <p:txBody>
          <a:bodyPr wrap="square">
            <a:spAutoFit/>
          </a:bodyPr>
          <a:lstStyle/>
          <a:p>
            <a:r>
              <a:rPr lang="en-MY" dirty="0"/>
              <a:t>Law invoked Genesis 2</a:t>
            </a:r>
          </a:p>
          <a:p>
            <a:r>
              <a:rPr lang="en-MY" dirty="0"/>
              <a:t>Woman created for man</a:t>
            </a:r>
          </a:p>
          <a:p>
            <a:r>
              <a:rPr lang="en-MY" dirty="0"/>
              <a:t>Cannot be </a:t>
            </a:r>
            <a:r>
              <a:rPr lang="en-MY" dirty="0" err="1"/>
              <a:t>superceded</a:t>
            </a:r>
            <a:r>
              <a:rPr lang="en-MY" dirty="0"/>
              <a:t> cultural issue</a:t>
            </a:r>
            <a:endParaRPr lang="en-US" dirty="0"/>
          </a:p>
        </p:txBody>
      </p:sp>
      <p:sp>
        <p:nvSpPr>
          <p:cNvPr id="11" name="Rectangle 10">
            <a:extLst>
              <a:ext uri="{FF2B5EF4-FFF2-40B4-BE49-F238E27FC236}">
                <a16:creationId xmlns:a16="http://schemas.microsoft.com/office/drawing/2014/main" id="{BB66BC92-7DF0-FF4A-B662-995205D0027B}"/>
              </a:ext>
            </a:extLst>
          </p:cNvPr>
          <p:cNvSpPr/>
          <p:nvPr/>
        </p:nvSpPr>
        <p:spPr>
          <a:xfrm>
            <a:off x="5601694" y="4233479"/>
            <a:ext cx="2410596" cy="1200329"/>
          </a:xfrm>
          <a:prstGeom prst="rect">
            <a:avLst/>
          </a:prstGeom>
        </p:spPr>
        <p:txBody>
          <a:bodyPr wrap="square">
            <a:spAutoFit/>
          </a:bodyPr>
          <a:lstStyle/>
          <a:p>
            <a:r>
              <a:rPr lang="en-MY" dirty="0"/>
              <a:t>Law invoked Genesis 2</a:t>
            </a:r>
          </a:p>
          <a:p>
            <a:r>
              <a:rPr lang="en-MY" dirty="0"/>
              <a:t>Cannot be </a:t>
            </a:r>
            <a:r>
              <a:rPr lang="en-MY" dirty="0" err="1"/>
              <a:t>superceded</a:t>
            </a:r>
            <a:r>
              <a:rPr lang="en-MY" dirty="0"/>
              <a:t> cultural issue</a:t>
            </a:r>
            <a:endParaRPr lang="en-US" dirty="0"/>
          </a:p>
          <a:p>
            <a:endParaRPr lang="en-US" dirty="0"/>
          </a:p>
        </p:txBody>
      </p:sp>
      <p:sp>
        <p:nvSpPr>
          <p:cNvPr id="12" name="Rectangle 11">
            <a:extLst>
              <a:ext uri="{FF2B5EF4-FFF2-40B4-BE49-F238E27FC236}">
                <a16:creationId xmlns:a16="http://schemas.microsoft.com/office/drawing/2014/main" id="{4FAD14C3-35DF-2947-82EF-FB4971E9ED87}"/>
              </a:ext>
            </a:extLst>
          </p:cNvPr>
          <p:cNvSpPr/>
          <p:nvPr/>
        </p:nvSpPr>
        <p:spPr>
          <a:xfrm>
            <a:off x="8530003" y="4132469"/>
            <a:ext cx="3000010" cy="1477328"/>
          </a:xfrm>
          <a:prstGeom prst="rect">
            <a:avLst/>
          </a:prstGeom>
        </p:spPr>
        <p:txBody>
          <a:bodyPr wrap="square">
            <a:spAutoFit/>
          </a:bodyPr>
          <a:lstStyle/>
          <a:p>
            <a:r>
              <a:rPr lang="en-MY" dirty="0"/>
              <a:t>Law invoked Genesis 2 and 3</a:t>
            </a:r>
          </a:p>
          <a:p>
            <a:r>
              <a:rPr lang="en-MY" dirty="0"/>
              <a:t>Adam created first</a:t>
            </a:r>
          </a:p>
          <a:p>
            <a:r>
              <a:rPr lang="en-MY" dirty="0"/>
              <a:t>Cannot be </a:t>
            </a:r>
            <a:r>
              <a:rPr lang="en-MY" dirty="0" err="1"/>
              <a:t>superceded</a:t>
            </a:r>
            <a:r>
              <a:rPr lang="en-MY" dirty="0"/>
              <a:t> cultural issue</a:t>
            </a:r>
            <a:endParaRPr lang="en-US" dirty="0"/>
          </a:p>
          <a:p>
            <a:endParaRPr lang="en-US" dirty="0"/>
          </a:p>
        </p:txBody>
      </p:sp>
      <p:sp>
        <p:nvSpPr>
          <p:cNvPr id="14" name="Rounded Rectangle 13">
            <a:extLst>
              <a:ext uri="{FF2B5EF4-FFF2-40B4-BE49-F238E27FC236}">
                <a16:creationId xmlns:a16="http://schemas.microsoft.com/office/drawing/2014/main" id="{10ACFB6B-2BD3-E94F-A533-C4C03CB0D1AC}"/>
              </a:ext>
            </a:extLst>
          </p:cNvPr>
          <p:cNvSpPr/>
          <p:nvPr/>
        </p:nvSpPr>
        <p:spPr>
          <a:xfrm>
            <a:off x="2632992" y="1131263"/>
            <a:ext cx="1788325" cy="554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Cor 11</a:t>
            </a:r>
          </a:p>
        </p:txBody>
      </p:sp>
      <p:sp>
        <p:nvSpPr>
          <p:cNvPr id="15" name="Rounded Rectangle 14">
            <a:extLst>
              <a:ext uri="{FF2B5EF4-FFF2-40B4-BE49-F238E27FC236}">
                <a16:creationId xmlns:a16="http://schemas.microsoft.com/office/drawing/2014/main" id="{BFEC9A26-E593-A840-A968-CDC08BC0CC88}"/>
              </a:ext>
            </a:extLst>
          </p:cNvPr>
          <p:cNvSpPr/>
          <p:nvPr/>
        </p:nvSpPr>
        <p:spPr>
          <a:xfrm>
            <a:off x="5612048" y="1131263"/>
            <a:ext cx="1788325" cy="554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Cor 14</a:t>
            </a:r>
          </a:p>
        </p:txBody>
      </p:sp>
      <p:sp>
        <p:nvSpPr>
          <p:cNvPr id="16" name="Rounded Rectangle 15">
            <a:extLst>
              <a:ext uri="{FF2B5EF4-FFF2-40B4-BE49-F238E27FC236}">
                <a16:creationId xmlns:a16="http://schemas.microsoft.com/office/drawing/2014/main" id="{25FE56F2-474E-7246-A2E9-2D931A424FFC}"/>
              </a:ext>
            </a:extLst>
          </p:cNvPr>
          <p:cNvSpPr/>
          <p:nvPr/>
        </p:nvSpPr>
        <p:spPr>
          <a:xfrm>
            <a:off x="8591105" y="1153142"/>
            <a:ext cx="1788325" cy="554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Tim 2</a:t>
            </a:r>
          </a:p>
        </p:txBody>
      </p:sp>
      <p:sp>
        <p:nvSpPr>
          <p:cNvPr id="17" name="TextBox 16">
            <a:extLst>
              <a:ext uri="{FF2B5EF4-FFF2-40B4-BE49-F238E27FC236}">
                <a16:creationId xmlns:a16="http://schemas.microsoft.com/office/drawing/2014/main" id="{6F2D5662-9E16-4444-A541-003954A2B21B}"/>
              </a:ext>
            </a:extLst>
          </p:cNvPr>
          <p:cNvSpPr txBox="1"/>
          <p:nvPr/>
        </p:nvSpPr>
        <p:spPr>
          <a:xfrm>
            <a:off x="307271" y="2252237"/>
            <a:ext cx="1896673" cy="461665"/>
          </a:xfrm>
          <a:prstGeom prst="rect">
            <a:avLst/>
          </a:prstGeom>
          <a:noFill/>
        </p:spPr>
        <p:txBody>
          <a:bodyPr wrap="none" rtlCol="0">
            <a:spAutoFit/>
          </a:bodyPr>
          <a:lstStyle/>
          <a:p>
            <a:r>
              <a:rPr lang="en-US" sz="2400" b="1" dirty="0"/>
              <a:t>Restrictions</a:t>
            </a:r>
          </a:p>
        </p:txBody>
      </p:sp>
      <p:sp>
        <p:nvSpPr>
          <p:cNvPr id="18" name="TextBox 17">
            <a:extLst>
              <a:ext uri="{FF2B5EF4-FFF2-40B4-BE49-F238E27FC236}">
                <a16:creationId xmlns:a16="http://schemas.microsoft.com/office/drawing/2014/main" id="{399AFF9D-A8B4-C941-9C4D-CBF119CACD4E}"/>
              </a:ext>
            </a:extLst>
          </p:cNvPr>
          <p:cNvSpPr txBox="1"/>
          <p:nvPr/>
        </p:nvSpPr>
        <p:spPr>
          <a:xfrm>
            <a:off x="307271" y="3122904"/>
            <a:ext cx="1544012" cy="461665"/>
          </a:xfrm>
          <a:prstGeom prst="rect">
            <a:avLst/>
          </a:prstGeom>
          <a:noFill/>
        </p:spPr>
        <p:txBody>
          <a:bodyPr wrap="none" rtlCol="0">
            <a:spAutoFit/>
          </a:bodyPr>
          <a:lstStyle/>
          <a:p>
            <a:r>
              <a:rPr lang="en-US" sz="2400" b="1" dirty="0"/>
              <a:t>Rationale</a:t>
            </a:r>
          </a:p>
        </p:txBody>
      </p:sp>
      <p:sp>
        <p:nvSpPr>
          <p:cNvPr id="19" name="TextBox 18">
            <a:extLst>
              <a:ext uri="{FF2B5EF4-FFF2-40B4-BE49-F238E27FC236}">
                <a16:creationId xmlns:a16="http://schemas.microsoft.com/office/drawing/2014/main" id="{3F4439F5-E369-4E48-942E-52E86F6541D3}"/>
              </a:ext>
            </a:extLst>
          </p:cNvPr>
          <p:cNvSpPr txBox="1"/>
          <p:nvPr/>
        </p:nvSpPr>
        <p:spPr>
          <a:xfrm>
            <a:off x="307270" y="4187312"/>
            <a:ext cx="1529458" cy="461665"/>
          </a:xfrm>
          <a:prstGeom prst="rect">
            <a:avLst/>
          </a:prstGeom>
          <a:noFill/>
        </p:spPr>
        <p:txBody>
          <a:bodyPr wrap="none" rtlCol="0">
            <a:spAutoFit/>
          </a:bodyPr>
          <a:lstStyle/>
          <a:p>
            <a:r>
              <a:rPr lang="en-US" sz="2400" b="1" dirty="0"/>
              <a:t>Theology</a:t>
            </a:r>
          </a:p>
        </p:txBody>
      </p:sp>
    </p:spTree>
    <p:extLst>
      <p:ext uri="{BB962C8B-B14F-4D97-AF65-F5344CB8AC3E}">
        <p14:creationId xmlns:p14="http://schemas.microsoft.com/office/powerpoint/2010/main" val="37175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7" grpId="0"/>
      <p:bldP spid="18" grpId="0"/>
      <p:bldP spid="1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25870D-0F30-9143-AFBF-4716FBBBCE28}"/>
              </a:ext>
            </a:extLst>
          </p:cNvPr>
          <p:cNvSpPr>
            <a:spLocks noGrp="1"/>
          </p:cNvSpPr>
          <p:nvPr>
            <p:ph type="title"/>
          </p:nvPr>
        </p:nvSpPr>
        <p:spPr/>
        <p:txBody>
          <a:bodyPr/>
          <a:lstStyle/>
          <a:p>
            <a:r>
              <a:rPr lang="en-US" dirty="0"/>
              <a:t>CHALLENGE</a:t>
            </a:r>
          </a:p>
        </p:txBody>
      </p:sp>
      <p:sp>
        <p:nvSpPr>
          <p:cNvPr id="5" name="Text Placeholder 4">
            <a:extLst>
              <a:ext uri="{FF2B5EF4-FFF2-40B4-BE49-F238E27FC236}">
                <a16:creationId xmlns:a16="http://schemas.microsoft.com/office/drawing/2014/main" id="{CB4EC0CE-071C-3249-8B73-CE5A031CEA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6883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C66E-0C3B-1E45-8B9D-E70D16C662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312E2C-DC79-6B4F-BDCB-CA7F7935B4CC}"/>
              </a:ext>
            </a:extLst>
          </p:cNvPr>
          <p:cNvSpPr>
            <a:spLocks noGrp="1"/>
          </p:cNvSpPr>
          <p:nvPr>
            <p:ph idx="1"/>
          </p:nvPr>
        </p:nvSpPr>
        <p:spPr/>
        <p:txBody>
          <a:bodyPr>
            <a:normAutofit/>
          </a:bodyPr>
          <a:lstStyle/>
          <a:p>
            <a:pPr marL="0" indent="0">
              <a:buNone/>
            </a:pPr>
            <a:r>
              <a:rPr lang="en-MY" sz="3200" dirty="0"/>
              <a:t>1 Corinthians 14:39-40 (ESV) So, my brothers, earnestly desire to prophesy, and do not forbid speaking in tongues. 40 But all things should be done decently and in order.</a:t>
            </a:r>
            <a:endParaRPr lang="en-US" sz="3200" dirty="0"/>
          </a:p>
        </p:txBody>
      </p:sp>
    </p:spTree>
    <p:extLst>
      <p:ext uri="{BB962C8B-B14F-4D97-AF65-F5344CB8AC3E}">
        <p14:creationId xmlns:p14="http://schemas.microsoft.com/office/powerpoint/2010/main" val="33646132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4928-7CEC-AA40-874D-7B446D766F78}"/>
              </a:ext>
            </a:extLst>
          </p:cNvPr>
          <p:cNvSpPr>
            <a:spLocks noGrp="1"/>
          </p:cNvSpPr>
          <p:nvPr>
            <p:ph type="title"/>
          </p:nvPr>
        </p:nvSpPr>
        <p:spPr/>
        <p:txBody>
          <a:bodyPr/>
          <a:lstStyle/>
          <a:p>
            <a:r>
              <a:rPr lang="en-US" dirty="0"/>
              <a:t>Prophetic Abuses</a:t>
            </a:r>
            <a:br>
              <a:rPr lang="en-US" dirty="0"/>
            </a:br>
            <a:endParaRPr lang="en-US" dirty="0"/>
          </a:p>
        </p:txBody>
      </p:sp>
      <p:sp>
        <p:nvSpPr>
          <p:cNvPr id="6" name="TextBox 5">
            <a:extLst>
              <a:ext uri="{FF2B5EF4-FFF2-40B4-BE49-F238E27FC236}">
                <a16:creationId xmlns:a16="http://schemas.microsoft.com/office/drawing/2014/main" id="{D67BFE55-006E-FB48-AF6E-7B29F1AEEF65}"/>
              </a:ext>
            </a:extLst>
          </p:cNvPr>
          <p:cNvSpPr txBox="1"/>
          <p:nvPr/>
        </p:nvSpPr>
        <p:spPr>
          <a:xfrm>
            <a:off x="8221957" y="1986739"/>
            <a:ext cx="3110147" cy="1200329"/>
          </a:xfrm>
          <a:prstGeom prst="rect">
            <a:avLst/>
          </a:prstGeom>
          <a:noFill/>
        </p:spPr>
        <p:txBody>
          <a:bodyPr wrap="square" rtlCol="0">
            <a:spAutoFit/>
          </a:bodyPr>
          <a:lstStyle/>
          <a:p>
            <a:r>
              <a:rPr lang="en-MY" b="1" dirty="0"/>
              <a:t>Prophecies commissioning people to high-level leadership.</a:t>
            </a:r>
          </a:p>
          <a:p>
            <a:endParaRPr lang="en-US" dirty="0"/>
          </a:p>
        </p:txBody>
      </p:sp>
      <p:sp>
        <p:nvSpPr>
          <p:cNvPr id="7" name="TextBox 6">
            <a:extLst>
              <a:ext uri="{FF2B5EF4-FFF2-40B4-BE49-F238E27FC236}">
                <a16:creationId xmlns:a16="http://schemas.microsoft.com/office/drawing/2014/main" id="{CCEB8936-8971-1446-B6F8-9155E97C8DD9}"/>
              </a:ext>
            </a:extLst>
          </p:cNvPr>
          <p:cNvSpPr txBox="1"/>
          <p:nvPr/>
        </p:nvSpPr>
        <p:spPr>
          <a:xfrm>
            <a:off x="6498272" y="4294401"/>
            <a:ext cx="3110147" cy="923330"/>
          </a:xfrm>
          <a:prstGeom prst="rect">
            <a:avLst/>
          </a:prstGeom>
          <a:noFill/>
        </p:spPr>
        <p:txBody>
          <a:bodyPr wrap="square" rtlCol="0">
            <a:spAutoFit/>
          </a:bodyPr>
          <a:lstStyle/>
          <a:p>
            <a:r>
              <a:rPr lang="en-MY" b="1" dirty="0"/>
              <a:t>Prophecies are given for monetary gain.</a:t>
            </a:r>
          </a:p>
          <a:p>
            <a:endParaRPr lang="en-US" dirty="0"/>
          </a:p>
        </p:txBody>
      </p:sp>
      <p:sp>
        <p:nvSpPr>
          <p:cNvPr id="8" name="TextBox 7">
            <a:extLst>
              <a:ext uri="{FF2B5EF4-FFF2-40B4-BE49-F238E27FC236}">
                <a16:creationId xmlns:a16="http://schemas.microsoft.com/office/drawing/2014/main" id="{E8989D16-2ACA-A748-8E5C-27237FEFC7F8}"/>
              </a:ext>
            </a:extLst>
          </p:cNvPr>
          <p:cNvSpPr txBox="1"/>
          <p:nvPr/>
        </p:nvSpPr>
        <p:spPr>
          <a:xfrm>
            <a:off x="7976054" y="5213546"/>
            <a:ext cx="3110147" cy="923330"/>
          </a:xfrm>
          <a:prstGeom prst="rect">
            <a:avLst/>
          </a:prstGeom>
          <a:noFill/>
        </p:spPr>
        <p:txBody>
          <a:bodyPr wrap="square" rtlCol="0">
            <a:spAutoFit/>
          </a:bodyPr>
          <a:lstStyle/>
          <a:p>
            <a:r>
              <a:rPr lang="en-MY" b="1" dirty="0"/>
              <a:t>Prophecies go beyond the Scriptures to teach doctrine</a:t>
            </a:r>
            <a:endParaRPr lang="en-US" dirty="0"/>
          </a:p>
        </p:txBody>
      </p:sp>
      <p:sp>
        <p:nvSpPr>
          <p:cNvPr id="9" name="TextBox 8">
            <a:extLst>
              <a:ext uri="{FF2B5EF4-FFF2-40B4-BE49-F238E27FC236}">
                <a16:creationId xmlns:a16="http://schemas.microsoft.com/office/drawing/2014/main" id="{6601B470-D703-E549-BE4B-13BC01EEAB9E}"/>
              </a:ext>
            </a:extLst>
          </p:cNvPr>
          <p:cNvSpPr txBox="1"/>
          <p:nvPr/>
        </p:nvSpPr>
        <p:spPr>
          <a:xfrm>
            <a:off x="6639693" y="941665"/>
            <a:ext cx="2260601" cy="923330"/>
          </a:xfrm>
          <a:prstGeom prst="rect">
            <a:avLst/>
          </a:prstGeom>
          <a:noFill/>
        </p:spPr>
        <p:txBody>
          <a:bodyPr wrap="square" rtlCol="0">
            <a:spAutoFit/>
          </a:bodyPr>
          <a:lstStyle/>
          <a:p>
            <a:r>
              <a:rPr lang="en-MY" b="1" dirty="0"/>
              <a:t>Prophecies are used to manipulate relationships</a:t>
            </a:r>
            <a:endParaRPr lang="en-US" dirty="0"/>
          </a:p>
        </p:txBody>
      </p:sp>
      <p:sp>
        <p:nvSpPr>
          <p:cNvPr id="10" name="TextBox 9">
            <a:extLst>
              <a:ext uri="{FF2B5EF4-FFF2-40B4-BE49-F238E27FC236}">
                <a16:creationId xmlns:a16="http://schemas.microsoft.com/office/drawing/2014/main" id="{90A84401-282D-504A-99B3-16FCCC2F5B32}"/>
              </a:ext>
            </a:extLst>
          </p:cNvPr>
          <p:cNvSpPr txBox="1"/>
          <p:nvPr/>
        </p:nvSpPr>
        <p:spPr>
          <a:xfrm>
            <a:off x="859896" y="2016065"/>
            <a:ext cx="3110147" cy="1200329"/>
          </a:xfrm>
          <a:prstGeom prst="rect">
            <a:avLst/>
          </a:prstGeom>
          <a:noFill/>
        </p:spPr>
        <p:txBody>
          <a:bodyPr wrap="square" rtlCol="0">
            <a:spAutoFit/>
          </a:bodyPr>
          <a:lstStyle/>
          <a:p>
            <a:r>
              <a:rPr lang="en-MY" b="1" dirty="0"/>
              <a:t>Prophecies are intentionally given to people of wealth.</a:t>
            </a:r>
          </a:p>
          <a:p>
            <a:endParaRPr lang="en-US" dirty="0"/>
          </a:p>
        </p:txBody>
      </p:sp>
      <p:sp>
        <p:nvSpPr>
          <p:cNvPr id="11" name="TextBox 10">
            <a:extLst>
              <a:ext uri="{FF2B5EF4-FFF2-40B4-BE49-F238E27FC236}">
                <a16:creationId xmlns:a16="http://schemas.microsoft.com/office/drawing/2014/main" id="{7BECB301-1D1F-8B49-B54A-CD79A463454D}"/>
              </a:ext>
            </a:extLst>
          </p:cNvPr>
          <p:cNvSpPr txBox="1"/>
          <p:nvPr/>
        </p:nvSpPr>
        <p:spPr>
          <a:xfrm>
            <a:off x="1380217" y="3378706"/>
            <a:ext cx="3110147" cy="646331"/>
          </a:xfrm>
          <a:prstGeom prst="rect">
            <a:avLst/>
          </a:prstGeom>
          <a:noFill/>
        </p:spPr>
        <p:txBody>
          <a:bodyPr wrap="square" rtlCol="0">
            <a:spAutoFit/>
          </a:bodyPr>
          <a:lstStyle/>
          <a:p>
            <a:r>
              <a:rPr lang="en-MY" b="1" dirty="0"/>
              <a:t>Prophecies are based upon on prior knowledge.</a:t>
            </a:r>
            <a:endParaRPr lang="en-US" dirty="0"/>
          </a:p>
        </p:txBody>
      </p:sp>
      <p:sp>
        <p:nvSpPr>
          <p:cNvPr id="12" name="TextBox 11">
            <a:extLst>
              <a:ext uri="{FF2B5EF4-FFF2-40B4-BE49-F238E27FC236}">
                <a16:creationId xmlns:a16="http://schemas.microsoft.com/office/drawing/2014/main" id="{02E396A7-C7D5-BC40-8676-69EAE8B44CED}"/>
              </a:ext>
            </a:extLst>
          </p:cNvPr>
          <p:cNvSpPr txBox="1"/>
          <p:nvPr/>
        </p:nvSpPr>
        <p:spPr>
          <a:xfrm>
            <a:off x="6877281" y="3048569"/>
            <a:ext cx="3110147" cy="646331"/>
          </a:xfrm>
          <a:prstGeom prst="rect">
            <a:avLst/>
          </a:prstGeom>
          <a:noFill/>
        </p:spPr>
        <p:txBody>
          <a:bodyPr wrap="square" rtlCol="0">
            <a:spAutoFit/>
          </a:bodyPr>
          <a:lstStyle/>
          <a:p>
            <a:r>
              <a:rPr lang="en-MY" b="1" dirty="0"/>
              <a:t>The prophecies draw attention to the prophet</a:t>
            </a:r>
            <a:endParaRPr lang="en-US" dirty="0"/>
          </a:p>
        </p:txBody>
      </p:sp>
      <p:sp>
        <p:nvSpPr>
          <p:cNvPr id="13" name="TextBox 12">
            <a:extLst>
              <a:ext uri="{FF2B5EF4-FFF2-40B4-BE49-F238E27FC236}">
                <a16:creationId xmlns:a16="http://schemas.microsoft.com/office/drawing/2014/main" id="{79B47DB9-ABE0-BE4D-AA66-FA19963CAA41}"/>
              </a:ext>
            </a:extLst>
          </p:cNvPr>
          <p:cNvSpPr txBox="1"/>
          <p:nvPr/>
        </p:nvSpPr>
        <p:spPr>
          <a:xfrm>
            <a:off x="1800659" y="4567215"/>
            <a:ext cx="3110147" cy="646331"/>
          </a:xfrm>
          <a:prstGeom prst="rect">
            <a:avLst/>
          </a:prstGeom>
          <a:noFill/>
        </p:spPr>
        <p:txBody>
          <a:bodyPr wrap="square" rtlCol="0">
            <a:spAutoFit/>
          </a:bodyPr>
          <a:lstStyle/>
          <a:p>
            <a:r>
              <a:rPr lang="en-MY" b="1" dirty="0"/>
              <a:t>Dramatic prophecies are given to build an audience.</a:t>
            </a:r>
            <a:endParaRPr lang="en-US" dirty="0"/>
          </a:p>
        </p:txBody>
      </p:sp>
    </p:spTree>
    <p:extLst>
      <p:ext uri="{BB962C8B-B14F-4D97-AF65-F5344CB8AC3E}">
        <p14:creationId xmlns:p14="http://schemas.microsoft.com/office/powerpoint/2010/main" val="234254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7EC001-A96E-E14B-883D-ED97A346F09A}"/>
              </a:ext>
            </a:extLst>
          </p:cNvPr>
          <p:cNvSpPr txBox="1"/>
          <p:nvPr/>
        </p:nvSpPr>
        <p:spPr>
          <a:xfrm>
            <a:off x="2758824" y="2819695"/>
            <a:ext cx="6305444" cy="830997"/>
          </a:xfrm>
          <a:prstGeom prst="rect">
            <a:avLst/>
          </a:prstGeom>
          <a:noFill/>
        </p:spPr>
        <p:txBody>
          <a:bodyPr wrap="none" rtlCol="0">
            <a:spAutoFit/>
          </a:bodyPr>
          <a:lstStyle/>
          <a:p>
            <a:r>
              <a:rPr lang="en-US" sz="4800" dirty="0"/>
              <a:t>Doctrine of universalism</a:t>
            </a:r>
          </a:p>
        </p:txBody>
      </p:sp>
      <p:sp>
        <p:nvSpPr>
          <p:cNvPr id="6" name="TextBox 5">
            <a:extLst>
              <a:ext uri="{FF2B5EF4-FFF2-40B4-BE49-F238E27FC236}">
                <a16:creationId xmlns:a16="http://schemas.microsoft.com/office/drawing/2014/main" id="{60482BC7-6965-4D49-9A82-4302C824E00D}"/>
              </a:ext>
            </a:extLst>
          </p:cNvPr>
          <p:cNvSpPr txBox="1"/>
          <p:nvPr/>
        </p:nvSpPr>
        <p:spPr>
          <a:xfrm>
            <a:off x="1585913" y="971550"/>
            <a:ext cx="5142755" cy="1323439"/>
          </a:xfrm>
          <a:prstGeom prst="rect">
            <a:avLst/>
          </a:prstGeom>
          <a:noFill/>
        </p:spPr>
        <p:txBody>
          <a:bodyPr wrap="none" rtlCol="0">
            <a:spAutoFit/>
          </a:bodyPr>
          <a:lstStyle/>
          <a:p>
            <a:r>
              <a:rPr lang="en-US" sz="4000" dirty="0"/>
              <a:t>Bishop Carlton Pearson</a:t>
            </a:r>
          </a:p>
          <a:p>
            <a:endParaRPr lang="en-US" sz="4000" dirty="0"/>
          </a:p>
        </p:txBody>
      </p:sp>
    </p:spTree>
    <p:extLst>
      <p:ext uri="{BB962C8B-B14F-4D97-AF65-F5344CB8AC3E}">
        <p14:creationId xmlns:p14="http://schemas.microsoft.com/office/powerpoint/2010/main" val="356053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16FBCE0-670F-F941-84FB-7E466FC61BEF}"/>
              </a:ext>
            </a:extLst>
          </p:cNvPr>
          <p:cNvSpPr>
            <a:spLocks noGrp="1"/>
          </p:cNvSpPr>
          <p:nvPr>
            <p:ph type="title"/>
          </p:nvPr>
        </p:nvSpPr>
        <p:spPr>
          <a:xfrm>
            <a:off x="1451580" y="804520"/>
            <a:ext cx="4176511" cy="1049235"/>
          </a:xfrm>
        </p:spPr>
        <p:txBody>
          <a:bodyPr>
            <a:normAutofit/>
          </a:bodyPr>
          <a:lstStyle/>
          <a:p>
            <a:r>
              <a:rPr lang="en-US" dirty="0"/>
              <a:t>Jim </a:t>
            </a:r>
            <a:r>
              <a:rPr lang="en-US" dirty="0" err="1"/>
              <a:t>bakker</a:t>
            </a:r>
            <a:endParaRPr lang="en-US" dirty="0"/>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1F89E480-EF64-1542-B1E8-890A247DE7B6}"/>
              </a:ext>
            </a:extLst>
          </p:cNvPr>
          <p:cNvSpPr>
            <a:spLocks noGrp="1"/>
          </p:cNvSpPr>
          <p:nvPr>
            <p:ph idx="1"/>
          </p:nvPr>
        </p:nvSpPr>
        <p:spPr>
          <a:xfrm>
            <a:off x="673768" y="2015732"/>
            <a:ext cx="4950025" cy="3450613"/>
          </a:xfrm>
        </p:spPr>
        <p:txBody>
          <a:bodyPr>
            <a:normAutofit/>
          </a:bodyPr>
          <a:lstStyle/>
          <a:p>
            <a:pPr fontAlgn="base">
              <a:lnSpc>
                <a:spcPct val="110000"/>
              </a:lnSpc>
            </a:pPr>
            <a:r>
              <a:rPr lang="en-MY" sz="1400" dirty="0"/>
              <a:t>“What’s coming next, if we keep losing, you’re going to see the leaders of the church and the leaders of the gospel and the political conservative leaders that are powerful, you are going to see them suddenly die, suddenly killed. Suddenly as they were driving, suddenly as they were in a boat, suddenly in an airplane … You’re going to see it one after another.</a:t>
            </a:r>
          </a:p>
          <a:p>
            <a:pPr fontAlgn="base">
              <a:lnSpc>
                <a:spcPct val="110000"/>
              </a:lnSpc>
            </a:pPr>
            <a:r>
              <a:rPr lang="en-MY" sz="1400" dirty="0"/>
              <a:t>God spoke this to me years ago what would happen near the end and I believe we’re in that time. There’s so desperate — this is life and death. This is the hatred of murder is in the country.”</a:t>
            </a:r>
          </a:p>
          <a:p>
            <a:pPr>
              <a:lnSpc>
                <a:spcPct val="110000"/>
              </a:lnSpc>
            </a:pPr>
            <a:endParaRPr lang="en-US" sz="1400" dirty="0"/>
          </a:p>
        </p:txBody>
      </p:sp>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9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E1C1-947F-3A46-A166-D32EF8D1A5EF}"/>
              </a:ext>
            </a:extLst>
          </p:cNvPr>
          <p:cNvSpPr>
            <a:spLocks noGrp="1"/>
          </p:cNvSpPr>
          <p:nvPr>
            <p:ph type="title"/>
          </p:nvPr>
        </p:nvSpPr>
        <p:spPr/>
        <p:txBody>
          <a:bodyPr/>
          <a:lstStyle/>
          <a:p>
            <a:r>
              <a:rPr lang="en-US" dirty="0"/>
              <a:t>It can be a revelation about the secret things of an unbelieving person</a:t>
            </a:r>
          </a:p>
        </p:txBody>
      </p:sp>
      <p:sp>
        <p:nvSpPr>
          <p:cNvPr id="3" name="Content Placeholder 2">
            <a:extLst>
              <a:ext uri="{FF2B5EF4-FFF2-40B4-BE49-F238E27FC236}">
                <a16:creationId xmlns:a16="http://schemas.microsoft.com/office/drawing/2014/main" id="{56027892-CC65-C64A-8ECA-96277616D9A2}"/>
              </a:ext>
            </a:extLst>
          </p:cNvPr>
          <p:cNvSpPr>
            <a:spLocks noGrp="1"/>
          </p:cNvSpPr>
          <p:nvPr>
            <p:ph idx="1"/>
          </p:nvPr>
        </p:nvSpPr>
        <p:spPr/>
        <p:txBody>
          <a:bodyPr/>
          <a:lstStyle/>
          <a:p>
            <a:r>
              <a:rPr lang="en-MY" dirty="0"/>
              <a:t>1 Corinthians 14:24-25 (ESV) But if all prophesy, and an unbeliever or outsider enters, he is convicted by all, he is called to account by all, 25 the </a:t>
            </a:r>
            <a:r>
              <a:rPr lang="en-MY" b="1" u="sng" dirty="0"/>
              <a:t>secrets of his heart are disclosed</a:t>
            </a:r>
            <a:r>
              <a:rPr lang="en-MY" dirty="0"/>
              <a:t>, and so, falling on his face, he will worship God and declare that God is really among you</a:t>
            </a:r>
            <a:endParaRPr lang="en-US" dirty="0"/>
          </a:p>
        </p:txBody>
      </p:sp>
      <p:sp>
        <p:nvSpPr>
          <p:cNvPr id="4" name="TextBox 3">
            <a:extLst>
              <a:ext uri="{FF2B5EF4-FFF2-40B4-BE49-F238E27FC236}">
                <a16:creationId xmlns:a16="http://schemas.microsoft.com/office/drawing/2014/main" id="{9D3F9D1B-8032-B545-B9CE-B84B6177BBE4}"/>
              </a:ext>
            </a:extLst>
          </p:cNvPr>
          <p:cNvSpPr txBox="1"/>
          <p:nvPr/>
        </p:nvSpPr>
        <p:spPr>
          <a:xfrm>
            <a:off x="2000250" y="5600700"/>
            <a:ext cx="2392001" cy="646331"/>
          </a:xfrm>
          <a:prstGeom prst="rect">
            <a:avLst/>
          </a:prstGeom>
          <a:noFill/>
        </p:spPr>
        <p:txBody>
          <a:bodyPr wrap="none" rtlCol="0">
            <a:spAutoFit/>
          </a:bodyPr>
          <a:lstStyle/>
          <a:p>
            <a:r>
              <a:rPr lang="en-US" dirty="0"/>
              <a:t>John </a:t>
            </a:r>
            <a:r>
              <a:rPr lang="en-US" dirty="0" err="1"/>
              <a:t>Wimber</a:t>
            </a:r>
            <a:r>
              <a:rPr lang="en-US" dirty="0"/>
              <a:t> prophecy</a:t>
            </a:r>
          </a:p>
          <a:p>
            <a:endParaRPr lang="en-US" dirty="0"/>
          </a:p>
        </p:txBody>
      </p:sp>
    </p:spTree>
    <p:extLst>
      <p:ext uri="{BB962C8B-B14F-4D97-AF65-F5344CB8AC3E}">
        <p14:creationId xmlns:p14="http://schemas.microsoft.com/office/powerpoint/2010/main" val="24556880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43262-B247-F440-9C04-F3D435C027C8}"/>
              </a:ext>
            </a:extLst>
          </p:cNvPr>
          <p:cNvSpPr>
            <a:spLocks noGrp="1"/>
          </p:cNvSpPr>
          <p:nvPr>
            <p:ph idx="1"/>
          </p:nvPr>
        </p:nvSpPr>
        <p:spPr>
          <a:xfrm>
            <a:off x="1105743" y="2006369"/>
            <a:ext cx="9603275" cy="3450613"/>
          </a:xfrm>
        </p:spPr>
        <p:txBody>
          <a:bodyPr/>
          <a:lstStyle/>
          <a:p>
            <a:r>
              <a:rPr lang="en-MY" dirty="0"/>
              <a:t>Release your faith for your miracle from God today.”</a:t>
            </a:r>
          </a:p>
          <a:p>
            <a:r>
              <a:rPr lang="en-MY" dirty="0"/>
              <a:t>Something good is going to happen to you today.”</a:t>
            </a:r>
          </a:p>
          <a:p>
            <a:r>
              <a:rPr lang="en-MY" dirty="0"/>
              <a:t>God loves you and has a wonderful plan for your life.”</a:t>
            </a:r>
            <a:endParaRPr lang="en-US" dirty="0"/>
          </a:p>
          <a:p>
            <a:endParaRPr lang="en-US" dirty="0"/>
          </a:p>
          <a:p>
            <a:endParaRPr lang="en-US" dirty="0"/>
          </a:p>
        </p:txBody>
      </p:sp>
      <p:sp>
        <p:nvSpPr>
          <p:cNvPr id="7" name="TextBox 6">
            <a:extLst>
              <a:ext uri="{FF2B5EF4-FFF2-40B4-BE49-F238E27FC236}">
                <a16:creationId xmlns:a16="http://schemas.microsoft.com/office/drawing/2014/main" id="{04C755A4-932A-F248-81B0-D9C13B53BBE4}"/>
              </a:ext>
            </a:extLst>
          </p:cNvPr>
          <p:cNvSpPr txBox="1"/>
          <p:nvPr/>
        </p:nvSpPr>
        <p:spPr>
          <a:xfrm>
            <a:off x="657226" y="605353"/>
            <a:ext cx="282450" cy="369332"/>
          </a:xfrm>
          <a:prstGeom prst="rect">
            <a:avLst/>
          </a:prstGeom>
          <a:noFill/>
        </p:spPr>
        <p:txBody>
          <a:bodyPr wrap="none" rtlCol="0">
            <a:spAutoFit/>
          </a:bodyPr>
          <a:lstStyle/>
          <a:p>
            <a:r>
              <a:rPr lang="en-MY" dirty="0">
                <a:solidFill>
                  <a:schemeClr val="bg1"/>
                </a:solidFill>
              </a:rPr>
              <a:t>“</a:t>
            </a:r>
            <a:endParaRPr lang="en-US" dirty="0">
              <a:solidFill>
                <a:schemeClr val="bg1"/>
              </a:solidFill>
            </a:endParaRPr>
          </a:p>
        </p:txBody>
      </p:sp>
      <p:sp>
        <p:nvSpPr>
          <p:cNvPr id="2" name="TextBox 1">
            <a:extLst>
              <a:ext uri="{FF2B5EF4-FFF2-40B4-BE49-F238E27FC236}">
                <a16:creationId xmlns:a16="http://schemas.microsoft.com/office/drawing/2014/main" id="{C875C993-9FDB-9A47-B47E-6532C062B4A0}"/>
              </a:ext>
            </a:extLst>
          </p:cNvPr>
          <p:cNvSpPr txBox="1"/>
          <p:nvPr/>
        </p:nvSpPr>
        <p:spPr>
          <a:xfrm>
            <a:off x="1343025" y="606137"/>
            <a:ext cx="7335213" cy="769441"/>
          </a:xfrm>
          <a:prstGeom prst="rect">
            <a:avLst/>
          </a:prstGeom>
          <a:noFill/>
        </p:spPr>
        <p:txBody>
          <a:bodyPr wrap="none" rtlCol="0">
            <a:spAutoFit/>
          </a:bodyPr>
          <a:lstStyle/>
          <a:p>
            <a:r>
              <a:rPr lang="en-US" sz="4400" dirty="0"/>
              <a:t>What false prophets usually say</a:t>
            </a:r>
          </a:p>
        </p:txBody>
      </p:sp>
    </p:spTree>
    <p:extLst>
      <p:ext uri="{BB962C8B-B14F-4D97-AF65-F5344CB8AC3E}">
        <p14:creationId xmlns:p14="http://schemas.microsoft.com/office/powerpoint/2010/main" val="107830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5E97-4FB8-714B-91BB-38C601F762DC}"/>
              </a:ext>
            </a:extLst>
          </p:cNvPr>
          <p:cNvSpPr>
            <a:spLocks noGrp="1"/>
          </p:cNvSpPr>
          <p:nvPr>
            <p:ph type="title"/>
          </p:nvPr>
        </p:nvSpPr>
        <p:spPr/>
        <p:txBody>
          <a:bodyPr/>
          <a:lstStyle/>
          <a:p>
            <a:r>
              <a:rPr lang="en-US" dirty="0"/>
              <a:t>The character or true prophecy</a:t>
            </a:r>
          </a:p>
        </p:txBody>
      </p:sp>
      <p:sp>
        <p:nvSpPr>
          <p:cNvPr id="3" name="Content Placeholder 2">
            <a:extLst>
              <a:ext uri="{FF2B5EF4-FFF2-40B4-BE49-F238E27FC236}">
                <a16:creationId xmlns:a16="http://schemas.microsoft.com/office/drawing/2014/main" id="{F228F8C8-C2A3-1947-93B2-F33DFC151C22}"/>
              </a:ext>
            </a:extLst>
          </p:cNvPr>
          <p:cNvSpPr>
            <a:spLocks noGrp="1"/>
          </p:cNvSpPr>
          <p:nvPr>
            <p:ph idx="1"/>
          </p:nvPr>
        </p:nvSpPr>
        <p:spPr>
          <a:xfrm>
            <a:off x="885825" y="2015733"/>
            <a:ext cx="10687050" cy="3184918"/>
          </a:xfrm>
        </p:spPr>
        <p:txBody>
          <a:bodyPr>
            <a:noAutofit/>
          </a:bodyPr>
          <a:lstStyle/>
          <a:p>
            <a:r>
              <a:rPr lang="en-US" sz="2800" dirty="0"/>
              <a:t>Jeremiah 23:16-17 (ESV) Thus says the Lord of hosts: “Do not listen to the words of the prophets who prophesy to you, </a:t>
            </a:r>
            <a:r>
              <a:rPr lang="en-US" sz="2800" b="1" u="sng" dirty="0"/>
              <a:t>filling you with vain hopes</a:t>
            </a:r>
            <a:r>
              <a:rPr lang="en-US" sz="2800" dirty="0"/>
              <a:t>. They speak visions of their own minds, not from the mouth of the Lord. 17 They say continually to </a:t>
            </a:r>
            <a:r>
              <a:rPr lang="en-US" sz="2800" b="1" u="sng" dirty="0"/>
              <a:t>those who despise the word of the Lord</a:t>
            </a:r>
            <a:r>
              <a:rPr lang="en-US" sz="2800" dirty="0"/>
              <a:t>, It shall be </a:t>
            </a:r>
            <a:r>
              <a:rPr lang="en-US" sz="2800" b="1" u="sng" dirty="0"/>
              <a:t>well with you</a:t>
            </a:r>
            <a:r>
              <a:rPr lang="en-US" sz="2800" dirty="0"/>
              <a:t>’; and to everyone who </a:t>
            </a:r>
            <a:r>
              <a:rPr lang="en-US" sz="2800" b="1" u="sng" dirty="0"/>
              <a:t>stubbornly follows his own heart</a:t>
            </a:r>
            <a:r>
              <a:rPr lang="en-US" sz="2800" dirty="0"/>
              <a:t>, they say, </a:t>
            </a:r>
            <a:r>
              <a:rPr lang="en-US" sz="2800" b="1" u="sng" dirty="0"/>
              <a:t>No disaster shall come upon you.’”</a:t>
            </a:r>
          </a:p>
        </p:txBody>
      </p:sp>
      <p:sp>
        <p:nvSpPr>
          <p:cNvPr id="4" name="TextBox 3">
            <a:extLst>
              <a:ext uri="{FF2B5EF4-FFF2-40B4-BE49-F238E27FC236}">
                <a16:creationId xmlns:a16="http://schemas.microsoft.com/office/drawing/2014/main" id="{6454B673-BF0C-5D40-998D-23A142B826A5}"/>
              </a:ext>
            </a:extLst>
          </p:cNvPr>
          <p:cNvSpPr txBox="1"/>
          <p:nvPr/>
        </p:nvSpPr>
        <p:spPr>
          <a:xfrm>
            <a:off x="3343275" y="5715000"/>
            <a:ext cx="2552686" cy="369332"/>
          </a:xfrm>
          <a:prstGeom prst="rect">
            <a:avLst/>
          </a:prstGeom>
          <a:noFill/>
        </p:spPr>
        <p:txBody>
          <a:bodyPr wrap="none" rtlCol="0">
            <a:spAutoFit/>
          </a:bodyPr>
          <a:lstStyle/>
          <a:p>
            <a:r>
              <a:rPr lang="en-US" dirty="0"/>
              <a:t>Prophets are like doctors</a:t>
            </a:r>
          </a:p>
        </p:txBody>
      </p:sp>
    </p:spTree>
    <p:extLst>
      <p:ext uri="{BB962C8B-B14F-4D97-AF65-F5344CB8AC3E}">
        <p14:creationId xmlns:p14="http://schemas.microsoft.com/office/powerpoint/2010/main" val="36479081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7725-E368-A644-B16F-5C20531E4E1D}"/>
              </a:ext>
            </a:extLst>
          </p:cNvPr>
          <p:cNvSpPr>
            <a:spLocks noGrp="1"/>
          </p:cNvSpPr>
          <p:nvPr>
            <p:ph type="title"/>
          </p:nvPr>
        </p:nvSpPr>
        <p:spPr/>
        <p:txBody>
          <a:bodyPr/>
          <a:lstStyle/>
          <a:p>
            <a:r>
              <a:rPr lang="en-US" dirty="0"/>
              <a:t>Abuse of prophecy will lead to bondage to</a:t>
            </a:r>
          </a:p>
        </p:txBody>
      </p:sp>
      <p:sp>
        <p:nvSpPr>
          <p:cNvPr id="5" name="TextBox 4">
            <a:extLst>
              <a:ext uri="{FF2B5EF4-FFF2-40B4-BE49-F238E27FC236}">
                <a16:creationId xmlns:a16="http://schemas.microsoft.com/office/drawing/2014/main" id="{E4556109-21A5-0640-A57E-3B52BA0A903A}"/>
              </a:ext>
            </a:extLst>
          </p:cNvPr>
          <p:cNvSpPr txBox="1"/>
          <p:nvPr/>
        </p:nvSpPr>
        <p:spPr>
          <a:xfrm>
            <a:off x="1451579" y="2230875"/>
            <a:ext cx="3156633" cy="584775"/>
          </a:xfrm>
          <a:prstGeom prst="rect">
            <a:avLst/>
          </a:prstGeom>
          <a:noFill/>
        </p:spPr>
        <p:txBody>
          <a:bodyPr wrap="none" rtlCol="0">
            <a:spAutoFit/>
          </a:bodyPr>
          <a:lstStyle/>
          <a:p>
            <a:r>
              <a:rPr lang="en-MY" sz="3200" dirty="0"/>
              <a:t>Individual Leaders</a:t>
            </a:r>
            <a:endParaRPr lang="en-US" sz="3200" dirty="0"/>
          </a:p>
        </p:txBody>
      </p:sp>
      <p:sp>
        <p:nvSpPr>
          <p:cNvPr id="6" name="TextBox 5">
            <a:extLst>
              <a:ext uri="{FF2B5EF4-FFF2-40B4-BE49-F238E27FC236}">
                <a16:creationId xmlns:a16="http://schemas.microsoft.com/office/drawing/2014/main" id="{0ACD3D5F-ED75-7641-B081-5E9B3EA6DEB2}"/>
              </a:ext>
            </a:extLst>
          </p:cNvPr>
          <p:cNvSpPr txBox="1"/>
          <p:nvPr/>
        </p:nvSpPr>
        <p:spPr>
          <a:xfrm>
            <a:off x="1451579" y="3136612"/>
            <a:ext cx="3741537" cy="584775"/>
          </a:xfrm>
          <a:prstGeom prst="rect">
            <a:avLst/>
          </a:prstGeom>
          <a:noFill/>
        </p:spPr>
        <p:txBody>
          <a:bodyPr wrap="none" rtlCol="0">
            <a:spAutoFit/>
          </a:bodyPr>
          <a:lstStyle/>
          <a:p>
            <a:r>
              <a:rPr lang="en-MY" sz="3200" dirty="0"/>
              <a:t>Presumptuous Beliefs</a:t>
            </a:r>
            <a:endParaRPr lang="en-US" sz="3200" dirty="0"/>
          </a:p>
        </p:txBody>
      </p:sp>
      <p:sp>
        <p:nvSpPr>
          <p:cNvPr id="7" name="TextBox 6">
            <a:extLst>
              <a:ext uri="{FF2B5EF4-FFF2-40B4-BE49-F238E27FC236}">
                <a16:creationId xmlns:a16="http://schemas.microsoft.com/office/drawing/2014/main" id="{5D9B310C-C4D4-F746-8A3D-7176033FEF54}"/>
              </a:ext>
            </a:extLst>
          </p:cNvPr>
          <p:cNvSpPr txBox="1"/>
          <p:nvPr/>
        </p:nvSpPr>
        <p:spPr>
          <a:xfrm>
            <a:off x="1451579" y="4042349"/>
            <a:ext cx="7092346" cy="1077218"/>
          </a:xfrm>
          <a:prstGeom prst="rect">
            <a:avLst/>
          </a:prstGeom>
          <a:noFill/>
        </p:spPr>
        <p:txBody>
          <a:bodyPr wrap="square" rtlCol="0">
            <a:spAutoFit/>
          </a:bodyPr>
          <a:lstStyle/>
          <a:p>
            <a:r>
              <a:rPr lang="en-MY" sz="3200" dirty="0"/>
              <a:t>Human Thoughts, Impressions, and Feelings</a:t>
            </a:r>
            <a:endParaRPr lang="en-US" sz="3200" dirty="0"/>
          </a:p>
        </p:txBody>
      </p:sp>
    </p:spTree>
    <p:extLst>
      <p:ext uri="{BB962C8B-B14F-4D97-AF65-F5344CB8AC3E}">
        <p14:creationId xmlns:p14="http://schemas.microsoft.com/office/powerpoint/2010/main" val="2401368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F020-742B-D74E-8402-F64DB6138C11}"/>
              </a:ext>
            </a:extLst>
          </p:cNvPr>
          <p:cNvSpPr>
            <a:spLocks noGrp="1"/>
          </p:cNvSpPr>
          <p:nvPr>
            <p:ph type="title"/>
          </p:nvPr>
        </p:nvSpPr>
        <p:spPr>
          <a:xfrm>
            <a:off x="1451579" y="804519"/>
            <a:ext cx="9603275" cy="1049235"/>
          </a:xfrm>
        </p:spPr>
        <p:txBody>
          <a:bodyPr>
            <a:normAutofit/>
          </a:bodyPr>
          <a:lstStyle/>
          <a:p>
            <a:r>
              <a:rPr lang="en-US" dirty="0"/>
              <a:t>Matthew chandler</a:t>
            </a:r>
          </a:p>
        </p:txBody>
      </p:sp>
      <p:sp>
        <p:nvSpPr>
          <p:cNvPr id="3" name="Content Placeholder 2">
            <a:extLst>
              <a:ext uri="{FF2B5EF4-FFF2-40B4-BE49-F238E27FC236}">
                <a16:creationId xmlns:a16="http://schemas.microsoft.com/office/drawing/2014/main" id="{EDD6E77D-DE76-4849-8A7F-0E8DA7D54560}"/>
              </a:ext>
            </a:extLst>
          </p:cNvPr>
          <p:cNvSpPr>
            <a:spLocks noGrp="1"/>
          </p:cNvSpPr>
          <p:nvPr>
            <p:ph idx="1"/>
          </p:nvPr>
        </p:nvSpPr>
        <p:spPr>
          <a:xfrm>
            <a:off x="653693" y="2344346"/>
            <a:ext cx="4960442" cy="3450613"/>
          </a:xfrm>
        </p:spPr>
        <p:txBody>
          <a:bodyPr>
            <a:noAutofit/>
          </a:bodyPr>
          <a:lstStyle/>
          <a:p>
            <a:pPr marL="0" indent="0">
              <a:buNone/>
            </a:pPr>
            <a:r>
              <a:rPr lang="en-MY" sz="2800" i="1" dirty="0"/>
              <a:t>“We receive from the Lord a word that doesn’t contradict the Scriptures, doesn’t stand in contrast to the sufficiency of the Scriptures, but it personalizes the Scriptures.”  </a:t>
            </a:r>
            <a:endParaRPr lang="en-US" sz="2800" i="1" dirty="0"/>
          </a:p>
        </p:txBody>
      </p:sp>
    </p:spTree>
    <p:extLst>
      <p:ext uri="{BB962C8B-B14F-4D97-AF65-F5344CB8AC3E}">
        <p14:creationId xmlns:p14="http://schemas.microsoft.com/office/powerpoint/2010/main" val="300103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F97D-D5E0-C943-A63F-FC3F7ECE163B}"/>
              </a:ext>
            </a:extLst>
          </p:cNvPr>
          <p:cNvSpPr>
            <a:spLocks noGrp="1"/>
          </p:cNvSpPr>
          <p:nvPr>
            <p:ph type="title"/>
          </p:nvPr>
        </p:nvSpPr>
        <p:spPr/>
        <p:txBody>
          <a:bodyPr/>
          <a:lstStyle/>
          <a:p>
            <a:r>
              <a:rPr lang="en-US" dirty="0"/>
              <a:t>Prophetic gifts</a:t>
            </a:r>
          </a:p>
        </p:txBody>
      </p:sp>
      <p:sp>
        <p:nvSpPr>
          <p:cNvPr id="4" name="Oval 3">
            <a:extLst>
              <a:ext uri="{FF2B5EF4-FFF2-40B4-BE49-F238E27FC236}">
                <a16:creationId xmlns:a16="http://schemas.microsoft.com/office/drawing/2014/main" id="{EC121766-0B79-D54C-B2BF-F64FCB6E914D}"/>
              </a:ext>
            </a:extLst>
          </p:cNvPr>
          <p:cNvSpPr/>
          <p:nvPr/>
        </p:nvSpPr>
        <p:spPr>
          <a:xfrm>
            <a:off x="3707854" y="2024149"/>
            <a:ext cx="3724102" cy="28097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Church</a:t>
            </a:r>
          </a:p>
        </p:txBody>
      </p:sp>
      <p:sp>
        <p:nvSpPr>
          <p:cNvPr id="5" name="TextBox 4">
            <a:extLst>
              <a:ext uri="{FF2B5EF4-FFF2-40B4-BE49-F238E27FC236}">
                <a16:creationId xmlns:a16="http://schemas.microsoft.com/office/drawing/2014/main" id="{81D4D05B-1D22-7D4B-A416-9DD88B553286}"/>
              </a:ext>
            </a:extLst>
          </p:cNvPr>
          <p:cNvSpPr txBox="1"/>
          <p:nvPr/>
        </p:nvSpPr>
        <p:spPr>
          <a:xfrm>
            <a:off x="314761" y="2009349"/>
            <a:ext cx="3948517" cy="584775"/>
          </a:xfrm>
          <a:prstGeom prst="rect">
            <a:avLst/>
          </a:prstGeom>
          <a:noFill/>
        </p:spPr>
        <p:txBody>
          <a:bodyPr wrap="none" rtlCol="0">
            <a:spAutoFit/>
          </a:bodyPr>
          <a:lstStyle/>
          <a:p>
            <a:r>
              <a:rPr lang="en-US" sz="3200" dirty="0"/>
              <a:t>Elders-lead and preach</a:t>
            </a:r>
          </a:p>
        </p:txBody>
      </p:sp>
      <p:sp>
        <p:nvSpPr>
          <p:cNvPr id="6" name="TextBox 5">
            <a:extLst>
              <a:ext uri="{FF2B5EF4-FFF2-40B4-BE49-F238E27FC236}">
                <a16:creationId xmlns:a16="http://schemas.microsoft.com/office/drawing/2014/main" id="{30073F14-6A52-674E-B8C8-B00BBED3AFDD}"/>
              </a:ext>
            </a:extLst>
          </p:cNvPr>
          <p:cNvSpPr txBox="1"/>
          <p:nvPr/>
        </p:nvSpPr>
        <p:spPr>
          <a:xfrm>
            <a:off x="8484147" y="2527069"/>
            <a:ext cx="1646028" cy="584775"/>
          </a:xfrm>
          <a:prstGeom prst="rect">
            <a:avLst/>
          </a:prstGeom>
          <a:noFill/>
        </p:spPr>
        <p:txBody>
          <a:bodyPr wrap="none" rtlCol="0">
            <a:spAutoFit/>
          </a:bodyPr>
          <a:lstStyle/>
          <a:p>
            <a:r>
              <a:rPr lang="en-US" sz="3200" dirty="0"/>
              <a:t>Teachers</a:t>
            </a:r>
          </a:p>
        </p:txBody>
      </p:sp>
      <p:sp>
        <p:nvSpPr>
          <p:cNvPr id="7" name="TextBox 6">
            <a:extLst>
              <a:ext uri="{FF2B5EF4-FFF2-40B4-BE49-F238E27FC236}">
                <a16:creationId xmlns:a16="http://schemas.microsoft.com/office/drawing/2014/main" id="{4375C102-22E6-CE41-A0AC-59C3EAFC6370}"/>
              </a:ext>
            </a:extLst>
          </p:cNvPr>
          <p:cNvSpPr txBox="1"/>
          <p:nvPr/>
        </p:nvSpPr>
        <p:spPr>
          <a:xfrm>
            <a:off x="614138" y="4556263"/>
            <a:ext cx="1674882" cy="584775"/>
          </a:xfrm>
          <a:prstGeom prst="rect">
            <a:avLst/>
          </a:prstGeom>
          <a:noFill/>
        </p:spPr>
        <p:txBody>
          <a:bodyPr wrap="none" rtlCol="0">
            <a:spAutoFit/>
          </a:bodyPr>
          <a:lstStyle/>
          <a:p>
            <a:r>
              <a:rPr lang="en-US" sz="3200" dirty="0"/>
              <a:t>Prophets</a:t>
            </a:r>
          </a:p>
        </p:txBody>
      </p:sp>
      <p:cxnSp>
        <p:nvCxnSpPr>
          <p:cNvPr id="9" name="Straight Arrow Connector 8">
            <a:extLst>
              <a:ext uri="{FF2B5EF4-FFF2-40B4-BE49-F238E27FC236}">
                <a16:creationId xmlns:a16="http://schemas.microsoft.com/office/drawing/2014/main" id="{A69C7064-867B-5245-B769-BC8F11290A65}"/>
              </a:ext>
            </a:extLst>
          </p:cNvPr>
          <p:cNvCxnSpPr>
            <a:cxnSpLocks/>
          </p:cNvCxnSpPr>
          <p:nvPr/>
        </p:nvCxnSpPr>
        <p:spPr>
          <a:xfrm flipH="1">
            <a:off x="7431956" y="2819456"/>
            <a:ext cx="1052191" cy="292388"/>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890C7EC-3436-3E46-93E7-43D69AFE9B58}"/>
              </a:ext>
            </a:extLst>
          </p:cNvPr>
          <p:cNvCxnSpPr>
            <a:cxnSpLocks/>
          </p:cNvCxnSpPr>
          <p:nvPr/>
        </p:nvCxnSpPr>
        <p:spPr>
          <a:xfrm>
            <a:off x="2465133" y="2763334"/>
            <a:ext cx="971243" cy="339087"/>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C92E63C-0353-0F4E-9E8C-4829323E6EF4}"/>
              </a:ext>
            </a:extLst>
          </p:cNvPr>
          <p:cNvCxnSpPr>
            <a:cxnSpLocks/>
          </p:cNvCxnSpPr>
          <p:nvPr/>
        </p:nvCxnSpPr>
        <p:spPr>
          <a:xfrm flipV="1">
            <a:off x="2525164" y="4454802"/>
            <a:ext cx="1259253" cy="275257"/>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C2805EE-2CA7-2846-9D1B-36A2007171E7}"/>
              </a:ext>
            </a:extLst>
          </p:cNvPr>
          <p:cNvSpPr txBox="1"/>
          <p:nvPr/>
        </p:nvSpPr>
        <p:spPr>
          <a:xfrm>
            <a:off x="8329970" y="4702457"/>
            <a:ext cx="1954381" cy="584775"/>
          </a:xfrm>
          <a:prstGeom prst="rect">
            <a:avLst/>
          </a:prstGeom>
          <a:noFill/>
        </p:spPr>
        <p:txBody>
          <a:bodyPr wrap="none" rtlCol="0">
            <a:spAutoFit/>
          </a:bodyPr>
          <a:lstStyle/>
          <a:p>
            <a:r>
              <a:rPr lang="en-US" sz="3200" dirty="0"/>
              <a:t>Evangelists</a:t>
            </a:r>
          </a:p>
        </p:txBody>
      </p:sp>
      <p:cxnSp>
        <p:nvCxnSpPr>
          <p:cNvPr id="16" name="Straight Arrow Connector 15">
            <a:extLst>
              <a:ext uri="{FF2B5EF4-FFF2-40B4-BE49-F238E27FC236}">
                <a16:creationId xmlns:a16="http://schemas.microsoft.com/office/drawing/2014/main" id="{CD7913EF-4E77-5D44-A98D-1C17FBEAD339}"/>
              </a:ext>
            </a:extLst>
          </p:cNvPr>
          <p:cNvCxnSpPr>
            <a:cxnSpLocks/>
          </p:cNvCxnSpPr>
          <p:nvPr/>
        </p:nvCxnSpPr>
        <p:spPr>
          <a:xfrm flipH="1" flipV="1">
            <a:off x="7161514" y="4410070"/>
            <a:ext cx="1052192" cy="292387"/>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4B5258A-0BE9-6243-B3E5-CA3E2F6CD495}"/>
              </a:ext>
            </a:extLst>
          </p:cNvPr>
          <p:cNvSpPr txBox="1"/>
          <p:nvPr/>
        </p:nvSpPr>
        <p:spPr>
          <a:xfrm>
            <a:off x="4611950" y="5486401"/>
            <a:ext cx="1915909" cy="369332"/>
          </a:xfrm>
          <a:prstGeom prst="rect">
            <a:avLst/>
          </a:prstGeom>
          <a:noFill/>
        </p:spPr>
        <p:txBody>
          <a:bodyPr wrap="none" rtlCol="0">
            <a:spAutoFit/>
          </a:bodyPr>
          <a:lstStyle/>
          <a:p>
            <a:r>
              <a:rPr lang="en-US" dirty="0" err="1"/>
              <a:t>Wimber</a:t>
            </a:r>
            <a:r>
              <a:rPr lang="en-US" dirty="0"/>
              <a:t> and Piper</a:t>
            </a:r>
          </a:p>
        </p:txBody>
      </p:sp>
    </p:spTree>
    <p:extLst>
      <p:ext uri="{BB962C8B-B14F-4D97-AF65-F5344CB8AC3E}">
        <p14:creationId xmlns:p14="http://schemas.microsoft.com/office/powerpoint/2010/main" val="261411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4176511" cy="1049235"/>
          </a:xfrm>
        </p:spPr>
        <p:txBody>
          <a:bodyPr>
            <a:normAutofit/>
          </a:bodyPr>
          <a:lstStyle/>
          <a:p>
            <a:r>
              <a:rPr lang="en-US" dirty="0"/>
              <a:t>Charles </a:t>
            </a:r>
            <a:r>
              <a:rPr lang="en-US" dirty="0" err="1"/>
              <a:t>spurgeon</a:t>
            </a:r>
            <a:r>
              <a:rPr lang="en-US" dirty="0"/>
              <a:t> </a:t>
            </a:r>
            <a:r>
              <a:rPr lang="en-US" dirty="0" err="1"/>
              <a:t>cessationist</a:t>
            </a:r>
            <a:endParaRPr lang="en-US" dirty="0"/>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897785" y="2026143"/>
            <a:ext cx="4172212" cy="3450613"/>
          </a:xfrm>
        </p:spPr>
        <p:txBody>
          <a:bodyPr>
            <a:normAutofit/>
          </a:bodyPr>
          <a:lstStyle/>
          <a:p>
            <a:pPr marL="0" indent="0">
              <a:lnSpc>
                <a:spcPct val="110000"/>
              </a:lnSpc>
              <a:buNone/>
            </a:pPr>
            <a:r>
              <a:rPr lang="en-MY" sz="1900" dirty="0"/>
              <a:t>“I have little confidence in those persons who speak of having received direct revelations from the Lord, as though He appeared otherwise than by and through the Gospel. His Word is so full, so perfect, that for God to make any fresh Revelation to you or me is quite needless. To do so would be to put a </a:t>
            </a:r>
            <a:r>
              <a:rPr lang="en-MY" sz="1900" dirty="0" err="1"/>
              <a:t>dishonor</a:t>
            </a:r>
            <a:r>
              <a:rPr lang="en-MY" sz="1900" dirty="0"/>
              <a:t> upon the perfection of that Word”.</a:t>
            </a:r>
            <a:r>
              <a:rPr lang="en-MY" sz="1900" u="sng" baseline="30000" dirty="0">
                <a:hlinkClick r:id="rId3"/>
              </a:rPr>
              <a:t>4</a:t>
            </a:r>
            <a:endParaRPr lang="en-MY" sz="1900" dirty="0"/>
          </a:p>
          <a:p>
            <a:pPr marL="0" indent="0">
              <a:lnSpc>
                <a:spcPct val="110000"/>
              </a:lnSpc>
              <a:buNone/>
            </a:pPr>
            <a:endParaRPr lang="en-US" sz="1900" dirty="0"/>
          </a:p>
        </p:txBody>
      </p:sp>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13EFF75-3415-8544-B902-715D23A37606}"/>
              </a:ext>
            </a:extLst>
          </p:cNvPr>
          <p:cNvSpPr txBox="1"/>
          <p:nvPr/>
        </p:nvSpPr>
        <p:spPr>
          <a:xfrm>
            <a:off x="6223705" y="2018413"/>
            <a:ext cx="4814284" cy="3970318"/>
          </a:xfrm>
          <a:prstGeom prst="rect">
            <a:avLst/>
          </a:prstGeom>
          <a:noFill/>
        </p:spPr>
        <p:txBody>
          <a:bodyPr wrap="square" rtlCol="0">
            <a:spAutoFit/>
          </a:bodyPr>
          <a:lstStyle/>
          <a:p>
            <a:pPr lvl="0" defTabSz="914400">
              <a:defRPr/>
            </a:pPr>
            <a:r>
              <a:rPr lang="en-MY" dirty="0"/>
              <a:t>Yet on two occasions</a:t>
            </a:r>
          </a:p>
          <a:p>
            <a:pPr lvl="0" defTabSz="914400">
              <a:defRPr/>
            </a:pPr>
            <a:endParaRPr lang="en-MY" dirty="0"/>
          </a:p>
          <a:p>
            <a:pPr lvl="0" defTabSz="914400">
              <a:defRPr/>
            </a:pPr>
            <a:r>
              <a:rPr lang="en-MY" dirty="0"/>
              <a:t>“Young man, those gloves you are wearing have not been paid for; you have stolen them from you,’ employer.” </a:t>
            </a:r>
            <a:endParaRPr lang="en-US" dirty="0"/>
          </a:p>
          <a:p>
            <a:endParaRPr lang="en-US" dirty="0"/>
          </a:p>
          <a:p>
            <a:pPr lvl="0" defTabSz="914400">
              <a:defRPr/>
            </a:pPr>
            <a:r>
              <a:rPr lang="en-MY" dirty="0"/>
              <a:t>“While preaching in the hall, on one occasion, I deliberately pointed to a man in the midst of the crowd, and said, `There is a man sitting there, who is a shoemaker; he keeps his shop open on Sundays, it was open last Sabbath morning, he took nine pence, and there was four pence profit out of it; his soul is sold to Satan for four pence!’</a:t>
            </a:r>
          </a:p>
          <a:p>
            <a:endParaRPr lang="en-US" dirty="0"/>
          </a:p>
        </p:txBody>
      </p:sp>
    </p:spTree>
    <p:extLst>
      <p:ext uri="{BB962C8B-B14F-4D97-AF65-F5344CB8AC3E}">
        <p14:creationId xmlns:p14="http://schemas.microsoft.com/office/powerpoint/2010/main" val="2412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0975D-4DF0-7E49-8CCC-9D3F7441AAA1}"/>
              </a:ext>
            </a:extLst>
          </p:cNvPr>
          <p:cNvSpPr>
            <a:spLocks noGrp="1"/>
          </p:cNvSpPr>
          <p:nvPr>
            <p:ph type="title"/>
          </p:nvPr>
        </p:nvSpPr>
        <p:spPr>
          <a:xfrm>
            <a:off x="4098526" y="171617"/>
            <a:ext cx="9603275" cy="1049235"/>
          </a:xfrm>
        </p:spPr>
        <p:txBody>
          <a:bodyPr/>
          <a:lstStyle/>
          <a:p>
            <a:r>
              <a:rPr lang="en-US" dirty="0"/>
              <a:t>Building the church</a:t>
            </a:r>
          </a:p>
        </p:txBody>
      </p:sp>
      <p:sp>
        <p:nvSpPr>
          <p:cNvPr id="6" name="Oval 5">
            <a:extLst>
              <a:ext uri="{FF2B5EF4-FFF2-40B4-BE49-F238E27FC236}">
                <a16:creationId xmlns:a16="http://schemas.microsoft.com/office/drawing/2014/main" id="{145774BB-066B-B944-8E2A-D97A7BAE69CE}"/>
              </a:ext>
            </a:extLst>
          </p:cNvPr>
          <p:cNvSpPr/>
          <p:nvPr/>
        </p:nvSpPr>
        <p:spPr>
          <a:xfrm>
            <a:off x="1106908" y="2924563"/>
            <a:ext cx="3537284" cy="2911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Prophetic</a:t>
            </a:r>
          </a:p>
          <a:p>
            <a:pPr algn="ctr"/>
            <a:r>
              <a:rPr lang="en-US" sz="1400" dirty="0"/>
              <a:t>Understand articulate truth</a:t>
            </a:r>
          </a:p>
          <a:p>
            <a:pPr marL="285750" indent="-285750" algn="ctr">
              <a:buFont typeface="Arial" panose="020B0604020202020204" pitchFamily="34" charset="0"/>
              <a:buChar char="•"/>
            </a:pPr>
            <a:r>
              <a:rPr lang="en-US" sz="1400" dirty="0"/>
              <a:t>Evangelist</a:t>
            </a:r>
          </a:p>
          <a:p>
            <a:pPr marL="285750" indent="-285750" algn="ctr">
              <a:buFont typeface="Arial" panose="020B0604020202020204" pitchFamily="34" charset="0"/>
              <a:buChar char="•"/>
            </a:pPr>
            <a:r>
              <a:rPr lang="en-US" sz="1400" dirty="0"/>
              <a:t>Prophet</a:t>
            </a:r>
          </a:p>
          <a:p>
            <a:pPr marL="285750" indent="-285750" algn="ctr">
              <a:buFont typeface="Arial" panose="020B0604020202020204" pitchFamily="34" charset="0"/>
              <a:buChar char="•"/>
            </a:pPr>
            <a:r>
              <a:rPr lang="en-US" sz="1400" dirty="0"/>
              <a:t>Teacher</a:t>
            </a:r>
          </a:p>
          <a:p>
            <a:pPr marL="285750" indent="-285750" algn="ctr">
              <a:buFont typeface="Arial" panose="020B0604020202020204" pitchFamily="34" charset="0"/>
              <a:buChar char="•"/>
            </a:pPr>
            <a:r>
              <a:rPr lang="en-US" sz="1400" dirty="0"/>
              <a:t>Preacher</a:t>
            </a:r>
          </a:p>
          <a:p>
            <a:pPr marL="285750" indent="-285750" algn="ctr">
              <a:buFont typeface="Arial" panose="020B0604020202020204" pitchFamily="34" charset="0"/>
              <a:buChar char="•"/>
            </a:pPr>
            <a:r>
              <a:rPr lang="en-US" sz="1400" dirty="0"/>
              <a:t>Discerning spirits</a:t>
            </a:r>
          </a:p>
        </p:txBody>
      </p:sp>
      <p:sp>
        <p:nvSpPr>
          <p:cNvPr id="7" name="Oval 6">
            <a:extLst>
              <a:ext uri="{FF2B5EF4-FFF2-40B4-BE49-F238E27FC236}">
                <a16:creationId xmlns:a16="http://schemas.microsoft.com/office/drawing/2014/main" id="{C90C8574-04E5-6749-A3DE-4DE70A69ADFD}"/>
              </a:ext>
            </a:extLst>
          </p:cNvPr>
          <p:cNvSpPr/>
          <p:nvPr/>
        </p:nvSpPr>
        <p:spPr>
          <a:xfrm>
            <a:off x="4098526" y="1008874"/>
            <a:ext cx="3641557" cy="2911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Priestly</a:t>
            </a:r>
          </a:p>
          <a:p>
            <a:pPr algn="ctr"/>
            <a:r>
              <a:rPr lang="en-MY" dirty="0"/>
              <a:t>Understanding and supplying basic needs</a:t>
            </a:r>
          </a:p>
          <a:p>
            <a:pPr marL="171450" indent="-171450" algn="ctr">
              <a:buFont typeface="Arial" panose="020B0604020202020204" pitchFamily="34" charset="0"/>
              <a:buChar char="•"/>
            </a:pPr>
            <a:r>
              <a:rPr lang="en-MY" sz="1200" dirty="0"/>
              <a:t>Counselling</a:t>
            </a:r>
          </a:p>
          <a:p>
            <a:pPr marL="171450" indent="-171450" algn="ctr">
              <a:buFont typeface="Arial" panose="020B0604020202020204" pitchFamily="34" charset="0"/>
              <a:buChar char="•"/>
            </a:pPr>
            <a:r>
              <a:rPr lang="en-MY" sz="1200" dirty="0"/>
              <a:t>Healing</a:t>
            </a:r>
          </a:p>
          <a:p>
            <a:pPr marL="171450" indent="-171450" algn="ctr">
              <a:buFont typeface="Arial" panose="020B0604020202020204" pitchFamily="34" charset="0"/>
              <a:buChar char="•"/>
            </a:pPr>
            <a:r>
              <a:rPr lang="en-MY" sz="1200" dirty="0"/>
              <a:t>Encouragement</a:t>
            </a:r>
          </a:p>
          <a:p>
            <a:pPr marL="171450" indent="-171450" algn="ctr">
              <a:buFont typeface="Arial" panose="020B0604020202020204" pitchFamily="34" charset="0"/>
              <a:buChar char="•"/>
            </a:pPr>
            <a:r>
              <a:rPr lang="en-MY" sz="1200" dirty="0"/>
              <a:t>Mercy</a:t>
            </a:r>
          </a:p>
          <a:p>
            <a:pPr marL="171450" indent="-171450" algn="ctr">
              <a:buFont typeface="Arial" panose="020B0604020202020204" pitchFamily="34" charset="0"/>
              <a:buChar char="•"/>
            </a:pPr>
            <a:r>
              <a:rPr lang="en-MY" sz="1200" dirty="0"/>
              <a:t>Giving</a:t>
            </a:r>
            <a:endParaRPr lang="en-US" sz="1200" dirty="0"/>
          </a:p>
        </p:txBody>
      </p:sp>
      <p:sp>
        <p:nvSpPr>
          <p:cNvPr id="8" name="Oval 7">
            <a:extLst>
              <a:ext uri="{FF2B5EF4-FFF2-40B4-BE49-F238E27FC236}">
                <a16:creationId xmlns:a16="http://schemas.microsoft.com/office/drawing/2014/main" id="{EA26B464-1A66-474D-8E96-2AD10159C298}"/>
              </a:ext>
            </a:extLst>
          </p:cNvPr>
          <p:cNvSpPr/>
          <p:nvPr/>
        </p:nvSpPr>
        <p:spPr>
          <a:xfrm>
            <a:off x="7688984" y="2924563"/>
            <a:ext cx="3537284" cy="2911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Kingly</a:t>
            </a:r>
          </a:p>
          <a:p>
            <a:pPr algn="ctr"/>
            <a:r>
              <a:rPr lang="en-MY" dirty="0"/>
              <a:t>Understanding direction and group needs</a:t>
            </a:r>
          </a:p>
          <a:p>
            <a:pPr marL="171450" indent="-171450" algn="ctr">
              <a:buFont typeface="Arial" panose="020B0604020202020204" pitchFamily="34" charset="0"/>
              <a:buChar char="•"/>
            </a:pPr>
            <a:r>
              <a:rPr lang="en-MY" sz="1200" dirty="0"/>
              <a:t>Apostles</a:t>
            </a:r>
          </a:p>
          <a:p>
            <a:pPr marL="171450" indent="-171450" algn="ctr">
              <a:buFont typeface="Arial" panose="020B0604020202020204" pitchFamily="34" charset="0"/>
              <a:buChar char="•"/>
            </a:pPr>
            <a:r>
              <a:rPr lang="en-MY" sz="1200" dirty="0"/>
              <a:t>Leaders</a:t>
            </a:r>
          </a:p>
          <a:p>
            <a:pPr marL="171450" indent="-171450" algn="ctr">
              <a:buFont typeface="Arial" panose="020B0604020202020204" pitchFamily="34" charset="0"/>
              <a:buChar char="•"/>
            </a:pPr>
            <a:r>
              <a:rPr lang="en-MY" sz="1200" dirty="0"/>
              <a:t>Administration</a:t>
            </a:r>
          </a:p>
          <a:p>
            <a:pPr marL="171450" indent="-171450" algn="ctr">
              <a:buFont typeface="Arial" panose="020B0604020202020204" pitchFamily="34" charset="0"/>
              <a:buChar char="•"/>
            </a:pPr>
            <a:r>
              <a:rPr lang="en-MY" sz="1200" dirty="0"/>
              <a:t>Faith</a:t>
            </a:r>
            <a:endParaRPr lang="en-US" sz="1200" dirty="0"/>
          </a:p>
        </p:txBody>
      </p:sp>
      <p:sp>
        <p:nvSpPr>
          <p:cNvPr id="9" name="TextBox 8">
            <a:extLst>
              <a:ext uri="{FF2B5EF4-FFF2-40B4-BE49-F238E27FC236}">
                <a16:creationId xmlns:a16="http://schemas.microsoft.com/office/drawing/2014/main" id="{EE8A6A9B-5CA6-1143-ABB1-71706F7A9CC2}"/>
              </a:ext>
            </a:extLst>
          </p:cNvPr>
          <p:cNvSpPr txBox="1"/>
          <p:nvPr/>
        </p:nvSpPr>
        <p:spPr>
          <a:xfrm>
            <a:off x="3152274" y="7243011"/>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3C375990-C2B1-5444-8DA5-12A8E1C90094}"/>
              </a:ext>
            </a:extLst>
          </p:cNvPr>
          <p:cNvSpPr txBox="1"/>
          <p:nvPr/>
        </p:nvSpPr>
        <p:spPr>
          <a:xfrm>
            <a:off x="5061284" y="5479794"/>
            <a:ext cx="2069432" cy="369332"/>
          </a:xfrm>
          <a:prstGeom prst="rect">
            <a:avLst/>
          </a:prstGeom>
          <a:noFill/>
        </p:spPr>
        <p:txBody>
          <a:bodyPr wrap="square" rtlCol="0">
            <a:spAutoFit/>
          </a:bodyPr>
          <a:lstStyle/>
          <a:p>
            <a:r>
              <a:rPr lang="en-US" dirty="0"/>
              <a:t>Tim Keller</a:t>
            </a:r>
          </a:p>
        </p:txBody>
      </p:sp>
      <p:sp>
        <p:nvSpPr>
          <p:cNvPr id="11" name="Oval 10">
            <a:extLst>
              <a:ext uri="{FF2B5EF4-FFF2-40B4-BE49-F238E27FC236}">
                <a16:creationId xmlns:a16="http://schemas.microsoft.com/office/drawing/2014/main" id="{8EB53629-D352-FC43-B02F-8D9FC2E4A163}"/>
              </a:ext>
            </a:extLst>
          </p:cNvPr>
          <p:cNvSpPr/>
          <p:nvPr/>
        </p:nvSpPr>
        <p:spPr>
          <a:xfrm>
            <a:off x="3152274" y="718970"/>
            <a:ext cx="6686513" cy="59886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Prophetic</a:t>
            </a:r>
          </a:p>
          <a:p>
            <a:pPr algn="ctr"/>
            <a:r>
              <a:rPr lang="en-US" sz="2800" dirty="0"/>
              <a:t>Understand articulate truth</a:t>
            </a:r>
          </a:p>
          <a:p>
            <a:pPr marL="285750" indent="-285750" algn="ctr">
              <a:buFont typeface="Arial" panose="020B0604020202020204" pitchFamily="34" charset="0"/>
              <a:buChar char="•"/>
            </a:pPr>
            <a:r>
              <a:rPr lang="en-US" sz="2800" dirty="0"/>
              <a:t>Evangelist</a:t>
            </a:r>
          </a:p>
          <a:p>
            <a:pPr marL="285750" indent="-285750" algn="ctr">
              <a:buFont typeface="Arial" panose="020B0604020202020204" pitchFamily="34" charset="0"/>
              <a:buChar char="•"/>
            </a:pPr>
            <a:r>
              <a:rPr lang="en-US" sz="2800" dirty="0"/>
              <a:t>Prophet</a:t>
            </a:r>
          </a:p>
          <a:p>
            <a:pPr marL="285750" indent="-285750" algn="ctr">
              <a:buFont typeface="Arial" panose="020B0604020202020204" pitchFamily="34" charset="0"/>
              <a:buChar char="•"/>
            </a:pPr>
            <a:r>
              <a:rPr lang="en-US" sz="2800" dirty="0"/>
              <a:t>Teacher</a:t>
            </a:r>
          </a:p>
          <a:p>
            <a:pPr marL="285750" indent="-285750" algn="ctr">
              <a:buFont typeface="Arial" panose="020B0604020202020204" pitchFamily="34" charset="0"/>
              <a:buChar char="•"/>
            </a:pPr>
            <a:r>
              <a:rPr lang="en-US" sz="2800" dirty="0"/>
              <a:t>Preacher</a:t>
            </a:r>
          </a:p>
          <a:p>
            <a:pPr marL="285750" indent="-285750" algn="ctr">
              <a:buFont typeface="Arial" panose="020B0604020202020204" pitchFamily="34" charset="0"/>
              <a:buChar char="•"/>
            </a:pPr>
            <a:r>
              <a:rPr lang="en-US" sz="2800" dirty="0"/>
              <a:t>Discerning spirits</a:t>
            </a:r>
          </a:p>
        </p:txBody>
      </p:sp>
    </p:spTree>
    <p:extLst>
      <p:ext uri="{BB962C8B-B14F-4D97-AF65-F5344CB8AC3E}">
        <p14:creationId xmlns:p14="http://schemas.microsoft.com/office/powerpoint/2010/main" val="411341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6749</Words>
  <Application>Microsoft Macintosh PowerPoint</Application>
  <PresentationFormat>Widescreen</PresentationFormat>
  <Paragraphs>568</Paragraphs>
  <Slides>74</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Gill Sans MT</vt:lpstr>
      <vt:lpstr>Gallery</vt:lpstr>
      <vt:lpstr>Prophecy in community</vt:lpstr>
      <vt:lpstr>Pauls’ emphasis</vt:lpstr>
      <vt:lpstr>Prophecy in community</vt:lpstr>
      <vt:lpstr>A. What is prophecy?</vt:lpstr>
      <vt:lpstr>It is a revelation</vt:lpstr>
      <vt:lpstr>It is revelation that builds up the church</vt:lpstr>
      <vt:lpstr>It can be a revelation about the secret things of an unbelieving person</vt:lpstr>
      <vt:lpstr>Charles spurgeon cessationist</vt:lpstr>
      <vt:lpstr>Building the church</vt:lpstr>
      <vt:lpstr>Prophecy is not teaching</vt:lpstr>
      <vt:lpstr>Mentioned separately</vt:lpstr>
      <vt:lpstr>Pauls’ emphasis is order</vt:lpstr>
      <vt:lpstr>PowerPoint Presentation</vt:lpstr>
      <vt:lpstr>Inward eye of faith</vt:lpstr>
      <vt:lpstr>b. Is it still relevant today?</vt:lpstr>
      <vt:lpstr>Old testament prophets-authoritative and infallible</vt:lpstr>
      <vt:lpstr>Jesus the ultimate prophet</vt:lpstr>
      <vt:lpstr>Function of prophecy in redemptive history</vt:lpstr>
      <vt:lpstr>Perfect has come</vt:lpstr>
      <vt:lpstr>PowerPoint Presentation</vt:lpstr>
      <vt:lpstr>The context of 1st century readers</vt:lpstr>
      <vt:lpstr>Prof Thomas Schriener</vt:lpstr>
      <vt:lpstr>Old testament looks forward to new</vt:lpstr>
      <vt:lpstr>Difference between ot and nt</vt:lpstr>
      <vt:lpstr> the issue is authority</vt:lpstr>
      <vt:lpstr>PowerPoint Presentation</vt:lpstr>
      <vt:lpstr>New testament prophets---fallible</vt:lpstr>
      <vt:lpstr>PowerPoint Presentation</vt:lpstr>
      <vt:lpstr>PowerPoint Presentation</vt:lpstr>
      <vt:lpstr>PowerPoint Presentation</vt:lpstr>
      <vt:lpstr>PowerPoint Presentation</vt:lpstr>
      <vt:lpstr>AGABUS PROPHECY</vt:lpstr>
      <vt:lpstr>ACTUAL EVENT</vt:lpstr>
      <vt:lpstr>In defence of agabus</vt:lpstr>
      <vt:lpstr>Was the spirit wrong ? Or paul disobedient</vt:lpstr>
      <vt:lpstr>PowerPoint Presentation</vt:lpstr>
      <vt:lpstr>Major doctrinal controversy</vt:lpstr>
      <vt:lpstr>The process</vt:lpstr>
      <vt:lpstr>The final decision</vt:lpstr>
      <vt:lpstr>How prophesy functioned in new testament</vt:lpstr>
      <vt:lpstr>Misunderstanding of the meaning of prophecy</vt:lpstr>
      <vt:lpstr>New testament</vt:lpstr>
      <vt:lpstr>PowerPoint Presentation</vt:lpstr>
      <vt:lpstr>grudem</vt:lpstr>
      <vt:lpstr>The issue of fallibility</vt:lpstr>
      <vt:lpstr>A distinction without a difference</vt:lpstr>
      <vt:lpstr>c. Why should we desire it</vt:lpstr>
      <vt:lpstr>PowerPoint Presentation</vt:lpstr>
      <vt:lpstr>Paul’s warning to </vt:lpstr>
      <vt:lpstr>prophecy</vt:lpstr>
      <vt:lpstr>d. How should we practice it?</vt:lpstr>
      <vt:lpstr>Corporate participation</vt:lpstr>
      <vt:lpstr>Only intelligible tongues</vt:lpstr>
      <vt:lpstr>Who are the others?</vt:lpstr>
      <vt:lpstr>PowerPoint Presentation</vt:lpstr>
      <vt:lpstr>Prophets under the authority of apostles</vt:lpstr>
      <vt:lpstr>PowerPoint Presentation</vt:lpstr>
      <vt:lpstr>PowerPoint Presentation</vt:lpstr>
      <vt:lpstr>PowerPoint Presentation</vt:lpstr>
      <vt:lpstr>PowerPoint Presentation</vt:lpstr>
      <vt:lpstr>PowerPoint Presentation</vt:lpstr>
      <vt:lpstr>tension</vt:lpstr>
      <vt:lpstr>PowerPoint Presentation</vt:lpstr>
      <vt:lpstr>Commonalities in all three passages</vt:lpstr>
      <vt:lpstr>CHALLENGE</vt:lpstr>
      <vt:lpstr>PowerPoint Presentation</vt:lpstr>
      <vt:lpstr>Prophetic Abuses </vt:lpstr>
      <vt:lpstr>PowerPoint Presentation</vt:lpstr>
      <vt:lpstr>Jim bakker</vt:lpstr>
      <vt:lpstr>PowerPoint Presentation</vt:lpstr>
      <vt:lpstr>The character or true prophecy</vt:lpstr>
      <vt:lpstr>Abuse of prophecy will lead to bondage to</vt:lpstr>
      <vt:lpstr>Matthew chandler</vt:lpstr>
      <vt:lpstr>Prophetic gifts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Prophecy in community</dc:title>
  <dc:creator>Peter Ng</dc:creator>
  <cp:lastModifiedBy>Peter Ng</cp:lastModifiedBy>
  <cp:revision>53</cp:revision>
  <dcterms:created xsi:type="dcterms:W3CDTF">2019-08-06T13:14:29Z</dcterms:created>
  <dcterms:modified xsi:type="dcterms:W3CDTF">2019-08-18T11:35:23Z</dcterms:modified>
</cp:coreProperties>
</file>