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5" r:id="rId2"/>
    <p:sldId id="314" r:id="rId3"/>
    <p:sldId id="342" r:id="rId4"/>
    <p:sldId id="386" r:id="rId5"/>
    <p:sldId id="344" r:id="rId6"/>
    <p:sldId id="401" r:id="rId7"/>
    <p:sldId id="379" r:id="rId8"/>
    <p:sldId id="382" r:id="rId9"/>
    <p:sldId id="380" r:id="rId10"/>
    <p:sldId id="388" r:id="rId11"/>
    <p:sldId id="389" r:id="rId12"/>
    <p:sldId id="391" r:id="rId13"/>
    <p:sldId id="392" r:id="rId14"/>
    <p:sldId id="387" r:id="rId15"/>
    <p:sldId id="383" r:id="rId16"/>
    <p:sldId id="393" r:id="rId17"/>
    <p:sldId id="394" r:id="rId18"/>
    <p:sldId id="381" r:id="rId19"/>
    <p:sldId id="384" r:id="rId20"/>
    <p:sldId id="339" r:id="rId21"/>
    <p:sldId id="345" r:id="rId22"/>
    <p:sldId id="378" r:id="rId23"/>
    <p:sldId id="395" r:id="rId24"/>
    <p:sldId id="385" r:id="rId25"/>
    <p:sldId id="396" r:id="rId26"/>
    <p:sldId id="397" r:id="rId27"/>
    <p:sldId id="398" r:id="rId28"/>
    <p:sldId id="400" r:id="rId29"/>
    <p:sldId id="402" r:id="rId30"/>
    <p:sldId id="403" r:id="rId31"/>
    <p:sldId id="404" r:id="rId32"/>
    <p:sldId id="399" r:id="rId33"/>
    <p:sldId id="405" r:id="rId34"/>
    <p:sldId id="406" r:id="rId35"/>
    <p:sldId id="407" r:id="rId36"/>
    <p:sldId id="408" r:id="rId37"/>
    <p:sldId id="409" r:id="rId38"/>
    <p:sldId id="411" r:id="rId39"/>
    <p:sldId id="41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65A"/>
    <a:srgbClr val="FC0474"/>
    <a:srgbClr val="F55F5B"/>
    <a:srgbClr val="CCD0EA"/>
    <a:srgbClr val="FCE3D0"/>
    <a:srgbClr val="BE4542"/>
    <a:srgbClr val="000000"/>
    <a:srgbClr val="AE3F3C"/>
    <a:srgbClr val="D75B5B"/>
    <a:srgbClr val="C14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064" autoAdjust="0"/>
    <p:restoredTop sz="99271" autoAdjust="0"/>
  </p:normalViewPr>
  <p:slideViewPr>
    <p:cSldViewPr>
      <p:cViewPr>
        <p:scale>
          <a:sx n="100" d="100"/>
          <a:sy n="100" d="100"/>
        </p:scale>
        <p:origin x="-62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5304E-D2A0-4225-A903-91487F2749F2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7DB7-EA37-4E80-A0F4-50E1DC690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7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094A-97E6-49D3-8676-70F2C410A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5C1F0-BDDA-42E8-8A89-0AA652B40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B028C-C3B3-41AF-8309-7BBC5E8BD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CADE0-E520-4123-AA31-F9DA92736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0818B-B468-4109-B7EA-E328CEA8C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2DB35-CC09-4953-A588-DD8D281C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990BB-3C12-4C1D-8892-8CEAE184D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BB955-F63D-4F1E-9A13-2E7D2132B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0451B-05E7-4FA9-897C-60D1FF1CC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CB115-ECC4-48EB-9CB2-9E1527C3F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121F-4E2D-4EA7-AB11-C673BFEB0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BEC0C8-FF32-4FBA-98E6-431A80777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ompforce.typepad.com/.a/6a00d83451df4569e20148c83132e4970c-pi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pforce.typepad.com/.a/6a00d83451df4569e20148c83132e4970c-pi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compforce.typepad.com/.a/6a00d83451df4569e20148c83132e4970c-pi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10:23~32 </a:t>
            </a:r>
            <a:r>
              <a:rPr lang="en-US" sz="1600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(NIV)</a:t>
            </a: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28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-10" dirty="0" smtClean="0">
                <a:solidFill>
                  <a:schemeClr val="bg1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then do not eat it,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29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</a:t>
            </a:r>
            <a:r>
              <a:rPr lang="en-US" sz="1650" b="1" i="1" dirty="0" smtClean="0">
                <a:solidFill>
                  <a:srgbClr val="FFFF00"/>
                </a:solidFill>
              </a:rPr>
              <a:t>for the glory of God</a:t>
            </a:r>
            <a:r>
              <a:rPr lang="en-US" sz="1650" i="1" dirty="0" smtClean="0">
                <a:solidFill>
                  <a:schemeClr val="bg1"/>
                </a:solidFill>
              </a:rPr>
              <a:t>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Do not cause anyone to stumble,</a:t>
            </a:r>
            <a:r>
              <a:rPr lang="en-US" sz="1200" i="1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whether Jews,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Greeks or the church of God— </a:t>
            </a:r>
            <a:endParaRPr lang="en-US" sz="165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640659"/>
            <a:ext cx="48577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1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Liberty with Limits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</a:t>
            </a:r>
            <a:r>
              <a:rPr lang="en-US" sz="1650" b="1" i="1" spc="10" dirty="0" smtClean="0">
                <a:solidFill>
                  <a:srgbClr val="FFFF00"/>
                </a:solidFill>
              </a:rPr>
              <a:t>the good of others</a:t>
            </a:r>
            <a:r>
              <a:rPr lang="en-US" sz="1650" i="1" spc="10" dirty="0" smtClean="0">
                <a:solidFill>
                  <a:schemeClr val="bg1"/>
                </a:solidFill>
              </a:rPr>
              <a:t>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25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26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0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27</a:t>
            </a:r>
            <a:r>
              <a:rPr lang="en-US" sz="60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6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30</a:t>
            </a:r>
            <a:r>
              <a:rPr lang="en-US" sz="1400" b="1" i="1" spc="1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8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31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32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6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Do not cause anyone to stumble,</a:t>
            </a:r>
            <a:r>
              <a:rPr lang="en-US" sz="1200" i="1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whether Jews,</a:t>
            </a:r>
            <a:r>
              <a:rPr lang="en-US" sz="10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Greeks or the church of God— </a:t>
            </a:r>
            <a:endParaRPr lang="en-US" sz="1650" i="1" dirty="0">
              <a:solidFill>
                <a:srgbClr val="BE454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802364"/>
            <a:ext cx="9144000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10:19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Do I mean then that food sacrificed to an idol is anything,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or that an idol is anything?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428868"/>
            <a:ext cx="9144000" cy="19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10:21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You cannot drink the cup of the Lord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and the cup of demons too;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you cannot have a part in both the Lord’s table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and the table of demons.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640659"/>
            <a:ext cx="48577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1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Liberty with Limits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b="1" i="1" dirty="0" smtClean="0">
                <a:solidFill>
                  <a:srgbClr val="FFFF00"/>
                </a:solidFill>
              </a:rPr>
              <a:t>“I have the right to do anything,” you say—but not everything is beneficial</a:t>
            </a:r>
            <a:r>
              <a:rPr lang="en-US" sz="1650" b="1" i="1" spc="10" dirty="0" smtClean="0">
                <a:solidFill>
                  <a:srgbClr val="FFFF00"/>
                </a:solidFill>
              </a:rPr>
              <a:t>.</a:t>
            </a:r>
            <a:r>
              <a:rPr lang="en-US" sz="1650" b="1" i="1" dirty="0" smtClean="0">
                <a:solidFill>
                  <a:srgbClr val="FFFF00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b="1" i="1" dirty="0" smtClean="0">
                <a:solidFill>
                  <a:srgbClr val="FFFF00"/>
                </a:solidFill>
              </a:rPr>
              <a:t>  </a:t>
            </a:r>
            <a:r>
              <a:rPr lang="en-US" sz="200" b="1" i="1" dirty="0" smtClean="0">
                <a:solidFill>
                  <a:srgbClr val="FFFF00"/>
                </a:solidFill>
              </a:rPr>
              <a:t> </a:t>
            </a:r>
            <a:r>
              <a:rPr lang="en-US" sz="1650" b="1" i="1" dirty="0" smtClean="0">
                <a:solidFill>
                  <a:srgbClr val="FFFF00"/>
                </a:solidFill>
              </a:rPr>
              <a:t> </a:t>
            </a:r>
            <a:r>
              <a:rPr lang="en-US" sz="1650" b="1" i="1" spc="10" dirty="0" smtClean="0">
                <a:solidFill>
                  <a:srgbClr val="FFFF00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25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26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0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27</a:t>
            </a:r>
            <a:r>
              <a:rPr lang="en-US" sz="60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6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30</a:t>
            </a:r>
            <a:r>
              <a:rPr lang="en-US" sz="1400" b="1" i="1" spc="1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8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31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32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6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Do not cause anyone to stumble,</a:t>
            </a:r>
            <a:r>
              <a:rPr lang="en-US" sz="1200" i="1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whether Jews,</a:t>
            </a:r>
            <a:r>
              <a:rPr lang="en-US" sz="10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Greeks or the church of God— </a:t>
            </a:r>
            <a:endParaRPr lang="en-US" sz="1650" i="1" dirty="0">
              <a:solidFill>
                <a:srgbClr val="BE454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7788" y="300038"/>
            <a:ext cx="6446837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88649" t="83334" r="8027" b="10958"/>
          <a:stretch>
            <a:fillRect/>
          </a:stretch>
        </p:blipFill>
        <p:spPr bwMode="auto">
          <a:xfrm>
            <a:off x="6786578" y="3000372"/>
            <a:ext cx="21431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5400000">
            <a:off x="6822297" y="3178967"/>
            <a:ext cx="142876" cy="7143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23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</a:t>
            </a:r>
            <a:r>
              <a:rPr lang="en-US" sz="2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24</a:t>
            </a:r>
            <a:r>
              <a:rPr lang="en-US" sz="165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6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30</a:t>
            </a:r>
            <a:r>
              <a:rPr lang="en-US" sz="1400" b="1" i="1" spc="1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8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31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32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6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Do not cause anyone to stumble,</a:t>
            </a:r>
            <a:r>
              <a:rPr lang="en-US" sz="1200" i="1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whether Jews,</a:t>
            </a:r>
            <a:r>
              <a:rPr lang="en-US" sz="10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Greeks or the church of God— </a:t>
            </a:r>
            <a:endParaRPr lang="en-US" sz="1650" i="1" dirty="0">
              <a:solidFill>
                <a:srgbClr val="BE4542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50720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2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Overcoming Legalism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10:23~32 </a:t>
            </a:r>
            <a:r>
              <a:rPr lang="en-US" sz="1600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(NIV)</a:t>
            </a: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28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-10" dirty="0" smtClean="0">
                <a:solidFill>
                  <a:schemeClr val="bg1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then do not eat it,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29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Do not cause anyone to stumble,</a:t>
            </a:r>
            <a:r>
              <a:rPr lang="en-US" sz="1200" i="1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whether </a:t>
            </a:r>
            <a:r>
              <a:rPr lang="en-US" sz="1650" b="1" i="1" dirty="0" smtClean="0">
                <a:solidFill>
                  <a:srgbClr val="FFFF00"/>
                </a:solidFill>
              </a:rPr>
              <a:t>Jews,</a:t>
            </a:r>
            <a:r>
              <a:rPr lang="en-US" sz="1000" b="1" i="1" dirty="0" smtClean="0">
                <a:solidFill>
                  <a:srgbClr val="FFFF00"/>
                </a:solidFill>
              </a:rPr>
              <a:t> </a:t>
            </a:r>
            <a:r>
              <a:rPr lang="en-US" sz="1650" b="1" i="1" dirty="0" smtClean="0">
                <a:solidFill>
                  <a:srgbClr val="FFFF00"/>
                </a:solidFill>
              </a:rPr>
              <a:t>Greeks</a:t>
            </a:r>
            <a:r>
              <a:rPr lang="en-US" sz="1650" i="1" dirty="0" smtClean="0">
                <a:solidFill>
                  <a:schemeClr val="bg1"/>
                </a:solidFill>
              </a:rPr>
              <a:t> or the church of God— </a:t>
            </a:r>
            <a:endParaRPr lang="en-US" sz="1650" i="1" dirty="0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0" y="6143644"/>
            <a:ext cx="192882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350" b="1" i="1" dirty="0" smtClean="0">
                <a:solidFill>
                  <a:srgbClr val="FFFF00"/>
                </a:solidFill>
              </a:rPr>
              <a:t>mixed congregation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5036347" y="5893611"/>
            <a:ext cx="357190" cy="14287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536413" y="5893611"/>
            <a:ext cx="357190" cy="14287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23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</a:t>
            </a:r>
            <a:r>
              <a:rPr lang="en-US" sz="2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24</a:t>
            </a:r>
            <a:r>
              <a:rPr lang="en-US" sz="165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dirty="0" smtClean="0">
                <a:solidFill>
                  <a:srgbClr val="FFFF00"/>
                </a:solidFill>
              </a:rPr>
              <a:t>Eat anything</a:t>
            </a:r>
            <a:r>
              <a:rPr lang="en-US" sz="1650" i="1" dirty="0" smtClean="0">
                <a:solidFill>
                  <a:schemeClr val="bg1"/>
                </a:solidFill>
              </a:rPr>
              <a:t>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b="1" i="1" dirty="0" smtClean="0">
                <a:solidFill>
                  <a:srgbClr val="FFFF00"/>
                </a:solidFill>
              </a:rPr>
              <a:t>eat whatever</a:t>
            </a:r>
            <a:r>
              <a:rPr lang="en-US" sz="1650" i="1" dirty="0" smtClean="0">
                <a:solidFill>
                  <a:schemeClr val="bg1"/>
                </a:solidFill>
              </a:rPr>
              <a:t>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6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30</a:t>
            </a:r>
            <a:r>
              <a:rPr lang="en-US" sz="1400" b="1" i="1" spc="1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8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31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32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6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Do not cause anyone to stumble,</a:t>
            </a:r>
            <a:r>
              <a:rPr lang="en-US" sz="1200" i="1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whether Jews,</a:t>
            </a:r>
            <a:r>
              <a:rPr lang="en-US" sz="10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Greeks or the church of God— </a:t>
            </a:r>
            <a:endParaRPr lang="en-US" sz="1650" i="1" dirty="0">
              <a:solidFill>
                <a:srgbClr val="BE4542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50720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2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Overcoming Legalism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98991"/>
            <a:ext cx="9144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5:1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It is for </a:t>
            </a:r>
            <a:r>
              <a:rPr lang="en-US" sz="2000" b="1" i="1" dirty="0" smtClean="0">
                <a:solidFill>
                  <a:srgbClr val="FFFF00"/>
                </a:solidFill>
              </a:rPr>
              <a:t>freedom</a:t>
            </a:r>
            <a:r>
              <a:rPr lang="en-US" sz="2000" i="1" dirty="0" smtClean="0">
                <a:solidFill>
                  <a:schemeClr val="bg1"/>
                </a:solidFill>
              </a:rPr>
              <a:t> that Christ has set us free.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Stand firm, then, and do not let yourselves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be burdened again by a yoke of </a:t>
            </a:r>
            <a:r>
              <a:rPr lang="en-US" sz="2000" b="1" i="1" dirty="0" smtClean="0">
                <a:solidFill>
                  <a:srgbClr val="FFFF00"/>
                </a:solidFill>
              </a:rPr>
              <a:t>slavery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23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</a:t>
            </a:r>
            <a:r>
              <a:rPr lang="en-US" sz="2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24</a:t>
            </a:r>
            <a:r>
              <a:rPr lang="en-US" sz="165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25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26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0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27</a:t>
            </a:r>
            <a:r>
              <a:rPr lang="en-US" sz="60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28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-10" dirty="0" smtClean="0">
                <a:solidFill>
                  <a:schemeClr val="bg1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then </a:t>
            </a:r>
            <a:r>
              <a:rPr lang="en-US" sz="1650" b="1" i="1" spc="-10" dirty="0" smtClean="0">
                <a:solidFill>
                  <a:srgbClr val="FFFF00"/>
                </a:solidFill>
              </a:rPr>
              <a:t>do not eat it</a:t>
            </a:r>
            <a:r>
              <a:rPr lang="en-US" sz="1650" i="1" spc="-10" dirty="0" smtClean="0">
                <a:solidFill>
                  <a:schemeClr val="bg1"/>
                </a:solidFill>
              </a:rPr>
              <a:t>,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29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6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30</a:t>
            </a:r>
            <a:r>
              <a:rPr lang="en-US" sz="1400" b="1" i="1" spc="1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8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31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32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6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Do not cause anyone to stumble,</a:t>
            </a:r>
            <a:r>
              <a:rPr lang="en-US" sz="1200" i="1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whether Jews,</a:t>
            </a:r>
            <a:r>
              <a:rPr lang="en-US" sz="10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Greeks or the church of God— </a:t>
            </a:r>
            <a:endParaRPr lang="en-US" sz="1650" i="1" dirty="0">
              <a:solidFill>
                <a:srgbClr val="BE4542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4143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3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Virtuous Latitude</a:t>
            </a:r>
            <a:endParaRPr lang="en-US" sz="800" dirty="0" smtClean="0">
              <a:solidFill>
                <a:srgbClr val="FCE3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http://www.extrememindmakeover.org/images/how-to-glorify-God-with-my-life.jpg"/>
          <p:cNvPicPr>
            <a:picLocks noChangeAspect="1" noChangeArrowheads="1"/>
          </p:cNvPicPr>
          <p:nvPr/>
        </p:nvPicPr>
        <p:blipFill>
          <a:blip r:embed="rId2">
            <a:lum bright="-5000" contrast="-2000"/>
          </a:blip>
          <a:srcRect l="2899" r="7246"/>
          <a:stretch>
            <a:fillRect/>
          </a:stretch>
        </p:blipFill>
        <p:spPr bwMode="auto">
          <a:xfrm>
            <a:off x="142844" y="142852"/>
            <a:ext cx="8858312" cy="6589744"/>
          </a:xfrm>
          <a:prstGeom prst="rect">
            <a:avLst/>
          </a:prstGeom>
          <a:noFill/>
        </p:spPr>
      </p:pic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29058" y="3034397"/>
            <a:ext cx="4660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Glorifying God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38" y="2571744"/>
            <a:ext cx="3643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10:23~32</a:t>
            </a:r>
            <a:endParaRPr lang="en-US" sz="2600" dirty="0">
              <a:solidFill>
                <a:srgbClr val="7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AutoShape 4" descr="https://image.slidesharecdn.com/glorifyforppt-180219094418/95/why-is-glorifying-god-important-1-638.jpg?cb=1519033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https://image.slidesharecdn.com/glorifyforppt-180219094418/95/why-is-glorifying-god-important-1-638.jpg?cb=1519033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8" descr="https://image.slidesharecdn.com/glorifyforppt-180219094418/95/why-is-glorifying-god-important-1-638.jpg?cb=15190336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2844" y="5715016"/>
            <a:ext cx="8858312" cy="461665"/>
          </a:xfrm>
          <a:prstGeom prst="rect">
            <a:avLst/>
          </a:prstGeom>
          <a:solidFill>
            <a:srgbClr val="490803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</a:t>
            </a:r>
            <a:r>
              <a:rPr lang="en-US" sz="2200" b="1" i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Everything is permissible, but NOT everything is beneficial</a:t>
            </a:r>
            <a:r>
              <a:rPr lang="en-US" sz="600" b="1" i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200" b="1" i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!</a:t>
            </a:r>
            <a:endParaRPr lang="en-US" sz="2200" b="1" i="1" spc="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IMG_1518.jpg"/>
          <p:cNvPicPr>
            <a:picLocks noChangeAspect="1"/>
          </p:cNvPicPr>
          <p:nvPr/>
        </p:nvPicPr>
        <p:blipFill>
          <a:blip r:embed="rId2"/>
          <a:srcRect l="6649" t="1064" b="6849"/>
          <a:stretch>
            <a:fillRect/>
          </a:stretch>
        </p:blipFill>
        <p:spPr>
          <a:xfrm>
            <a:off x="142844" y="142850"/>
            <a:ext cx="8858312" cy="6572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IMG_1506.jpg"/>
          <p:cNvPicPr>
            <a:picLocks noChangeAspect="1"/>
          </p:cNvPicPr>
          <p:nvPr/>
        </p:nvPicPr>
        <p:blipFill>
          <a:blip r:embed="rId2"/>
          <a:srcRect l="13128" t="23324" r="11012" b="1631"/>
          <a:stretch>
            <a:fillRect/>
          </a:stretch>
        </p:blipFill>
        <p:spPr>
          <a:xfrm>
            <a:off x="142844" y="142852"/>
            <a:ext cx="8858312" cy="657229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286380" y="714356"/>
            <a:ext cx="928694" cy="857256"/>
          </a:xfrm>
          <a:prstGeom prst="straightConnector1">
            <a:avLst/>
          </a:prstGeom>
          <a:ln w="177800">
            <a:solidFill>
              <a:srgbClr val="FC04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IMG_1507.jpg"/>
          <p:cNvPicPr>
            <a:picLocks noChangeAspect="1"/>
          </p:cNvPicPr>
          <p:nvPr/>
        </p:nvPicPr>
        <p:blipFill>
          <a:blip r:embed="rId2"/>
          <a:srcRect t="1084"/>
          <a:stretch>
            <a:fillRect/>
          </a:stretch>
        </p:blipFill>
        <p:spPr>
          <a:xfrm>
            <a:off x="142063" y="142852"/>
            <a:ext cx="8859094" cy="65722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7429520" y="4929198"/>
            <a:ext cx="1000132" cy="714380"/>
          </a:xfrm>
          <a:prstGeom prst="straightConnector1">
            <a:avLst/>
          </a:prstGeom>
          <a:ln w="177800">
            <a:solidFill>
              <a:srgbClr val="FC04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802364"/>
            <a:ext cx="9144000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8:9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Be careful … that the exercise of your rights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does not become a stumbling block to the weak.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23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</a:t>
            </a:r>
            <a:r>
              <a:rPr lang="en-US" sz="2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24</a:t>
            </a:r>
            <a:r>
              <a:rPr lang="en-US" sz="165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25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26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0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27</a:t>
            </a:r>
            <a:r>
              <a:rPr lang="en-US" sz="60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</a:t>
            </a:r>
            <a:r>
              <a:rPr lang="en-US" sz="1650" b="1" i="1" dirty="0" smtClean="0">
                <a:solidFill>
                  <a:srgbClr val="FFFF00"/>
                </a:solidFill>
              </a:rPr>
              <a:t>for the glory of God</a:t>
            </a:r>
            <a:r>
              <a:rPr lang="en-US" sz="1650" i="1" dirty="0" smtClean="0">
                <a:solidFill>
                  <a:schemeClr val="bg1"/>
                </a:solidFill>
              </a:rPr>
              <a:t>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Do not cause anyone to stumble,</a:t>
            </a:r>
            <a:r>
              <a:rPr lang="en-US" sz="1200" i="1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whether Jews,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Greeks or the church of God— </a:t>
            </a:r>
            <a:endParaRPr lang="en-US" sz="1650" i="1" dirty="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4143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4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Exalting the Lord</a:t>
            </a:r>
            <a:endParaRPr lang="en-US" sz="2000" dirty="0" smtClean="0">
              <a:solidFill>
                <a:srgbClr val="FCE3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4" name="Picture 2" descr="https://scontent-lht6-1.cdninstagram.com/vp/02da8cafd5e0ff7e157924b01109d47d/5D6740D5/t51.2885-15/e35/44852082_495385480981602_7373078960893462544_n.jpg?_nc_ht=scontent-lht6-1.cdninstagram.com&amp;se=7&amp;ig_cache_key=MTkxNjExNDMxODk4NDA2NDc3NA%3D%3D.2"/>
          <p:cNvPicPr>
            <a:picLocks noChangeAspect="1" noChangeArrowheads="1"/>
          </p:cNvPicPr>
          <p:nvPr/>
        </p:nvPicPr>
        <p:blipFill>
          <a:blip r:embed="rId2"/>
          <a:srcRect t="22452"/>
          <a:stretch>
            <a:fillRect/>
          </a:stretch>
        </p:blipFill>
        <p:spPr bwMode="auto">
          <a:xfrm>
            <a:off x="142844" y="142852"/>
            <a:ext cx="8845582" cy="6559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2" name="AutoShape 2" descr="https://images.slideplayer.com/18/6181748/slides/slide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4" name="AutoShape 4" descr="https://images.slideplayer.com/18/6181748/slides/slide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6" name="AutoShape 6" descr="https://images.slideplayer.com/18/6181748/slides/slide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1"/>
            <a:ext cx="8858280" cy="659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23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</a:t>
            </a:r>
            <a:r>
              <a:rPr lang="en-US" sz="2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rgbClr val="BE4542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24</a:t>
            </a:r>
            <a:r>
              <a:rPr lang="en-US" sz="165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25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26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0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27</a:t>
            </a:r>
            <a:r>
              <a:rPr lang="en-US" sz="60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</a:t>
            </a:r>
            <a:r>
              <a:rPr lang="en-US" sz="1650" b="1" i="1" dirty="0" smtClean="0">
                <a:solidFill>
                  <a:srgbClr val="FFFF00"/>
                </a:solidFill>
              </a:rPr>
              <a:t>for the glory of God</a:t>
            </a:r>
            <a:r>
              <a:rPr lang="en-US" sz="1650" i="1" dirty="0" smtClean="0">
                <a:solidFill>
                  <a:schemeClr val="bg1"/>
                </a:solidFill>
              </a:rPr>
              <a:t>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Do not cause anyone to stumble,</a:t>
            </a:r>
            <a:r>
              <a:rPr lang="en-US" sz="1200" i="1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whether Jews,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Greeks or the church of God— </a:t>
            </a:r>
            <a:endParaRPr lang="en-US" sz="1650" i="1" dirty="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4143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4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Exalting the Lord</a:t>
            </a:r>
            <a:endParaRPr lang="en-US" sz="2000" dirty="0" smtClean="0">
              <a:solidFill>
                <a:srgbClr val="FCE3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857364"/>
            <a:ext cx="914400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5:17~19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2000" i="1" dirty="0" smtClean="0">
                <a:solidFill>
                  <a:schemeClr val="bg1"/>
                </a:solidFill>
              </a:rPr>
              <a:t>“Do not think that I have come to abolish the Law or the Prophets;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I have not come to abolish them but to fulfill them.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For truly I tell you, until heaven and earth disappear,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not the smallest letter...will by any means disappear from the Law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until everything is accomplished.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…whoever practices and teaches these commands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will be called great in the kingdom of heaven.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t="3261" r="4143"/>
          <a:stretch>
            <a:fillRect/>
          </a:stretch>
        </p:blipFill>
        <p:spPr bwMode="auto">
          <a:xfrm>
            <a:off x="142875" y="148730"/>
            <a:ext cx="8858281" cy="65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643182"/>
            <a:ext cx="9144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5:2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Mark my words! I, Paul, tell you that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if you let yourselves be circumcised,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Christ will be of no value to you at all.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643182"/>
            <a:ext cx="9144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7:12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So in everything,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do to others what you would have them do to you,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for this </a:t>
            </a:r>
            <a:r>
              <a:rPr lang="en-US" sz="2000" b="1" i="1" dirty="0" smtClean="0">
                <a:solidFill>
                  <a:srgbClr val="FFFF00"/>
                </a:solidFill>
              </a:rPr>
              <a:t>sums up the Law</a:t>
            </a:r>
            <a:r>
              <a:rPr lang="en-US" sz="2000" i="1" dirty="0" smtClean="0">
                <a:solidFill>
                  <a:schemeClr val="bg1"/>
                </a:solidFill>
              </a:rPr>
              <a:t> and the Prophets.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6429396"/>
            <a:ext cx="8858312" cy="2857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" name="AutoShape 2" descr="https://static1.squarespace.com/static/51489e0ae4b0499133de71b0/t/592632bd6b8f5b492fb36015/1495675593849/Do+Unto+oth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contrast="11000"/>
          </a:blip>
          <a:srcRect/>
          <a:stretch>
            <a:fillRect/>
          </a:stretch>
        </p:blipFill>
        <p:spPr bwMode="auto">
          <a:xfrm>
            <a:off x="142844" y="285728"/>
            <a:ext cx="885831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28662" y="467005"/>
            <a:ext cx="4071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i="1" dirty="0" smtClean="0">
                <a:solidFill>
                  <a:srgbClr val="58565A"/>
                </a:solidFill>
              </a:rPr>
              <a:t>The Golden Rule</a:t>
            </a:r>
            <a:endParaRPr lang="en-US" sz="2000" i="1" dirty="0" smtClean="0">
              <a:solidFill>
                <a:srgbClr val="58565A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263684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22:37~40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‘</a:t>
            </a:r>
            <a:r>
              <a:rPr lang="en-US" sz="2000" b="1" i="1" dirty="0" smtClean="0">
                <a:solidFill>
                  <a:srgbClr val="FFFF00"/>
                </a:solidFill>
              </a:rPr>
              <a:t>Love the Lord your God</a:t>
            </a:r>
            <a:r>
              <a:rPr lang="en-US" sz="2000" i="1" dirty="0" smtClean="0">
                <a:solidFill>
                  <a:schemeClr val="bg1"/>
                </a:solidFill>
              </a:rPr>
              <a:t> with all your heart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and with all your soul and with all your mind.’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This is the first and greatest commandment.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And the second is like it: ‘</a:t>
            </a:r>
            <a:r>
              <a:rPr lang="en-US" sz="2000" b="1" i="1" dirty="0" smtClean="0">
                <a:solidFill>
                  <a:srgbClr val="FFFF00"/>
                </a:solidFill>
              </a:rPr>
              <a:t>Love your neighbor</a:t>
            </a:r>
            <a:r>
              <a:rPr lang="en-US" sz="2000" i="1" dirty="0" smtClean="0">
                <a:solidFill>
                  <a:schemeClr val="bg1"/>
                </a:solidFill>
              </a:rPr>
              <a:t> as yourself.’</a:t>
            </a:r>
          </a:p>
          <a:p>
            <a:pPr algn="ctr">
              <a:spcAft>
                <a:spcPts val="300"/>
              </a:spcAft>
            </a:pPr>
            <a:r>
              <a:rPr lang="en-US" sz="20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2000" i="1" dirty="0" smtClean="0">
                <a:solidFill>
                  <a:schemeClr val="bg1"/>
                </a:solidFill>
              </a:rPr>
              <a:t>All the Law and the Prophets hang on these two commandments.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www.filcatholic.org/wp-content/uploads/2016/07/tencommandment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51"/>
            <a:ext cx="8858313" cy="6590157"/>
          </a:xfrm>
          <a:prstGeom prst="rect">
            <a:avLst/>
          </a:prstGeom>
          <a:noFill/>
        </p:spPr>
      </p:pic>
      <p:pic>
        <p:nvPicPr>
          <p:cNvPr id="5" name="Picture 2" descr="Redcircle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9312" b="19473"/>
          <a:stretch>
            <a:fillRect/>
          </a:stretch>
        </p:blipFill>
        <p:spPr bwMode="auto">
          <a:xfrm>
            <a:off x="4786314" y="3714752"/>
            <a:ext cx="3643338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643182"/>
            <a:ext cx="9144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5:6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b="1" baseline="30000" dirty="0" smtClean="0"/>
              <a:t> </a:t>
            </a:r>
            <a:r>
              <a:rPr lang="en-US" sz="2000" i="1" dirty="0" smtClean="0">
                <a:solidFill>
                  <a:schemeClr val="bg1"/>
                </a:solidFill>
              </a:rPr>
              <a:t>For in Christ Jesus neither circumcision 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nor </a:t>
            </a:r>
            <a:r>
              <a:rPr lang="en-US" sz="2000" i="1" dirty="0" err="1" smtClean="0">
                <a:solidFill>
                  <a:schemeClr val="bg1"/>
                </a:solidFill>
              </a:rPr>
              <a:t>uncircumcision</a:t>
            </a:r>
            <a:r>
              <a:rPr lang="en-US" sz="2000" i="1" dirty="0" smtClean="0">
                <a:solidFill>
                  <a:schemeClr val="bg1"/>
                </a:solidFill>
              </a:rPr>
              <a:t> has any value.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The only thing that counts is faith expressing itself through </a:t>
            </a:r>
            <a:r>
              <a:rPr lang="en-US" sz="2000" b="1" i="1" dirty="0" smtClean="0">
                <a:solidFill>
                  <a:srgbClr val="FFFF00"/>
                </a:solidFill>
              </a:rPr>
              <a:t>love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643182"/>
            <a:ext cx="9144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8:1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Now about food sacrificed to idols: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We know that “We all possess knowledge.”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But knowledge puffs up while </a:t>
            </a:r>
            <a:r>
              <a:rPr lang="en-US" sz="2000" b="1" i="1" dirty="0" smtClean="0">
                <a:solidFill>
                  <a:srgbClr val="FFFF00"/>
                </a:solidFill>
              </a:rPr>
              <a:t>love builds up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10:23~32 </a:t>
            </a:r>
            <a:r>
              <a:rPr lang="en-US" sz="1600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(NIV)</a:t>
            </a: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28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-10" dirty="0" smtClean="0">
                <a:solidFill>
                  <a:schemeClr val="bg1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then do not eat it,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29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</a:t>
            </a:r>
            <a:r>
              <a:rPr lang="en-US" sz="1650" b="1" i="1" dirty="0" smtClean="0">
                <a:solidFill>
                  <a:srgbClr val="FFFF00"/>
                </a:solidFill>
              </a:rPr>
              <a:t>for the glory of God</a:t>
            </a:r>
            <a:r>
              <a:rPr lang="en-US" sz="1650" i="1" dirty="0" smtClean="0">
                <a:solidFill>
                  <a:schemeClr val="bg1"/>
                </a:solidFill>
              </a:rPr>
              <a:t>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Do not cause anyone to stumble,</a:t>
            </a:r>
            <a:r>
              <a:rPr lang="en-US" sz="1200" i="1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whether Jews,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Greeks or the church of God— </a:t>
            </a:r>
            <a:endParaRPr lang="en-US" sz="165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10:23~32 </a:t>
            </a:r>
            <a:r>
              <a:rPr lang="en-US" sz="1600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(NIV)</a:t>
            </a: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28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-10" dirty="0" smtClean="0">
                <a:solidFill>
                  <a:schemeClr val="bg1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then do not eat it,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29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spc="-20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spc="-20" dirty="0" smtClean="0">
                <a:solidFill>
                  <a:srgbClr val="FFFF00"/>
                </a:solidFill>
              </a:rPr>
              <a:t>Do not cause anyone to stumble</a:t>
            </a:r>
            <a:r>
              <a:rPr lang="en-US" sz="1650" i="1" spc="-20" dirty="0" smtClean="0">
                <a:solidFill>
                  <a:schemeClr val="bg1"/>
                </a:solidFill>
              </a:rPr>
              <a:t>,</a:t>
            </a:r>
            <a:r>
              <a:rPr lang="en-US" sz="1200" i="1" spc="-20" dirty="0" smtClean="0">
                <a:solidFill>
                  <a:schemeClr val="bg1"/>
                </a:solidFill>
              </a:rPr>
              <a:t> </a:t>
            </a:r>
            <a:r>
              <a:rPr lang="en-US" sz="1650" i="1" spc="-20" dirty="0" smtClean="0">
                <a:solidFill>
                  <a:schemeClr val="bg1"/>
                </a:solidFill>
              </a:rPr>
              <a:t>whether Jews,</a:t>
            </a:r>
            <a:r>
              <a:rPr lang="en-US" sz="1000" i="1" spc="-20" dirty="0" smtClean="0">
                <a:solidFill>
                  <a:schemeClr val="bg1"/>
                </a:solidFill>
              </a:rPr>
              <a:t> </a:t>
            </a:r>
            <a:r>
              <a:rPr lang="en-US" sz="1650" i="1" spc="-20" dirty="0" smtClean="0">
                <a:solidFill>
                  <a:schemeClr val="bg1"/>
                </a:solidFill>
              </a:rPr>
              <a:t>Greeks or the church of God—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  <a:endParaRPr lang="en-US" sz="165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5818" y="1082062"/>
            <a:ext cx="7715272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1 Corinthians 10:23~32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8925" indent="-288925">
              <a:spcBef>
                <a:spcPts val="0"/>
              </a:spcBef>
              <a:defRPr/>
            </a:pPr>
            <a:endParaRPr lang="en-US" sz="2400" i="1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1.	</a:t>
            </a:r>
            <a:r>
              <a:rPr lang="en-US" sz="2200" b="1" spc="50" dirty="0" smtClean="0">
                <a:solidFill>
                  <a:srgbClr val="FFFF00"/>
                </a:solidFill>
              </a:rPr>
              <a:t>L</a:t>
            </a:r>
            <a:r>
              <a:rPr lang="en-US" sz="2200" b="1" spc="50" dirty="0" smtClean="0">
                <a:solidFill>
                  <a:schemeClr val="bg1"/>
                </a:solidFill>
              </a:rPr>
              <a:t>iberty with Limits</a:t>
            </a:r>
            <a:r>
              <a:rPr lang="en-US" sz="2200" b="1" dirty="0" smtClean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	verses 23~24 </a:t>
            </a:r>
          </a:p>
          <a:p>
            <a:pPr marL="288925" indent="-288925">
              <a:spcAft>
                <a:spcPts val="300"/>
              </a:spcAft>
            </a:pPr>
            <a:endParaRPr lang="en-US" sz="800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2.	</a:t>
            </a:r>
            <a:r>
              <a:rPr lang="en-US" sz="2200" b="1" spc="50" dirty="0" smtClean="0">
                <a:solidFill>
                  <a:srgbClr val="FFFF00"/>
                </a:solidFill>
              </a:rPr>
              <a:t>O</a:t>
            </a:r>
            <a:r>
              <a:rPr lang="en-US" sz="2200" b="1" spc="50" dirty="0" smtClean="0">
                <a:solidFill>
                  <a:schemeClr val="bg1"/>
                </a:solidFill>
              </a:rPr>
              <a:t>vercoming Legalism</a:t>
            </a:r>
            <a:r>
              <a:rPr lang="en-US" sz="2000" dirty="0" smtClean="0">
                <a:solidFill>
                  <a:schemeClr val="bg1"/>
                </a:solidFill>
              </a:rPr>
              <a:t>		verses 25~27</a:t>
            </a:r>
          </a:p>
          <a:p>
            <a:pPr marL="288925" indent="-288925">
              <a:spcAft>
                <a:spcPts val="300"/>
              </a:spcAft>
            </a:pPr>
            <a:endParaRPr lang="en-US" sz="800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3.	</a:t>
            </a:r>
            <a:r>
              <a:rPr lang="en-US" sz="2200" b="1" spc="50" dirty="0" smtClean="0">
                <a:solidFill>
                  <a:srgbClr val="FFFF00"/>
                </a:solidFill>
              </a:rPr>
              <a:t>V</a:t>
            </a:r>
            <a:r>
              <a:rPr lang="en-US" sz="2200" b="1" spc="50" dirty="0" smtClean="0">
                <a:solidFill>
                  <a:schemeClr val="bg1"/>
                </a:solidFill>
              </a:rPr>
              <a:t>irtuous Latitude</a:t>
            </a:r>
            <a:r>
              <a:rPr lang="en-US" sz="2000" dirty="0" smtClean="0">
                <a:solidFill>
                  <a:schemeClr val="bg1"/>
                </a:solidFill>
              </a:rPr>
              <a:t>			verses 28~29a</a:t>
            </a:r>
          </a:p>
          <a:p>
            <a:pPr marL="288925" indent="-288925">
              <a:spcAft>
                <a:spcPts val="300"/>
              </a:spcAft>
            </a:pPr>
            <a:endParaRPr lang="en-US" sz="800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4.	</a:t>
            </a:r>
            <a:r>
              <a:rPr lang="en-US" sz="2200" b="1" spc="50" dirty="0" smtClean="0">
                <a:solidFill>
                  <a:srgbClr val="FFFF00"/>
                </a:solidFill>
              </a:rPr>
              <a:t>E</a:t>
            </a:r>
            <a:r>
              <a:rPr lang="en-US" sz="2200" b="1" spc="50" dirty="0" smtClean="0">
                <a:solidFill>
                  <a:schemeClr val="bg1"/>
                </a:solidFill>
              </a:rPr>
              <a:t>xalting the Lord</a:t>
            </a:r>
            <a:r>
              <a:rPr lang="en-US" sz="2000" dirty="0" smtClean="0">
                <a:solidFill>
                  <a:schemeClr val="bg1"/>
                </a:solidFill>
              </a:rPr>
              <a:t>			verses 29b~32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39" t="2174" r="588"/>
          <a:stretch>
            <a:fillRect/>
          </a:stretch>
        </p:blipFill>
        <p:spPr bwMode="auto">
          <a:xfrm>
            <a:off x="142844" y="142852"/>
            <a:ext cx="8858312" cy="65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www.filcatholic.org/wp-content/uploads/2016/07/tencommandment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51"/>
            <a:ext cx="8858313" cy="6590157"/>
          </a:xfrm>
          <a:prstGeom prst="rect">
            <a:avLst/>
          </a:prstGeom>
          <a:noFill/>
        </p:spPr>
      </p:pic>
      <p:pic>
        <p:nvPicPr>
          <p:cNvPr id="5" name="Picture 2" descr="Redcircle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9312" b="19473"/>
          <a:stretch>
            <a:fillRect/>
          </a:stretch>
        </p:blipFill>
        <p:spPr bwMode="auto">
          <a:xfrm>
            <a:off x="714348" y="4500570"/>
            <a:ext cx="4143404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10:23~32 </a:t>
            </a:r>
            <a:r>
              <a:rPr lang="en-US" sz="1600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(NIV)</a:t>
            </a: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beneficial.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constructive.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25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anything sold in the </a:t>
            </a:r>
            <a:r>
              <a:rPr lang="en-US" sz="1650" b="1" i="1" dirty="0" smtClean="0">
                <a:solidFill>
                  <a:srgbClr val="FFFF00"/>
                </a:solidFill>
              </a:rPr>
              <a:t>meat</a:t>
            </a:r>
            <a:r>
              <a:rPr lang="en-US" sz="1650" i="1" dirty="0" smtClean="0">
                <a:solidFill>
                  <a:schemeClr val="bg1"/>
                </a:solidFill>
              </a:rPr>
              <a:t>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26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0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27</a:t>
            </a:r>
            <a:r>
              <a:rPr lang="en-US" sz="600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28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-10" dirty="0" smtClean="0">
                <a:solidFill>
                  <a:schemeClr val="bg1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“This has been </a:t>
            </a:r>
            <a:r>
              <a:rPr lang="en-US" sz="1650" b="1" i="1" spc="-10" dirty="0" smtClean="0">
                <a:solidFill>
                  <a:srgbClr val="FFFF00"/>
                </a:solidFill>
              </a:rPr>
              <a:t>offered in sacrifice</a:t>
            </a:r>
            <a:r>
              <a:rPr lang="en-US" sz="1650" i="1" spc="-10" dirty="0" smtClean="0">
                <a:solidFill>
                  <a:schemeClr val="bg1"/>
                </a:solidFill>
              </a:rPr>
              <a:t>,”</a:t>
            </a:r>
            <a:r>
              <a:rPr lang="en-US" sz="1400" i="1" spc="-10" dirty="0" smtClean="0">
                <a:solidFill>
                  <a:schemeClr val="bg1"/>
                </a:solidFill>
              </a:rPr>
              <a:t> </a:t>
            </a:r>
            <a:r>
              <a:rPr lang="en-US" sz="1650" i="1" spc="-10" dirty="0" smtClean="0">
                <a:solidFill>
                  <a:schemeClr val="bg1"/>
                </a:solidFill>
              </a:rPr>
              <a:t>then do not eat it,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4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29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6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30</a:t>
            </a:r>
            <a:r>
              <a:rPr lang="en-US" sz="1400" b="1" i="1" spc="1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 </a:t>
            </a:r>
            <a:r>
              <a:rPr lang="en-US" sz="80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31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32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6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Do not cause anyone to stumble,</a:t>
            </a:r>
            <a:r>
              <a:rPr lang="en-US" sz="1200" i="1" dirty="0" smtClean="0">
                <a:solidFill>
                  <a:schemeClr val="bg1"/>
                </a:solidFill>
              </a:rPr>
              <a:t> </a:t>
            </a:r>
            <a:r>
              <a:rPr lang="en-US" sz="1650" i="1" dirty="0" smtClean="0">
                <a:solidFill>
                  <a:schemeClr val="bg1"/>
                </a:solidFill>
              </a:rPr>
              <a:t>whether Jews,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Greeks or the church of God— </a:t>
            </a:r>
            <a:endParaRPr lang="en-US" sz="165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Redcircle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19312" b="19473"/>
          <a:stretch>
            <a:fillRect/>
          </a:stretch>
        </p:blipFill>
        <p:spPr bwMode="auto">
          <a:xfrm>
            <a:off x="4429124" y="3071810"/>
            <a:ext cx="2857520" cy="936084"/>
          </a:xfrm>
          <a:prstGeom prst="rect">
            <a:avLst/>
          </a:prstGeom>
          <a:noFill/>
        </p:spPr>
      </p:pic>
      <p:pic>
        <p:nvPicPr>
          <p:cNvPr id="7" name="Picture 2" descr="Redcircle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19312" b="19473"/>
          <a:stretch>
            <a:fillRect/>
          </a:stretch>
        </p:blipFill>
        <p:spPr bwMode="auto">
          <a:xfrm>
            <a:off x="2928926" y="2071678"/>
            <a:ext cx="1000132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5818" y="1082062"/>
            <a:ext cx="7715272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1 Corinthians 10:23~32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8925" indent="-288925">
              <a:spcBef>
                <a:spcPts val="0"/>
              </a:spcBef>
              <a:defRPr/>
            </a:pPr>
            <a:endParaRPr lang="en-US" sz="2400" i="1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1.	</a:t>
            </a:r>
            <a:r>
              <a:rPr lang="en-US" sz="2200" b="1" spc="50" dirty="0" smtClean="0">
                <a:solidFill>
                  <a:srgbClr val="FFFF00"/>
                </a:solidFill>
              </a:rPr>
              <a:t>L</a:t>
            </a:r>
            <a:r>
              <a:rPr lang="en-US" sz="2200" b="1" spc="50" dirty="0" smtClean="0">
                <a:solidFill>
                  <a:schemeClr val="bg1"/>
                </a:solidFill>
              </a:rPr>
              <a:t>iberty with Limits</a:t>
            </a:r>
            <a:r>
              <a:rPr lang="en-US" sz="2200" b="1" dirty="0" smtClean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	verses 23~24 </a:t>
            </a:r>
          </a:p>
          <a:p>
            <a:pPr marL="288925" indent="-288925">
              <a:spcAft>
                <a:spcPts val="300"/>
              </a:spcAft>
            </a:pPr>
            <a:endParaRPr lang="en-US" sz="800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2.	</a:t>
            </a:r>
            <a:r>
              <a:rPr lang="en-US" sz="2200" b="1" spc="50" dirty="0" smtClean="0">
                <a:solidFill>
                  <a:srgbClr val="FFFF00"/>
                </a:solidFill>
              </a:rPr>
              <a:t>O</a:t>
            </a:r>
            <a:r>
              <a:rPr lang="en-US" sz="2200" b="1" spc="50" dirty="0" smtClean="0">
                <a:solidFill>
                  <a:schemeClr val="bg1"/>
                </a:solidFill>
              </a:rPr>
              <a:t>vercoming Legalism</a:t>
            </a:r>
            <a:r>
              <a:rPr lang="en-US" sz="2000" dirty="0" smtClean="0">
                <a:solidFill>
                  <a:schemeClr val="bg1"/>
                </a:solidFill>
              </a:rPr>
              <a:t>		verses 25~27</a:t>
            </a:r>
          </a:p>
          <a:p>
            <a:pPr marL="288925" indent="-288925">
              <a:spcAft>
                <a:spcPts val="300"/>
              </a:spcAft>
            </a:pPr>
            <a:endParaRPr lang="en-US" sz="800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3.	</a:t>
            </a:r>
            <a:r>
              <a:rPr lang="en-US" sz="2200" b="1" spc="50" dirty="0" smtClean="0">
                <a:solidFill>
                  <a:srgbClr val="FFFF00"/>
                </a:solidFill>
              </a:rPr>
              <a:t>V</a:t>
            </a:r>
            <a:r>
              <a:rPr lang="en-US" sz="2200" b="1" spc="50" dirty="0" smtClean="0">
                <a:solidFill>
                  <a:schemeClr val="bg1"/>
                </a:solidFill>
              </a:rPr>
              <a:t>irtuous Latitude</a:t>
            </a:r>
            <a:r>
              <a:rPr lang="en-US" sz="2000" dirty="0" smtClean="0">
                <a:solidFill>
                  <a:schemeClr val="bg1"/>
                </a:solidFill>
              </a:rPr>
              <a:t>			verses 28~29a</a:t>
            </a:r>
          </a:p>
          <a:p>
            <a:pPr marL="288925" indent="-288925">
              <a:spcAft>
                <a:spcPts val="300"/>
              </a:spcAft>
            </a:pPr>
            <a:endParaRPr lang="en-US" sz="800" dirty="0" smtClean="0">
              <a:solidFill>
                <a:schemeClr val="bg1"/>
              </a:solidFill>
            </a:endParaRPr>
          </a:p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4.	</a:t>
            </a:r>
            <a:r>
              <a:rPr lang="en-US" sz="2200" b="1" spc="50" dirty="0" smtClean="0">
                <a:solidFill>
                  <a:srgbClr val="FFFF00"/>
                </a:solidFill>
              </a:rPr>
              <a:t>E</a:t>
            </a:r>
            <a:r>
              <a:rPr lang="en-US" sz="2200" b="1" spc="50" dirty="0" smtClean="0">
                <a:solidFill>
                  <a:schemeClr val="bg1"/>
                </a:solidFill>
              </a:rPr>
              <a:t>xalting the Lord</a:t>
            </a:r>
            <a:r>
              <a:rPr lang="en-US" sz="2000" dirty="0" smtClean="0">
                <a:solidFill>
                  <a:schemeClr val="bg1"/>
                </a:solidFill>
              </a:rPr>
              <a:t>			verses 29b~32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00892" y="500042"/>
            <a:ext cx="192882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350" b="1" i="1" dirty="0" smtClean="0">
                <a:solidFill>
                  <a:srgbClr val="FFFF00"/>
                </a:solidFill>
              </a:rPr>
              <a:t>profitable / helpful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640659"/>
            <a:ext cx="4143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spcAft>
                <a:spcPts val="3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Part 1  –  </a:t>
            </a:r>
            <a:r>
              <a:rPr lang="en-US" sz="2200" b="1" spc="50" dirty="0" smtClean="0">
                <a:solidFill>
                  <a:srgbClr val="FCE3D0"/>
                </a:solidFill>
              </a:rPr>
              <a:t>Liberty with Limits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7179487" y="907281"/>
            <a:ext cx="500066" cy="28575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2910" y="642918"/>
            <a:ext cx="8358246" cy="52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defRPr/>
            </a:pP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defRPr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23</a:t>
            </a:r>
            <a:r>
              <a:rPr lang="en-US" sz="165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anything,” you say—but not everything is </a:t>
            </a:r>
            <a:r>
              <a:rPr lang="en-US" sz="1650" b="1" i="1" spc="10" dirty="0" smtClean="0">
                <a:solidFill>
                  <a:srgbClr val="FFFF00"/>
                </a:solidFill>
              </a:rPr>
              <a:t>beneficial</a:t>
            </a:r>
            <a:r>
              <a:rPr lang="en-US" sz="1650" i="1" spc="10" dirty="0" smtClean="0">
                <a:solidFill>
                  <a:schemeClr val="bg1"/>
                </a:solidFill>
              </a:rPr>
              <a:t>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chemeClr val="bg1"/>
                </a:solidFill>
              </a:rPr>
              <a:t>  </a:t>
            </a:r>
            <a:r>
              <a:rPr lang="en-US" sz="200" i="1" dirty="0" smtClean="0">
                <a:solidFill>
                  <a:schemeClr val="bg1"/>
                </a:solidFill>
              </a:rPr>
              <a:t> </a:t>
            </a:r>
            <a:r>
              <a:rPr lang="en-US" sz="1650" i="1" dirty="0" smtClean="0">
                <a:solidFill>
                  <a:schemeClr val="bg1"/>
                </a:solidFill>
              </a:rPr>
              <a:t> </a:t>
            </a:r>
            <a:r>
              <a:rPr lang="en-US" sz="1650" i="1" spc="10" dirty="0" smtClean="0">
                <a:solidFill>
                  <a:schemeClr val="bg1"/>
                </a:solidFill>
              </a:rPr>
              <a:t>“I have the right to do anything”—but not everything is </a:t>
            </a:r>
            <a:r>
              <a:rPr lang="en-US" sz="1650" b="1" i="1" spc="10" dirty="0" smtClean="0">
                <a:solidFill>
                  <a:srgbClr val="FFFF00"/>
                </a:solidFill>
              </a:rPr>
              <a:t>constructive</a:t>
            </a:r>
            <a:r>
              <a:rPr lang="en-US" sz="1650" i="1" spc="10" dirty="0" smtClean="0">
                <a:solidFill>
                  <a:schemeClr val="bg1"/>
                </a:solidFill>
              </a:rPr>
              <a:t>.</a:t>
            </a:r>
            <a:r>
              <a:rPr lang="en-US" sz="1650" i="1" dirty="0" smtClean="0">
                <a:solidFill>
                  <a:schemeClr val="bg1"/>
                </a:solidFill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chemeClr val="bg1"/>
                </a:solidFill>
              </a:rPr>
              <a:t>24</a:t>
            </a:r>
            <a:r>
              <a:rPr lang="en-US" sz="1650" i="1" baseline="30000" dirty="0" smtClean="0">
                <a:solidFill>
                  <a:schemeClr val="bg1"/>
                </a:solidFill>
              </a:rPr>
              <a:t> </a:t>
            </a:r>
            <a:r>
              <a:rPr lang="en-US" sz="800" b="1" i="1" baseline="30000" dirty="0" smtClean="0">
                <a:solidFill>
                  <a:schemeClr val="bg1"/>
                </a:solidFill>
              </a:rPr>
              <a:t> </a:t>
            </a:r>
            <a:r>
              <a:rPr lang="en-US" sz="1650" i="1" spc="10" dirty="0" smtClean="0">
                <a:solidFill>
                  <a:schemeClr val="bg1"/>
                </a:solidFill>
              </a:rPr>
              <a:t>No one should seek their own good, but the good of others.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25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8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anything sold in the meat market without raising questions of conscience,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26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0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for, “The earth is the Lord’s, and everything in it.”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27</a:t>
            </a:r>
            <a:r>
              <a:rPr lang="en-US" sz="600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an unbeliever invites you to a meal and you want to go,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eat whatever is put before you without raising questions of conscience.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28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-10" dirty="0" smtClean="0">
                <a:solidFill>
                  <a:srgbClr val="BE4542"/>
                </a:solidFill>
              </a:rPr>
              <a:t>But if someone says to you,</a:t>
            </a:r>
            <a:r>
              <a:rPr lang="en-US" sz="8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“This has been offered in sacrifice,”</a:t>
            </a:r>
            <a:r>
              <a:rPr lang="en-US" sz="1400" i="1" spc="-10" dirty="0" smtClean="0">
                <a:solidFill>
                  <a:srgbClr val="BE4542"/>
                </a:solidFill>
              </a:rPr>
              <a:t> </a:t>
            </a:r>
            <a:r>
              <a:rPr lang="en-US" sz="1650" i="1" spc="-10" dirty="0" smtClean="0">
                <a:solidFill>
                  <a:srgbClr val="BE4542"/>
                </a:solidFill>
              </a:rPr>
              <a:t>then do not eat it,</a:t>
            </a:r>
            <a:r>
              <a:rPr lang="en-US" sz="1650" i="1" dirty="0" smtClean="0">
                <a:solidFill>
                  <a:srgbClr val="BE4542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4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both for the sake of the one who told you and for the sake of conscience.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29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 am referring to the other person’s conscience, not yours.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6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For why is my freedom being judged by another’s conscience?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30</a:t>
            </a:r>
            <a:r>
              <a:rPr lang="en-US" sz="1400" b="1" i="1" spc="10" dirty="0" smtClean="0">
                <a:solidFill>
                  <a:srgbClr val="BE4542"/>
                </a:solidFill>
              </a:rPr>
              <a:t> </a:t>
            </a:r>
            <a:r>
              <a:rPr lang="en-US" sz="1650" i="1" spc="10" dirty="0" smtClean="0">
                <a:solidFill>
                  <a:srgbClr val="BE4542"/>
                </a:solidFill>
              </a:rPr>
              <a:t>If I take part in the meal with thankfulness, </a:t>
            </a:r>
          </a:p>
          <a:p>
            <a:pPr>
              <a:spcAft>
                <a:spcPts val="400"/>
              </a:spcAft>
            </a:pPr>
            <a:r>
              <a:rPr lang="en-US" sz="1650" i="1" dirty="0" smtClean="0">
                <a:solidFill>
                  <a:srgbClr val="BE4542"/>
                </a:solidFill>
              </a:rPr>
              <a:t>   </a:t>
            </a:r>
            <a:r>
              <a:rPr lang="en-US" sz="800" i="1" dirty="0" smtClean="0">
                <a:solidFill>
                  <a:srgbClr val="BE4542"/>
                </a:solidFill>
              </a:rPr>
              <a:t> </a:t>
            </a:r>
            <a:r>
              <a:rPr lang="en-US" sz="1650" i="1" spc="10" dirty="0" smtClean="0">
                <a:solidFill>
                  <a:srgbClr val="BE4542"/>
                </a:solidFill>
              </a:rPr>
              <a:t>why am I denounced because of something I thank God for?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31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So whether you eat or drink or whatever you do, do it all for the glory of God. </a:t>
            </a:r>
          </a:p>
          <a:p>
            <a:pPr>
              <a:spcAft>
                <a:spcPts val="400"/>
              </a:spcAft>
            </a:pPr>
            <a:r>
              <a:rPr lang="en-US" sz="1500" i="1" baseline="30000" dirty="0" smtClean="0">
                <a:solidFill>
                  <a:srgbClr val="BE4542"/>
                </a:solidFill>
              </a:rPr>
              <a:t>32</a:t>
            </a:r>
            <a:r>
              <a:rPr lang="en-US" sz="1650" b="1" i="1" baseline="30000" dirty="0" smtClean="0">
                <a:solidFill>
                  <a:srgbClr val="BE4542"/>
                </a:solidFill>
              </a:rPr>
              <a:t> </a:t>
            </a:r>
            <a:r>
              <a:rPr lang="en-US" sz="600" b="1" i="1" baseline="30000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Do not cause anyone to stumble,</a:t>
            </a:r>
            <a:r>
              <a:rPr lang="en-US" sz="1200" i="1" dirty="0" smtClean="0">
                <a:solidFill>
                  <a:srgbClr val="BE4542"/>
                </a:solidFill>
              </a:rPr>
              <a:t> </a:t>
            </a:r>
            <a:r>
              <a:rPr lang="en-US" sz="1650" i="1" dirty="0" smtClean="0">
                <a:solidFill>
                  <a:srgbClr val="BE4542"/>
                </a:solidFill>
              </a:rPr>
              <a:t>whether Jews,</a:t>
            </a:r>
            <a:r>
              <a:rPr lang="en-US" sz="1000" i="1" dirty="0" smtClean="0">
                <a:solidFill>
                  <a:srgbClr val="BE4542"/>
                </a:solidFill>
              </a:rPr>
              <a:t> </a:t>
            </a:r>
            <a:r>
              <a:rPr lang="en-US" sz="1650" i="1" dirty="0" smtClean="0">
                <a:solidFill>
                  <a:srgbClr val="BE4542"/>
                </a:solidFill>
              </a:rPr>
              <a:t>Greeks or the church of God— </a:t>
            </a:r>
            <a:endParaRPr lang="en-US" sz="1650" i="1" dirty="0">
              <a:solidFill>
                <a:srgbClr val="BE4542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14942" y="785794"/>
            <a:ext cx="171451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350" b="1" i="1" dirty="0" smtClean="0">
                <a:solidFill>
                  <a:srgbClr val="FFFF00"/>
                </a:solidFill>
              </a:rPr>
              <a:t>builds up / edifies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5965041" y="1264471"/>
            <a:ext cx="571504" cy="21431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solidFill>
            <a:srgbClr val="4908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164278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428868"/>
            <a:ext cx="9144000" cy="19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CE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6:12</a:t>
            </a:r>
            <a:endParaRPr lang="en-US" sz="2400" dirty="0" smtClean="0">
              <a:solidFill>
                <a:srgbClr val="FCE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spcBef>
                <a:spcPts val="0"/>
              </a:spcBef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“I have the right to do anything,” you say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—but not everything is beneficial. 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“I have the right to do anything”</a:t>
            </a:r>
          </a:p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—but I will not be </a:t>
            </a:r>
            <a:r>
              <a:rPr lang="en-US" sz="2000" b="1" i="1" dirty="0" smtClean="0">
                <a:solidFill>
                  <a:srgbClr val="FFFF00"/>
                </a:solidFill>
              </a:rPr>
              <a:t>mastered by anything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  <a:endParaRPr lang="en-US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286248" y="5143512"/>
            <a:ext cx="35719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350" b="1" i="1" dirty="0" smtClean="0">
                <a:solidFill>
                  <a:srgbClr val="FFFF00"/>
                </a:solidFill>
              </a:rPr>
              <a:t>brought under the power of anything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4964909" y="4607727"/>
            <a:ext cx="785818" cy="28575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643702" y="4643446"/>
            <a:ext cx="57150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350" b="1" i="1" dirty="0" smtClean="0">
                <a:solidFill>
                  <a:srgbClr val="FFFF00"/>
                </a:solidFill>
              </a:rPr>
              <a:t> sin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6357950" y="4357694"/>
            <a:ext cx="357190" cy="35719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85887</TotalTime>
  <Words>345</Words>
  <Application>Microsoft Office PowerPoint</Application>
  <PresentationFormat>On-screen Show (4:3)</PresentationFormat>
  <Paragraphs>317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Thoo, Lee Fun</cp:lastModifiedBy>
  <cp:revision>3697</cp:revision>
  <dcterms:created xsi:type="dcterms:W3CDTF">2011-12-06T08:01:52Z</dcterms:created>
  <dcterms:modified xsi:type="dcterms:W3CDTF">2019-06-14T12:42:11Z</dcterms:modified>
</cp:coreProperties>
</file>