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sldIdLst>
    <p:sldId id="265" r:id="rId2"/>
    <p:sldId id="399" r:id="rId3"/>
    <p:sldId id="400" r:id="rId4"/>
    <p:sldId id="401" r:id="rId5"/>
    <p:sldId id="402" r:id="rId6"/>
    <p:sldId id="403" r:id="rId7"/>
    <p:sldId id="314" r:id="rId8"/>
    <p:sldId id="417" r:id="rId9"/>
    <p:sldId id="418" r:id="rId10"/>
    <p:sldId id="425" r:id="rId11"/>
    <p:sldId id="429" r:id="rId12"/>
    <p:sldId id="421" r:id="rId13"/>
    <p:sldId id="430" r:id="rId14"/>
    <p:sldId id="433" r:id="rId15"/>
    <p:sldId id="419" r:id="rId16"/>
    <p:sldId id="432" r:id="rId17"/>
    <p:sldId id="434" r:id="rId18"/>
    <p:sldId id="435" r:id="rId19"/>
    <p:sldId id="436" r:id="rId20"/>
    <p:sldId id="424" r:id="rId21"/>
    <p:sldId id="423" r:id="rId22"/>
    <p:sldId id="437" r:id="rId23"/>
    <p:sldId id="438" r:id="rId24"/>
    <p:sldId id="440" r:id="rId25"/>
    <p:sldId id="439" r:id="rId26"/>
    <p:sldId id="441" r:id="rId27"/>
    <p:sldId id="443" r:id="rId28"/>
    <p:sldId id="454" r:id="rId29"/>
    <p:sldId id="413" r:id="rId30"/>
    <p:sldId id="412" r:id="rId31"/>
    <p:sldId id="410" r:id="rId32"/>
    <p:sldId id="414" r:id="rId33"/>
    <p:sldId id="404" r:id="rId34"/>
    <p:sldId id="428" r:id="rId35"/>
    <p:sldId id="415" r:id="rId36"/>
    <p:sldId id="445" r:id="rId37"/>
    <p:sldId id="426" r:id="rId38"/>
    <p:sldId id="442" r:id="rId39"/>
    <p:sldId id="444" r:id="rId40"/>
    <p:sldId id="446" r:id="rId41"/>
    <p:sldId id="447" r:id="rId42"/>
    <p:sldId id="449" r:id="rId43"/>
    <p:sldId id="448" r:id="rId44"/>
    <p:sldId id="450" r:id="rId45"/>
    <p:sldId id="416" r:id="rId46"/>
    <p:sldId id="451" r:id="rId47"/>
    <p:sldId id="452" r:id="rId48"/>
    <p:sldId id="45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C5C"/>
    <a:srgbClr val="47794F"/>
    <a:srgbClr val="C3E3C8"/>
    <a:srgbClr val="163436"/>
    <a:srgbClr val="A3C9A9"/>
    <a:srgbClr val="B2D2B7"/>
    <a:srgbClr val="B0D0B5"/>
    <a:srgbClr val="88BA90"/>
    <a:srgbClr val="73AD7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9271" autoAdjust="0"/>
  </p:normalViewPr>
  <p:slideViewPr>
    <p:cSldViewPr>
      <p:cViewPr>
        <p:scale>
          <a:sx n="66" d="100"/>
          <a:sy n="66" d="100"/>
        </p:scale>
        <p:origin x="124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5304E-D2A0-4225-A903-91487F2749F2}" type="datetimeFigureOut">
              <a:rPr lang="en-US" smtClean="0"/>
              <a:pPr/>
              <a:t>03-Nov-19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87DB7-EA37-4E80-A0F4-50E1DC690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094A-97E6-49D3-8676-70F2C410A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C1F0-BDDA-42E8-8A89-0AA652B40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028C-C3B3-41AF-8309-7BBC5E8BD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ADE0-E520-4123-AA31-F9DA92736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818B-B468-4109-B7EA-E328CEA8C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DB35-CC09-4953-A588-DD8D281C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90BB-3C12-4C1D-8892-8CEAE184D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B955-F63D-4F1E-9A13-2E7D2132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451B-05E7-4FA9-897C-60D1FF1CC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B115-ECC4-48EB-9CB2-9E1527C3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121F-4E2D-4EA7-AB11-C673BFEB0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77BEC0C8-FF32-4FBA-98E6-431A8077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pforce.typepad.com/.a/6a00d83451df4569e20148c83132e4970c-p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compforce.typepad.com/.a/6a00d83451df4569e20148c83132e4970c-pi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1   </a:t>
            </a:r>
            <a:r>
              <a:rPr lang="en-US" sz="1600" i="1" dirty="0">
                <a:solidFill>
                  <a:schemeClr val="bg1"/>
                </a:solidFill>
              </a:rPr>
              <a:t>Now the men and their wives raised a great outcry against their fellow Jews.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2   </a:t>
            </a:r>
            <a:r>
              <a:rPr lang="en-US" sz="1600" i="1" dirty="0">
                <a:solidFill>
                  <a:schemeClr val="bg1"/>
                </a:solidFill>
              </a:rPr>
              <a:t>Some were saying, “We and our sons and daughters are numerous;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in order for us to eat and stay alive, we must get grain.”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3   </a:t>
            </a:r>
            <a:r>
              <a:rPr lang="en-US" sz="1600" i="1" dirty="0">
                <a:solidFill>
                  <a:schemeClr val="bg1"/>
                </a:solidFill>
              </a:rPr>
              <a:t>Others were saying, “We are mortgaging our fields,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our vineyards and our homes to get grain during the famine.”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4   </a:t>
            </a:r>
            <a:r>
              <a:rPr lang="en-US" sz="1600" i="1" dirty="0">
                <a:solidFill>
                  <a:schemeClr val="bg1"/>
                </a:solidFill>
              </a:rPr>
              <a:t>Still others were saying,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“We have had to borrow money to pay the king’s tax on our fields and vineyards.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5   </a:t>
            </a:r>
            <a:r>
              <a:rPr lang="en-US" sz="800" b="1" i="1" baseline="30000" dirty="0">
                <a:solidFill>
                  <a:schemeClr val="bg1"/>
                </a:solidFill>
              </a:rPr>
              <a:t> </a:t>
            </a:r>
            <a:r>
              <a:rPr lang="en-US" sz="1600" i="1" dirty="0">
                <a:solidFill>
                  <a:schemeClr val="bg1"/>
                </a:solidFill>
              </a:rPr>
              <a:t>Although we are of the same flesh and blood as our fellow Jews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though our children are as good as theirs, yet we have to subject our sons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daughters to slavery. Some of our daughters have already been enslaved,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but we are powerless, because our fields and our vineyards belong to others.”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6   </a:t>
            </a:r>
            <a:r>
              <a:rPr lang="en-US" sz="1600" i="1" dirty="0">
                <a:solidFill>
                  <a:schemeClr val="bg1"/>
                </a:solidFill>
              </a:rPr>
              <a:t>When I heard their outcry and these charges, I was very angry.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7   </a:t>
            </a:r>
            <a:r>
              <a:rPr lang="en-US" sz="1600" i="1" dirty="0">
                <a:solidFill>
                  <a:schemeClr val="bg1"/>
                </a:solidFill>
              </a:rPr>
              <a:t>I pondered them in my mind and then accused the nobles and officials.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I told them, “You are charging your own people interest!”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So I called together a large meeting to deal with them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8   </a:t>
            </a:r>
            <a:r>
              <a:rPr lang="en-US" sz="1600" i="1" dirty="0">
                <a:solidFill>
                  <a:schemeClr val="bg1"/>
                </a:solidFill>
              </a:rPr>
              <a:t>and said: “As far as possible, we have bought back our fellow Jews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who were sold to the Gentiles. Now you are selling your own people,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only for them to be sold back to us!”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800" i="1" dirty="0">
                <a:solidFill>
                  <a:schemeClr val="bg1"/>
                </a:solidFill>
              </a:rPr>
              <a:t>  </a:t>
            </a:r>
            <a:r>
              <a:rPr lang="en-US" sz="1600" i="1" dirty="0">
                <a:solidFill>
                  <a:schemeClr val="bg1"/>
                </a:solidFill>
              </a:rPr>
              <a:t>They kept quiet, because they could find nothing to say.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1   </a:t>
            </a:r>
            <a:r>
              <a:rPr lang="en-US" sz="1600" i="1" dirty="0">
                <a:solidFill>
                  <a:schemeClr val="bg1"/>
                </a:solidFill>
              </a:rPr>
              <a:t>Now the men and their wives raised a great outcry against their fellow Jews.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2   </a:t>
            </a:r>
            <a:r>
              <a:rPr lang="en-US" sz="1600" i="1" dirty="0">
                <a:solidFill>
                  <a:schemeClr val="bg1"/>
                </a:solidFill>
              </a:rPr>
              <a:t>Some were saying, “We and our sons and daughters are numerous;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in order for us to eat and stay alive, we must get grain.”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3   </a:t>
            </a:r>
            <a:r>
              <a:rPr lang="en-US" sz="1600" i="1" dirty="0">
                <a:solidFill>
                  <a:schemeClr val="bg1"/>
                </a:solidFill>
              </a:rPr>
              <a:t>Others were saying, “We are </a:t>
            </a:r>
            <a:r>
              <a:rPr lang="en-US" sz="1600" b="1" i="1" dirty="0">
                <a:solidFill>
                  <a:srgbClr val="FFFF00"/>
                </a:solidFill>
              </a:rPr>
              <a:t>mortgaging</a:t>
            </a:r>
            <a:r>
              <a:rPr lang="en-US" sz="1600" i="1" dirty="0">
                <a:solidFill>
                  <a:schemeClr val="bg1"/>
                </a:solidFill>
              </a:rPr>
              <a:t> our fields,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our vineyards and our homes to get grain during the </a:t>
            </a:r>
            <a:r>
              <a:rPr lang="en-US" sz="1600" b="1" i="1" dirty="0">
                <a:solidFill>
                  <a:srgbClr val="FFFF00"/>
                </a:solidFill>
              </a:rPr>
              <a:t>famin</a:t>
            </a:r>
            <a:r>
              <a:rPr lang="en-US" sz="1600" i="1" dirty="0">
                <a:solidFill>
                  <a:srgbClr val="FFFF00"/>
                </a:solidFill>
              </a:rPr>
              <a:t>e</a:t>
            </a:r>
            <a:r>
              <a:rPr lang="en-US" sz="1600" i="1" dirty="0">
                <a:solidFill>
                  <a:schemeClr val="bg1"/>
                </a:solidFill>
              </a:rPr>
              <a:t>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4   </a:t>
            </a:r>
            <a:r>
              <a:rPr lang="en-US" sz="1600" i="1" dirty="0">
                <a:solidFill>
                  <a:schemeClr val="bg1"/>
                </a:solidFill>
              </a:rPr>
              <a:t>Still others were saying,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“We have had to </a:t>
            </a:r>
            <a:r>
              <a:rPr lang="en-US" sz="1600" b="1" i="1" dirty="0">
                <a:solidFill>
                  <a:srgbClr val="FFFF00"/>
                </a:solidFill>
              </a:rPr>
              <a:t>borrow money</a:t>
            </a:r>
            <a:r>
              <a:rPr lang="en-US" sz="1600" i="1" dirty="0">
                <a:solidFill>
                  <a:schemeClr val="bg1"/>
                </a:solidFill>
              </a:rPr>
              <a:t> to pay the </a:t>
            </a:r>
            <a:r>
              <a:rPr lang="en-US" sz="1600" b="1" i="1" dirty="0">
                <a:solidFill>
                  <a:srgbClr val="FFFF00"/>
                </a:solidFill>
              </a:rPr>
              <a:t>king’s tax</a:t>
            </a:r>
            <a:r>
              <a:rPr lang="en-US" sz="1600" i="1" dirty="0">
                <a:solidFill>
                  <a:schemeClr val="bg1"/>
                </a:solidFill>
              </a:rPr>
              <a:t> on our fields and vineyards.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5   </a:t>
            </a:r>
            <a:r>
              <a:rPr lang="en-US" sz="800" b="1" i="1" baseline="30000" dirty="0">
                <a:solidFill>
                  <a:schemeClr val="bg1"/>
                </a:solidFill>
              </a:rPr>
              <a:t> </a:t>
            </a:r>
            <a:r>
              <a:rPr lang="en-US" sz="1600" i="1" dirty="0">
                <a:solidFill>
                  <a:schemeClr val="bg1"/>
                </a:solidFill>
              </a:rPr>
              <a:t>Although we are of the same flesh and blood as our fellow Jews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though our children are as good as theirs, yet we have to subject our sons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daughters to </a:t>
            </a:r>
            <a:r>
              <a:rPr lang="en-US" sz="1600" b="1" i="1" dirty="0">
                <a:solidFill>
                  <a:srgbClr val="FFFF00"/>
                </a:solidFill>
              </a:rPr>
              <a:t>slavery</a:t>
            </a:r>
            <a:r>
              <a:rPr lang="en-US" sz="1600" i="1" dirty="0">
                <a:solidFill>
                  <a:schemeClr val="bg1"/>
                </a:solidFill>
              </a:rPr>
              <a:t>. Some of our daughters have already been </a:t>
            </a:r>
            <a:r>
              <a:rPr lang="en-US" sz="1600" b="1" i="1" dirty="0">
                <a:solidFill>
                  <a:srgbClr val="FFFF00"/>
                </a:solidFill>
              </a:rPr>
              <a:t>enslaved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but we are powerless, because our fields and our vineyards belong to others.”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6   </a:t>
            </a:r>
            <a:r>
              <a:rPr lang="en-US" sz="1600" i="1" dirty="0">
                <a:solidFill>
                  <a:srgbClr val="528C5C"/>
                </a:solidFill>
              </a:rPr>
              <a:t>When I heard their outcry and these charges, I was very angry.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7   </a:t>
            </a:r>
            <a:r>
              <a:rPr lang="en-US" sz="1600" i="1" dirty="0">
                <a:solidFill>
                  <a:srgbClr val="528C5C"/>
                </a:solidFill>
              </a:rPr>
              <a:t>I pondered them in my mind and then accused the nobles and officials.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I told them, “You are charging your own people interest!”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So I called together a large meeting to deal with them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8   </a:t>
            </a:r>
            <a:r>
              <a:rPr lang="en-US" sz="1600" i="1" dirty="0">
                <a:solidFill>
                  <a:srgbClr val="528C5C"/>
                </a:solidFill>
              </a:rPr>
              <a:t>and said: “As far as possible, we have bought back our fellow Jews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who were sold to the Gentiles. Now you are selling your own people,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only for them to be sold back to us!”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 </a:t>
            </a:r>
            <a:r>
              <a:rPr lang="en-US" sz="1600" i="1" dirty="0">
                <a:solidFill>
                  <a:srgbClr val="528C5C"/>
                </a:solidFill>
              </a:rPr>
              <a:t>They kept quiet, because they could find nothing to say.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1   </a:t>
            </a:r>
            <a:r>
              <a:rPr lang="en-US" sz="1600" i="1" dirty="0">
                <a:solidFill>
                  <a:srgbClr val="528C5C"/>
                </a:solidFill>
              </a:rPr>
              <a:t>Now the men and their wives raised a great outcry against their fellow Jews.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2   </a:t>
            </a:r>
            <a:r>
              <a:rPr lang="en-US" sz="1600" i="1" dirty="0">
                <a:solidFill>
                  <a:srgbClr val="528C5C"/>
                </a:solidFill>
              </a:rPr>
              <a:t>Some were saying, “We and our sons and daughters are numerous;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in order for us to eat and stay alive, we must get grain.”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3   </a:t>
            </a:r>
            <a:r>
              <a:rPr lang="en-US" sz="1600" i="1" dirty="0">
                <a:solidFill>
                  <a:srgbClr val="528C5C"/>
                </a:solidFill>
              </a:rPr>
              <a:t>Others were saying, “We are mortgaging our fields,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our vineyards and our homes to get grain during the famine.”</a:t>
            </a:r>
          </a:p>
          <a:p>
            <a:r>
              <a:rPr lang="en-US" sz="1600" i="1" baseline="30000" dirty="0">
                <a:solidFill>
                  <a:srgbClr val="528C5C"/>
                </a:solidFill>
              </a:rPr>
              <a:t>4   </a:t>
            </a:r>
            <a:r>
              <a:rPr lang="en-US" sz="1600" i="1" dirty="0">
                <a:solidFill>
                  <a:srgbClr val="528C5C"/>
                </a:solidFill>
              </a:rPr>
              <a:t>Still others were saying,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 “We have had to borrow money to pay the king’s tax on our fields and vineyards. </a:t>
            </a:r>
          </a:p>
          <a:p>
            <a:r>
              <a:rPr lang="en-US" sz="1600" i="1" baseline="30000" dirty="0">
                <a:solidFill>
                  <a:srgbClr val="528C5C"/>
                </a:solidFill>
              </a:rPr>
              <a:t>5   </a:t>
            </a:r>
            <a:r>
              <a:rPr lang="en-US" sz="800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Although we are of the same flesh and blood as our fellow Jews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though our children are as good as theirs, yet we have to subject our sons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daughters to slavery. Some of our daughters have already been enslaved,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we are powerless, because our fields and our vineyards belong to others.”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6   </a:t>
            </a:r>
            <a:r>
              <a:rPr lang="en-US" sz="1600" i="1" dirty="0">
                <a:solidFill>
                  <a:schemeClr val="bg1"/>
                </a:solidFill>
              </a:rPr>
              <a:t>When I heard their outcry and these charges, </a:t>
            </a:r>
            <a:r>
              <a:rPr lang="en-US" sz="1600" b="1" i="1" dirty="0">
                <a:solidFill>
                  <a:srgbClr val="FFFF00"/>
                </a:solidFill>
              </a:rPr>
              <a:t>I was very angry</a:t>
            </a:r>
            <a:r>
              <a:rPr lang="en-US" sz="1600" i="1" dirty="0">
                <a:solidFill>
                  <a:schemeClr val="bg1"/>
                </a:solidFill>
              </a:rPr>
              <a:t>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7   </a:t>
            </a:r>
            <a:r>
              <a:rPr lang="en-US" sz="1600" i="1" dirty="0">
                <a:solidFill>
                  <a:srgbClr val="528C5C"/>
                </a:solidFill>
              </a:rPr>
              <a:t>I pondered them in my mind and then accused the nobles and officials.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I told them, “You are charging your own people interest!”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So I called together a large meeting to deal with them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8   </a:t>
            </a:r>
            <a:r>
              <a:rPr lang="en-US" sz="1600" i="1" dirty="0">
                <a:solidFill>
                  <a:srgbClr val="528C5C"/>
                </a:solidFill>
              </a:rPr>
              <a:t>and said: “As far as possible, we have bought back our fellow Jews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who were sold to the Gentiles. Now you are selling your own people,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only for them to be sold back to us!”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 </a:t>
            </a:r>
            <a:r>
              <a:rPr lang="en-US" sz="1600" i="1" dirty="0">
                <a:solidFill>
                  <a:srgbClr val="528C5C"/>
                </a:solidFill>
              </a:rPr>
              <a:t>They kept quiet, because they could find nothing to say.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651373"/>
            <a:ext cx="9144000" cy="16158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15:7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spcBef>
                <a:spcPts val="0"/>
              </a:spcBef>
              <a:defRPr/>
            </a:pPr>
            <a:endParaRPr lang="en-US" sz="1000" i="1" dirty="0">
              <a:solidFill>
                <a:schemeClr val="bg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If anyone is poor among your fellow Israelites </a:t>
            </a: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in any of the towns of the land the </a:t>
            </a:r>
            <a:r>
              <a:rPr lang="en-US" sz="2000" i="1" cap="small" dirty="0">
                <a:solidFill>
                  <a:schemeClr val="bg1"/>
                </a:solidFill>
              </a:rPr>
              <a:t>Lord</a:t>
            </a:r>
            <a:r>
              <a:rPr lang="en-US" sz="2000" i="1" dirty="0">
                <a:solidFill>
                  <a:schemeClr val="bg1"/>
                </a:solidFill>
              </a:rPr>
              <a:t> your God is giving you, </a:t>
            </a: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do not be hardhearted or tightfisted toward them.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9   </a:t>
            </a:r>
            <a:r>
              <a:rPr lang="en-US" sz="1600" i="1" dirty="0">
                <a:solidFill>
                  <a:schemeClr val="bg1"/>
                </a:solidFill>
              </a:rPr>
              <a:t>So I continued, “What you are doing is not right.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spc="-30" dirty="0">
                <a:solidFill>
                  <a:schemeClr val="bg1"/>
                </a:solidFill>
              </a:rPr>
              <a:t>Shouldn’t you walk in the fear of our God to avoid the reproach of our Gentile enemies?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10 </a:t>
            </a:r>
            <a:r>
              <a:rPr lang="en-US" sz="14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I and my brothers and my men are also lending the people money and grain.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let us stop charging interest!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11</a:t>
            </a:r>
            <a:r>
              <a:rPr lang="en-US" sz="1400" b="1" i="1" baseline="30000" dirty="0">
                <a:solidFill>
                  <a:srgbClr val="528C5C"/>
                </a:solidFill>
              </a:rPr>
              <a:t>  </a:t>
            </a:r>
            <a:r>
              <a:rPr lang="en-US" sz="1600" i="1" dirty="0">
                <a:solidFill>
                  <a:srgbClr val="528C5C"/>
                </a:solidFill>
              </a:rPr>
              <a:t>Give back to them immediately their fields, vineyards, olive groves and houses,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also the interest you are charging them—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one percent of the money, grain, new wine and olive oil.”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12 </a:t>
            </a:r>
            <a:r>
              <a:rPr lang="en-US" sz="1600" i="1" dirty="0">
                <a:solidFill>
                  <a:srgbClr val="528C5C"/>
                </a:solidFill>
              </a:rPr>
              <a:t>“We will give it back,” they said. “And we will not demand anything more from them.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We will do as you say.”  Then I summoned the priests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made the nobles and officials take an oath to do what they had promised.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13  </a:t>
            </a:r>
            <a:r>
              <a:rPr lang="en-US" sz="1600" i="1" dirty="0">
                <a:solidFill>
                  <a:srgbClr val="528C5C"/>
                </a:solidFill>
              </a:rPr>
              <a:t>I also shook out the folds of my robe and said,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“In this way may God shake out of their house and possessions anyone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spc="-20" dirty="0">
                <a:solidFill>
                  <a:srgbClr val="528C5C"/>
                </a:solidFill>
              </a:rPr>
              <a:t>who does not keep this promise. So may such a person be shaken out and emptied!</a:t>
            </a:r>
            <a:r>
              <a:rPr lang="en-US" sz="1600" i="1" dirty="0">
                <a:solidFill>
                  <a:srgbClr val="528C5C"/>
                </a:solidFill>
              </a:rPr>
              <a:t>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At this the whole assembly said, “Amen,” and praised the </a:t>
            </a:r>
            <a:r>
              <a:rPr lang="en-US" sz="1600" i="1" cap="small" dirty="0">
                <a:solidFill>
                  <a:srgbClr val="528C5C"/>
                </a:solidFill>
              </a:rPr>
              <a:t>Lord</a:t>
            </a:r>
            <a:r>
              <a:rPr lang="en-US" sz="1600" i="1" dirty="0">
                <a:solidFill>
                  <a:srgbClr val="528C5C"/>
                </a:solidFill>
              </a:rPr>
              <a:t>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the people did as they had promised.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14  </a:t>
            </a:r>
            <a:r>
              <a:rPr lang="en-US" sz="1600" i="1" dirty="0">
                <a:solidFill>
                  <a:srgbClr val="528C5C"/>
                </a:solidFill>
              </a:rPr>
              <a:t>Moreover, from the twentieth year of King </a:t>
            </a:r>
            <a:r>
              <a:rPr lang="en-US" sz="1600" i="1" dirty="0" err="1">
                <a:solidFill>
                  <a:srgbClr val="528C5C"/>
                </a:solidFill>
              </a:rPr>
              <a:t>Artaxerxes</a:t>
            </a:r>
            <a:r>
              <a:rPr lang="en-US" sz="1600" i="1" dirty="0">
                <a:solidFill>
                  <a:srgbClr val="528C5C"/>
                </a:solidFill>
              </a:rPr>
              <a:t>,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when I was appointed to be their governor in the land of Judah,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until his thirty-second year—twelve years—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neither I nor my brothers ate the food allotted to the governor.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1   </a:t>
            </a:r>
            <a:r>
              <a:rPr lang="en-US" sz="1600" i="1" dirty="0">
                <a:solidFill>
                  <a:srgbClr val="528C5C"/>
                </a:solidFill>
              </a:rPr>
              <a:t>Now the men and their wives raised a great outcry against their fellow Jews.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2   </a:t>
            </a:r>
            <a:r>
              <a:rPr lang="en-US" sz="1600" i="1" dirty="0">
                <a:solidFill>
                  <a:srgbClr val="528C5C"/>
                </a:solidFill>
              </a:rPr>
              <a:t>Some were saying, “We and our sons and daughters are numerous;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in order for us to eat and stay alive, we must get grain.”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3   </a:t>
            </a:r>
            <a:r>
              <a:rPr lang="en-US" sz="1600" i="1" dirty="0">
                <a:solidFill>
                  <a:srgbClr val="528C5C"/>
                </a:solidFill>
              </a:rPr>
              <a:t>Others were saying, “We are mortgaging our fields,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our vineyards and our homes to get grain during the famine.”</a:t>
            </a:r>
          </a:p>
          <a:p>
            <a:r>
              <a:rPr lang="en-US" sz="1600" i="1" baseline="30000" dirty="0">
                <a:solidFill>
                  <a:srgbClr val="528C5C"/>
                </a:solidFill>
              </a:rPr>
              <a:t>4   </a:t>
            </a:r>
            <a:r>
              <a:rPr lang="en-US" sz="1600" i="1" dirty="0">
                <a:solidFill>
                  <a:srgbClr val="528C5C"/>
                </a:solidFill>
              </a:rPr>
              <a:t>Still others were saying,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 “We have had to borrow money to pay the king’s tax on our fields and vineyards. </a:t>
            </a:r>
          </a:p>
          <a:p>
            <a:r>
              <a:rPr lang="en-US" sz="1600" i="1" baseline="30000" dirty="0">
                <a:solidFill>
                  <a:srgbClr val="528C5C"/>
                </a:solidFill>
              </a:rPr>
              <a:t>5   </a:t>
            </a:r>
            <a:r>
              <a:rPr lang="en-US" sz="800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Although we are of the same flesh and blood as our fellow Jews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though our children are as good as theirs, yet we have to subject our sons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daughters to slavery. Some of our daughters have already been enslaved,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we are powerless, because our fields and our vineyards belong to others.”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6   </a:t>
            </a:r>
            <a:r>
              <a:rPr lang="en-US" sz="1600" i="1" dirty="0">
                <a:solidFill>
                  <a:srgbClr val="528C5C"/>
                </a:solidFill>
              </a:rPr>
              <a:t>When I heard their outcry and these charges, I was very angry.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7   </a:t>
            </a:r>
            <a:r>
              <a:rPr lang="en-US" sz="1600" i="1" dirty="0">
                <a:solidFill>
                  <a:schemeClr val="bg1"/>
                </a:solidFill>
              </a:rPr>
              <a:t>I pondered them in my mind and then accused the nobles and officials.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I told them, “</a:t>
            </a:r>
            <a:r>
              <a:rPr lang="en-US" sz="1600" b="1" i="1" dirty="0">
                <a:solidFill>
                  <a:srgbClr val="FFFF00"/>
                </a:solidFill>
              </a:rPr>
              <a:t>You are charging your own people interest</a:t>
            </a:r>
            <a:r>
              <a:rPr lang="en-US" sz="1600" i="1" dirty="0">
                <a:solidFill>
                  <a:schemeClr val="bg1"/>
                </a:solidFill>
              </a:rPr>
              <a:t>!”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So I called together a large meeting to deal with them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8   </a:t>
            </a:r>
            <a:r>
              <a:rPr lang="en-US" sz="1600" i="1" dirty="0">
                <a:solidFill>
                  <a:srgbClr val="528C5C"/>
                </a:solidFill>
              </a:rPr>
              <a:t>and said: “As far as possible, we have bought back our fellow Jews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who were sold to the Gentiles. Now you are selling your own people,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only for them to be sold back to us!”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 </a:t>
            </a:r>
            <a:r>
              <a:rPr lang="en-US" sz="1600" i="1" dirty="0">
                <a:solidFill>
                  <a:srgbClr val="528C5C"/>
                </a:solidFill>
              </a:rPr>
              <a:t>They kept quiet, because they could find nothing to say.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802364"/>
            <a:ext cx="9144000" cy="1269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22:25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spcBef>
                <a:spcPts val="0"/>
              </a:spcBef>
              <a:defRPr/>
            </a:pPr>
            <a:endParaRPr lang="en-US" sz="1000" i="1" dirty="0">
              <a:solidFill>
                <a:schemeClr val="bg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If you lend money to one of My people among you who is needy, </a:t>
            </a: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do not treat it like a business deal; </a:t>
            </a:r>
            <a:r>
              <a:rPr lang="en-US" sz="2000" b="1" i="1" dirty="0">
                <a:solidFill>
                  <a:srgbClr val="FFFF00"/>
                </a:solidFill>
              </a:rPr>
              <a:t>charge no interest</a:t>
            </a:r>
            <a:r>
              <a:rPr lang="en-US" sz="2000" i="1" dirty="0">
                <a:solidFill>
                  <a:schemeClr val="bg1"/>
                </a:solidFill>
              </a:rPr>
              <a:t>.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802364"/>
            <a:ext cx="9144000" cy="1269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23:19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spcBef>
                <a:spcPts val="0"/>
              </a:spcBef>
              <a:defRPr/>
            </a:pPr>
            <a:endParaRPr lang="en-US" sz="1000" i="1" dirty="0">
              <a:solidFill>
                <a:schemeClr val="bg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2000" b="1" i="1" dirty="0">
                <a:solidFill>
                  <a:srgbClr val="FFFF00"/>
                </a:solidFill>
              </a:rPr>
              <a:t>Do not charge</a:t>
            </a:r>
            <a:r>
              <a:rPr lang="en-US" sz="2000" i="1" dirty="0">
                <a:solidFill>
                  <a:schemeClr val="bg1"/>
                </a:solidFill>
              </a:rPr>
              <a:t> a fellow Israelite </a:t>
            </a:r>
            <a:r>
              <a:rPr lang="en-US" sz="2000" b="1" i="1" dirty="0">
                <a:solidFill>
                  <a:srgbClr val="FFFF00"/>
                </a:solidFill>
              </a:rPr>
              <a:t>interest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whether on money or food or anything else that may earn interest.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9   </a:t>
            </a:r>
            <a:r>
              <a:rPr lang="en-US" sz="1600" i="1" dirty="0">
                <a:solidFill>
                  <a:srgbClr val="528C5C"/>
                </a:solidFill>
              </a:rPr>
              <a:t>So I continued, “What you are doing is not right.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spc="-30" dirty="0">
                <a:solidFill>
                  <a:srgbClr val="528C5C"/>
                </a:solidFill>
              </a:rPr>
              <a:t>Shouldn’t you walk in the fear of our God to avoid the reproach of our Gentile enemies?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10 </a:t>
            </a:r>
            <a:r>
              <a:rPr lang="en-US" sz="14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I and my brothers and my men are also lending the people money and grain.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let us stop charging interest!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11</a:t>
            </a:r>
            <a:r>
              <a:rPr lang="en-US" sz="1400" b="1" i="1" baseline="30000" dirty="0">
                <a:solidFill>
                  <a:srgbClr val="528C5C"/>
                </a:solidFill>
              </a:rPr>
              <a:t>  </a:t>
            </a:r>
            <a:r>
              <a:rPr lang="en-US" sz="1600" i="1" dirty="0">
                <a:solidFill>
                  <a:srgbClr val="528C5C"/>
                </a:solidFill>
              </a:rPr>
              <a:t>Give back to them immediately their fields, vineyards, olive groves and houses,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also the interest you are charging them—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one percent of the money</a:t>
            </a:r>
            <a:r>
              <a:rPr lang="en-US" sz="1600" i="1" dirty="0">
                <a:solidFill>
                  <a:srgbClr val="528C5C"/>
                </a:solidFill>
              </a:rPr>
              <a:t>,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grain, new wine and olive oil.”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12 </a:t>
            </a:r>
            <a:r>
              <a:rPr lang="en-US" sz="1600" i="1" dirty="0">
                <a:solidFill>
                  <a:srgbClr val="528C5C"/>
                </a:solidFill>
              </a:rPr>
              <a:t>“We will give it back,” they said. “And we will not demand anything more from them.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We will do as you say.”  Then I summoned the priests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made the nobles and officials take an oath to do what they had promised.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13  </a:t>
            </a:r>
            <a:r>
              <a:rPr lang="en-US" sz="1600" i="1" dirty="0">
                <a:solidFill>
                  <a:srgbClr val="528C5C"/>
                </a:solidFill>
              </a:rPr>
              <a:t>I also shook out the folds of my robe and said,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“In this way may God shake out of their house and possessions anyone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spc="-20" dirty="0">
                <a:solidFill>
                  <a:srgbClr val="528C5C"/>
                </a:solidFill>
              </a:rPr>
              <a:t>who does not keep this promise. So may such a person be shaken out and emptied!”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At this the whole assembly said, “Amen,” and praised the </a:t>
            </a:r>
            <a:r>
              <a:rPr lang="en-US" sz="1600" i="1" cap="small" dirty="0">
                <a:solidFill>
                  <a:srgbClr val="528C5C"/>
                </a:solidFill>
              </a:rPr>
              <a:t>Lord</a:t>
            </a:r>
            <a:r>
              <a:rPr lang="en-US" sz="1600" i="1" dirty="0">
                <a:solidFill>
                  <a:srgbClr val="528C5C"/>
                </a:solidFill>
              </a:rPr>
              <a:t>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the people did as they had promised.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14  </a:t>
            </a:r>
            <a:r>
              <a:rPr lang="en-US" sz="1600" i="1" dirty="0">
                <a:solidFill>
                  <a:srgbClr val="528C5C"/>
                </a:solidFill>
              </a:rPr>
              <a:t>Moreover, from the twentieth year of King </a:t>
            </a:r>
            <a:r>
              <a:rPr lang="en-US" sz="1600" i="1" dirty="0" err="1">
                <a:solidFill>
                  <a:srgbClr val="528C5C"/>
                </a:solidFill>
              </a:rPr>
              <a:t>Artaxerxes</a:t>
            </a:r>
            <a:r>
              <a:rPr lang="en-US" sz="1600" i="1" dirty="0">
                <a:solidFill>
                  <a:srgbClr val="528C5C"/>
                </a:solidFill>
              </a:rPr>
              <a:t>,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when I was appointed to be their governor in the land of Judah,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until his thirty-second year—twelve years—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neither I nor my brothers ate the food allotted to the governor.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769022"/>
            <a:ext cx="9144000" cy="1269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8:18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spcBef>
                <a:spcPts val="0"/>
              </a:spcBef>
              <a:defRPr/>
            </a:pPr>
            <a:endParaRPr lang="en-US" sz="1000" i="1" dirty="0">
              <a:solidFill>
                <a:schemeClr val="bg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But remember the </a:t>
            </a:r>
            <a:r>
              <a:rPr lang="en-US" sz="2000" i="1" cap="small" dirty="0">
                <a:solidFill>
                  <a:schemeClr val="bg1"/>
                </a:solidFill>
              </a:rPr>
              <a:t>Lord </a:t>
            </a:r>
            <a:r>
              <a:rPr lang="en-US" sz="2000" i="1" dirty="0">
                <a:solidFill>
                  <a:schemeClr val="bg1"/>
                </a:solidFill>
              </a:rPr>
              <a:t>your God, </a:t>
            </a:r>
          </a:p>
          <a:p>
            <a:pPr algn="ctr">
              <a:spcAft>
                <a:spcPts val="300"/>
              </a:spcAft>
            </a:pPr>
            <a:r>
              <a:rPr lang="en-US" sz="2000" i="1" dirty="0">
                <a:solidFill>
                  <a:schemeClr val="bg1"/>
                </a:solidFill>
              </a:rPr>
              <a:t>for it is He who gives you the ability to produce wealth,…</a:t>
            </a:r>
            <a:endParaRPr lang="en-US" sz="2000" i="1" spc="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2E98C-D8DE-4856-A3F8-3B7463855B46}"/>
              </a:ext>
            </a:extLst>
          </p:cNvPr>
          <p:cNvSpPr txBox="1"/>
          <p:nvPr/>
        </p:nvSpPr>
        <p:spPr>
          <a:xfrm>
            <a:off x="764458" y="2036071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For the love of money is a root of all kinds of evil. Some people, eager for money, have wandered from the faith and pierced themselves with many griefs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1 Timothy 6:10 (</a:t>
            </a:r>
            <a:r>
              <a:rPr lang="en-US" sz="4000" b="1" dirty="0" err="1">
                <a:solidFill>
                  <a:schemeClr val="bg1"/>
                </a:solidFill>
              </a:rPr>
              <a:t>NIV</a:t>
            </a:r>
            <a:r>
              <a:rPr lang="en-US" sz="4000" b="1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9   </a:t>
            </a:r>
            <a:r>
              <a:rPr lang="en-US" sz="1600" i="1" dirty="0">
                <a:solidFill>
                  <a:schemeClr val="bg1"/>
                </a:solidFill>
              </a:rPr>
              <a:t>So I continued, “What you are doing is not right. </a:t>
            </a:r>
          </a:p>
          <a:p>
            <a:r>
              <a:rPr lang="en-US" sz="1600" i="1" spc="-20" dirty="0">
                <a:solidFill>
                  <a:schemeClr val="bg1"/>
                </a:solidFill>
              </a:rPr>
              <a:t>   </a:t>
            </a:r>
            <a:r>
              <a:rPr lang="en-US" sz="800" i="1" spc="-20" dirty="0">
                <a:solidFill>
                  <a:schemeClr val="bg1"/>
                </a:solidFill>
              </a:rPr>
              <a:t> </a:t>
            </a:r>
            <a:r>
              <a:rPr lang="en-US" sz="1600" i="1" spc="-30" dirty="0">
                <a:solidFill>
                  <a:schemeClr val="bg1"/>
                </a:solidFill>
              </a:rPr>
              <a:t>Shouldn’t you walk in the fear of our God to avoid the reproach of our Gentile enemies?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10 </a:t>
            </a:r>
            <a:r>
              <a:rPr lang="en-US" sz="1400" b="1" i="1" baseline="30000" dirty="0">
                <a:solidFill>
                  <a:schemeClr val="bg1"/>
                </a:solidFill>
              </a:rPr>
              <a:t> </a:t>
            </a:r>
            <a:r>
              <a:rPr lang="en-US" sz="1600" i="1" dirty="0">
                <a:solidFill>
                  <a:schemeClr val="bg1"/>
                </a:solidFill>
              </a:rPr>
              <a:t>I and my brothers and my men are also lending the people money and grain.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But let us stop charging interest!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11</a:t>
            </a:r>
            <a:r>
              <a:rPr lang="en-US" sz="1400" b="1" i="1" baseline="30000" dirty="0">
                <a:solidFill>
                  <a:schemeClr val="bg1"/>
                </a:solidFill>
              </a:rPr>
              <a:t>  </a:t>
            </a:r>
            <a:r>
              <a:rPr lang="en-US" sz="1600" i="1" dirty="0">
                <a:solidFill>
                  <a:schemeClr val="bg1"/>
                </a:solidFill>
              </a:rPr>
              <a:t>Give back to them immediately their fields, vineyards, olive groves and houses,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also the interest you are charging them—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one percent of the money, grain, new wine and olive oil.”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12 </a:t>
            </a:r>
            <a:r>
              <a:rPr lang="en-US" sz="1600" i="1" dirty="0">
                <a:solidFill>
                  <a:schemeClr val="bg1"/>
                </a:solidFill>
              </a:rPr>
              <a:t>“We will give it back,” they said. “And we will not demand anything more from them.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We will do as you say.”  Then I summoned the priests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made the nobles and officials take an oath to do what they had promised.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13  </a:t>
            </a:r>
            <a:r>
              <a:rPr lang="en-US" sz="1600" i="1" dirty="0">
                <a:solidFill>
                  <a:schemeClr val="bg1"/>
                </a:solidFill>
              </a:rPr>
              <a:t>I also shook out the folds of my robe and said,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“In this way may God shake out of their house and possessions anyone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spc="-20" dirty="0">
                <a:solidFill>
                  <a:schemeClr val="bg1"/>
                </a:solidFill>
              </a:rPr>
              <a:t>who does not keep this promise. So may such a person be shaken out and emptied!”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At this the whole assembly said, “Amen,” and praised the </a:t>
            </a:r>
            <a:r>
              <a:rPr lang="en-US" sz="1600" i="1" cap="small" dirty="0">
                <a:solidFill>
                  <a:schemeClr val="bg1"/>
                </a:solidFill>
              </a:rPr>
              <a:t>Lord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the people did as they had promised.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14  </a:t>
            </a:r>
            <a:r>
              <a:rPr lang="en-US" sz="1600" i="1" dirty="0">
                <a:solidFill>
                  <a:schemeClr val="bg1"/>
                </a:solidFill>
              </a:rPr>
              <a:t>Moreover, from the twentieth year of King </a:t>
            </a:r>
            <a:r>
              <a:rPr lang="en-US" sz="1600" i="1" dirty="0" err="1">
                <a:solidFill>
                  <a:schemeClr val="bg1"/>
                </a:solidFill>
              </a:rPr>
              <a:t>Artaxerxes</a:t>
            </a:r>
            <a:r>
              <a:rPr lang="en-US" sz="1600" i="1" dirty="0">
                <a:solidFill>
                  <a:schemeClr val="bg1"/>
                </a:solidFill>
              </a:rPr>
              <a:t>,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when I was appointed to be their governor in the land of Judah,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until his thirty-second year—twelve years—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neither I nor my brothers ate the food allotted to the governor.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802364"/>
            <a:ext cx="9144000" cy="1231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19:17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spcBef>
                <a:spcPts val="0"/>
              </a:spcBef>
              <a:defRPr/>
            </a:pPr>
            <a:endParaRPr lang="en-US" sz="1000" i="1" dirty="0">
              <a:solidFill>
                <a:schemeClr val="bg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2000" i="1" spc="20" dirty="0">
                <a:solidFill>
                  <a:schemeClr val="bg1"/>
                </a:solidFill>
              </a:rPr>
              <a:t>Whoever is kind to the poor lends to the </a:t>
            </a:r>
            <a:r>
              <a:rPr lang="en-US" sz="2000" i="1" cap="small" spc="20" dirty="0">
                <a:solidFill>
                  <a:schemeClr val="bg1"/>
                </a:solidFill>
              </a:rPr>
              <a:t>Lord</a:t>
            </a:r>
            <a:r>
              <a:rPr lang="en-US" sz="2000" i="1" spc="20" dirty="0">
                <a:solidFill>
                  <a:schemeClr val="bg1"/>
                </a:solidFill>
              </a:rPr>
              <a:t>,</a:t>
            </a:r>
            <a:br>
              <a:rPr lang="en-US" sz="2000" i="1" spc="20" dirty="0">
                <a:solidFill>
                  <a:schemeClr val="bg1"/>
                </a:solidFill>
              </a:rPr>
            </a:br>
            <a:r>
              <a:rPr lang="en-US" sz="2000" i="1" spc="20" dirty="0">
                <a:solidFill>
                  <a:schemeClr val="bg1"/>
                </a:solidFill>
              </a:rPr>
              <a:t>    and He will reward them for what they have done.</a:t>
            </a:r>
            <a:endParaRPr lang="en-US" sz="2000" i="1" spc="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1577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15:1,5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spcBef>
                <a:spcPts val="0"/>
              </a:spcBef>
              <a:defRPr/>
            </a:pPr>
            <a:endParaRPr lang="en-US" sz="1000" i="1" dirty="0">
              <a:solidFill>
                <a:schemeClr val="bg1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2000" i="1" cap="small" spc="20" dirty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000" i="1" spc="20" dirty="0">
                <a:solidFill>
                  <a:schemeClr val="bg1"/>
                </a:solidFill>
                <a:latin typeface="+mj-lt"/>
              </a:rPr>
              <a:t>, who may dwell in Your sacred tent?</a:t>
            </a:r>
            <a:br>
              <a:rPr lang="en-US" sz="2000" i="1" spc="20" dirty="0">
                <a:solidFill>
                  <a:schemeClr val="bg1"/>
                </a:solidFill>
                <a:latin typeface="+mj-lt"/>
              </a:rPr>
            </a:br>
            <a:r>
              <a:rPr lang="en-US" sz="2000" i="1" spc="20" dirty="0">
                <a:solidFill>
                  <a:schemeClr val="bg1"/>
                </a:solidFill>
                <a:latin typeface="+mj-lt"/>
              </a:rPr>
              <a:t>    Who may live on Your holy mountain?</a:t>
            </a:r>
          </a:p>
          <a:p>
            <a:pPr algn="ctr">
              <a:spcAft>
                <a:spcPts val="300"/>
              </a:spcAft>
            </a:pPr>
            <a:r>
              <a:rPr lang="en-US" sz="2000" i="1" spc="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</a:t>
            </a:r>
            <a:r>
              <a:rPr lang="en-US" sz="2000" i="1" spc="20" dirty="0">
                <a:solidFill>
                  <a:schemeClr val="bg1"/>
                </a:solidFill>
                <a:latin typeface="+mj-lt"/>
              </a:rPr>
              <a:t>(The one) who lends money to the poor without interest;</a:t>
            </a:r>
            <a:endParaRPr lang="en-US" sz="2000" i="1" spc="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1   </a:t>
            </a:r>
            <a:r>
              <a:rPr lang="en-US" sz="1600" i="1" dirty="0">
                <a:solidFill>
                  <a:srgbClr val="528C5C"/>
                </a:solidFill>
              </a:rPr>
              <a:t>Now the men and their wives raised a great outcry against their fellow Jews.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2   </a:t>
            </a:r>
            <a:r>
              <a:rPr lang="en-US" sz="1600" i="1" dirty="0">
                <a:solidFill>
                  <a:srgbClr val="528C5C"/>
                </a:solidFill>
              </a:rPr>
              <a:t>Some were saying, “We and our sons and daughters are numerous;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in order for us to eat and stay alive, we must get grain.”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3   </a:t>
            </a:r>
            <a:r>
              <a:rPr lang="en-US" sz="1600" i="1" dirty="0">
                <a:solidFill>
                  <a:srgbClr val="528C5C"/>
                </a:solidFill>
              </a:rPr>
              <a:t>Others were saying, “We are mortgaging our fields,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our vineyards and our homes to get grain during the famine.”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4   </a:t>
            </a:r>
            <a:r>
              <a:rPr lang="en-US" sz="1600" i="1" dirty="0">
                <a:solidFill>
                  <a:srgbClr val="528C5C"/>
                </a:solidFill>
              </a:rPr>
              <a:t>Still others were saying,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 “We have had to borrow money to pay the king’s tax on our fields and vineyards.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5   </a:t>
            </a:r>
            <a:r>
              <a:rPr lang="en-US" sz="8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Although we are of the same flesh and blood as our fellow Jews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though our children are as good as theirs, yet we have to subject our sons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daughters to slavery. Some of our daughters have already been enslaved,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we are powerless, because our fields and our vineyards belong to others.”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6   </a:t>
            </a:r>
            <a:r>
              <a:rPr lang="en-US" sz="1600" i="1" dirty="0">
                <a:solidFill>
                  <a:srgbClr val="528C5C"/>
                </a:solidFill>
              </a:rPr>
              <a:t>When I heard their outcry and these charges, I was very angry.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7   </a:t>
            </a:r>
            <a:r>
              <a:rPr lang="en-US" sz="1600" i="1" dirty="0">
                <a:solidFill>
                  <a:srgbClr val="528C5C"/>
                </a:solidFill>
              </a:rPr>
              <a:t>I pondered them in my mind and then accused the nobles and officials.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I told them, “You are charging your own people interest!”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So I called together a large meeting to deal with them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8   </a:t>
            </a:r>
            <a:r>
              <a:rPr lang="en-US" sz="1600" i="1" dirty="0">
                <a:solidFill>
                  <a:srgbClr val="528C5C"/>
                </a:solidFill>
              </a:rPr>
              <a:t>and said: “As far as possible, we have bought back our fellow Jews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who were sold to the Gentiles. Now you are selling your own people,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only for them to be sold back to us!”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800" i="1" dirty="0">
                <a:solidFill>
                  <a:schemeClr val="bg1"/>
                </a:solidFill>
              </a:rPr>
              <a:t>  </a:t>
            </a:r>
            <a:r>
              <a:rPr lang="en-US" sz="1600" i="1" dirty="0">
                <a:solidFill>
                  <a:schemeClr val="bg1"/>
                </a:solidFill>
              </a:rPr>
              <a:t>They kept quiet, because they could find nothing to say.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9   </a:t>
            </a:r>
            <a:r>
              <a:rPr lang="en-US" sz="1600" i="1" dirty="0">
                <a:solidFill>
                  <a:srgbClr val="528C5C"/>
                </a:solidFill>
              </a:rPr>
              <a:t>So I continued, “What you are doing is not right.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spc="-30" dirty="0">
                <a:solidFill>
                  <a:srgbClr val="528C5C"/>
                </a:solidFill>
              </a:rPr>
              <a:t>Shouldn’t you walk in the fear of our God to avoid the reproach of our Gentile enemies?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10 </a:t>
            </a:r>
            <a:r>
              <a:rPr lang="en-US" sz="14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I and my brothers and my men are also lending the people money and grain.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let us stop charging interest!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11</a:t>
            </a:r>
            <a:r>
              <a:rPr lang="en-US" sz="1400" b="1" i="1" baseline="30000" dirty="0">
                <a:solidFill>
                  <a:schemeClr val="bg1"/>
                </a:solidFill>
              </a:rPr>
              <a:t>  </a:t>
            </a:r>
            <a:r>
              <a:rPr lang="en-US" sz="1600" i="1" dirty="0">
                <a:solidFill>
                  <a:schemeClr val="bg1"/>
                </a:solidFill>
              </a:rPr>
              <a:t>Give back to them immediately their fields, vineyards, olive groves and houses,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also the interest you are charging them—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one percent of the money, grain, new wine and olive oil.”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12 </a:t>
            </a:r>
            <a:r>
              <a:rPr lang="en-US" sz="1600" i="1" dirty="0">
                <a:solidFill>
                  <a:schemeClr val="bg1"/>
                </a:solidFill>
              </a:rPr>
              <a:t>“We will give it back,” they said. “And we will not demand anything more from them.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We will do as you say.”  </a:t>
            </a:r>
            <a:r>
              <a:rPr lang="en-US" sz="1600" i="1" dirty="0">
                <a:solidFill>
                  <a:srgbClr val="528C5C"/>
                </a:solidFill>
              </a:rPr>
              <a:t>Then I summoned the priests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made the nobles and officials take an oath to do what they had promised.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13  </a:t>
            </a:r>
            <a:r>
              <a:rPr lang="en-US" sz="1600" i="1" dirty="0">
                <a:solidFill>
                  <a:srgbClr val="528C5C"/>
                </a:solidFill>
              </a:rPr>
              <a:t>I also shook out the folds of my robe and said,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“In this way may God shake out of their house and possessions anyone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spc="-20" dirty="0">
                <a:solidFill>
                  <a:srgbClr val="528C5C"/>
                </a:solidFill>
              </a:rPr>
              <a:t>who does not keep this promise. So may such a person be shaken out and emptied!”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At this the whole assembly said, “Amen,” and praised the </a:t>
            </a:r>
            <a:r>
              <a:rPr lang="en-US" sz="1600" i="1" cap="small" dirty="0">
                <a:solidFill>
                  <a:srgbClr val="528C5C"/>
                </a:solidFill>
              </a:rPr>
              <a:t>Lord</a:t>
            </a:r>
            <a:r>
              <a:rPr lang="en-US" sz="1600" i="1" dirty="0">
                <a:solidFill>
                  <a:srgbClr val="528C5C"/>
                </a:solidFill>
              </a:rPr>
              <a:t>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the people did as they had promised.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14  </a:t>
            </a:r>
            <a:r>
              <a:rPr lang="en-US" sz="1600" i="1" dirty="0">
                <a:solidFill>
                  <a:srgbClr val="528C5C"/>
                </a:solidFill>
              </a:rPr>
              <a:t>Moreover, from the twentieth year of King </a:t>
            </a:r>
            <a:r>
              <a:rPr lang="en-US" sz="1600" i="1" dirty="0" err="1">
                <a:solidFill>
                  <a:srgbClr val="528C5C"/>
                </a:solidFill>
              </a:rPr>
              <a:t>Artaxerxes</a:t>
            </a:r>
            <a:r>
              <a:rPr lang="en-US" sz="1600" i="1" dirty="0">
                <a:solidFill>
                  <a:srgbClr val="528C5C"/>
                </a:solidFill>
              </a:rPr>
              <a:t>,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when I was appointed to be their governor in the land of Judah,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until his thirty-second year—twelve years—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neither I nor my brothers ate the food allotted to the governor.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9   </a:t>
            </a:r>
            <a:r>
              <a:rPr lang="en-US" sz="1600" i="1" dirty="0">
                <a:solidFill>
                  <a:srgbClr val="528C5C"/>
                </a:solidFill>
              </a:rPr>
              <a:t>So I continued, “What you are doing is not right.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spc="-30" dirty="0">
                <a:solidFill>
                  <a:srgbClr val="528C5C"/>
                </a:solidFill>
              </a:rPr>
              <a:t>Shouldn’t you walk in the fear of our God to avoid the reproach of our Gentile enemies?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10 </a:t>
            </a:r>
            <a:r>
              <a:rPr lang="en-US" sz="14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I and my brothers and my men are also lending the people money and grain.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let us stop charging interest!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11</a:t>
            </a:r>
            <a:r>
              <a:rPr lang="en-US" sz="1400" b="1" i="1" baseline="30000" dirty="0">
                <a:solidFill>
                  <a:srgbClr val="528C5C"/>
                </a:solidFill>
              </a:rPr>
              <a:t>  </a:t>
            </a:r>
            <a:r>
              <a:rPr lang="en-US" sz="1600" i="1" dirty="0">
                <a:solidFill>
                  <a:srgbClr val="528C5C"/>
                </a:solidFill>
              </a:rPr>
              <a:t>Give back to them immediately their fields, vineyards, olive groves and houses,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also the interest you are charging them—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one percent of the money, grain, new wine and olive oil.”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12 </a:t>
            </a:r>
            <a:r>
              <a:rPr lang="en-US" sz="1600" i="1" dirty="0">
                <a:solidFill>
                  <a:srgbClr val="528C5C"/>
                </a:solidFill>
              </a:rPr>
              <a:t>“We will give it back,” they said. “And we will not demand anything more from them.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We will do as you say.”  Then I summoned the priests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made the nobles and officials take an oath to do what they had promised.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13  </a:t>
            </a:r>
            <a:r>
              <a:rPr lang="en-US" sz="1600" i="1" dirty="0">
                <a:solidFill>
                  <a:srgbClr val="528C5C"/>
                </a:solidFill>
              </a:rPr>
              <a:t>I also shook out the folds of my robe and said,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“In this way may God shake out of their house and possessions anyone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spc="-20" dirty="0">
                <a:solidFill>
                  <a:srgbClr val="528C5C"/>
                </a:solidFill>
              </a:rPr>
              <a:t>who does not keep this promise. So may such a person be shaken out and emptied!”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At this the whole assembly said, “Amen,” and praised the </a:t>
            </a:r>
            <a:r>
              <a:rPr lang="en-US" sz="1600" i="1" cap="small" dirty="0">
                <a:solidFill>
                  <a:srgbClr val="528C5C"/>
                </a:solidFill>
              </a:rPr>
              <a:t>Lord</a:t>
            </a:r>
            <a:r>
              <a:rPr lang="en-US" sz="1600" i="1" dirty="0">
                <a:solidFill>
                  <a:srgbClr val="528C5C"/>
                </a:solidFill>
              </a:rPr>
              <a:t>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the people did as they had promised.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14  </a:t>
            </a:r>
            <a:r>
              <a:rPr lang="en-US" sz="1600" i="1" dirty="0">
                <a:solidFill>
                  <a:schemeClr val="bg1"/>
                </a:solidFill>
              </a:rPr>
              <a:t>Moreover, from the twentieth year of King </a:t>
            </a:r>
            <a:r>
              <a:rPr lang="en-US" sz="1600" i="1" dirty="0" err="1">
                <a:solidFill>
                  <a:schemeClr val="bg1"/>
                </a:solidFill>
              </a:rPr>
              <a:t>Artaxerxes</a:t>
            </a:r>
            <a:r>
              <a:rPr lang="en-US" sz="1600" i="1" dirty="0">
                <a:solidFill>
                  <a:schemeClr val="bg1"/>
                </a:solidFill>
              </a:rPr>
              <a:t>,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when I was appointed to be their governor in the land of Judah,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until his thirty-second year—twelve years—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neither I nor my brothers ate the food allotted to the governor.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4001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15  </a:t>
            </a:r>
            <a:r>
              <a:rPr lang="en-US" sz="1600" i="1" dirty="0">
                <a:solidFill>
                  <a:schemeClr val="bg1"/>
                </a:solidFill>
              </a:rPr>
              <a:t>But the earlier governors—those preceding me—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placed </a:t>
            </a:r>
            <a:r>
              <a:rPr lang="en-US" sz="1600" b="1" i="1" dirty="0">
                <a:solidFill>
                  <a:srgbClr val="FFFF00"/>
                </a:solidFill>
              </a:rPr>
              <a:t>a heavy burden on the people</a:t>
            </a:r>
            <a:r>
              <a:rPr lang="en-US" sz="1600" i="1" dirty="0">
                <a:solidFill>
                  <a:schemeClr val="bg1"/>
                </a:solidFill>
              </a:rPr>
              <a:t> and took forty shekels of silver from them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in addition to food and wine. Their assistants also lorded it over the people.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But out of reverence for God I did not act like that.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16  </a:t>
            </a:r>
            <a:r>
              <a:rPr lang="en-US" sz="1600" i="1" dirty="0">
                <a:solidFill>
                  <a:srgbClr val="528C5C"/>
                </a:solidFill>
              </a:rPr>
              <a:t>Instead, I devoted myself to the work on this wall.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000" i="1" dirty="0">
                <a:solidFill>
                  <a:srgbClr val="528C5C"/>
                </a:solidFill>
              </a:rPr>
              <a:t>  </a:t>
            </a:r>
            <a:r>
              <a:rPr lang="en-US" sz="1600" i="1" dirty="0">
                <a:solidFill>
                  <a:srgbClr val="528C5C"/>
                </a:solidFill>
              </a:rPr>
              <a:t>All my men were assembled there for the work; we did not acquire any land.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17  </a:t>
            </a:r>
            <a:r>
              <a:rPr lang="en-US" sz="1600" i="1" dirty="0">
                <a:solidFill>
                  <a:srgbClr val="528C5C"/>
                </a:solidFill>
              </a:rPr>
              <a:t>Furthermore, a hundred and fifty Jews and officials ate at my table,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as well as those who came to us from the surrounding nations.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18</a:t>
            </a:r>
            <a:r>
              <a:rPr lang="en-US" sz="1600" b="1" i="1" baseline="30000" dirty="0">
                <a:solidFill>
                  <a:srgbClr val="528C5C"/>
                </a:solidFill>
              </a:rPr>
              <a:t>  </a:t>
            </a:r>
            <a:r>
              <a:rPr lang="en-US" sz="1600" i="1" dirty="0">
                <a:solidFill>
                  <a:srgbClr val="528C5C"/>
                </a:solidFill>
              </a:rPr>
              <a:t>Each day one ox, six choice sheep and some poultry were prepared for me,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and every ten days an abundant supply of wine of all kinds.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In spite of all this, </a:t>
            </a:r>
            <a:r>
              <a:rPr lang="en-US" sz="1600" i="1" dirty="0">
                <a:solidFill>
                  <a:schemeClr val="bg1"/>
                </a:solidFill>
              </a:rPr>
              <a:t>I never demanded the food allotted to the governor,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</a:t>
            </a:r>
            <a:r>
              <a:rPr lang="en-US" sz="1600" b="1" i="1" dirty="0">
                <a:solidFill>
                  <a:srgbClr val="FFFF00"/>
                </a:solidFill>
              </a:rPr>
              <a:t>the demands were heavy on these people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19  </a:t>
            </a:r>
            <a:r>
              <a:rPr lang="en-US" sz="1600" i="1" dirty="0">
                <a:solidFill>
                  <a:srgbClr val="528C5C"/>
                </a:solidFill>
              </a:rPr>
              <a:t>Remember me with favor, my God, for all I have done for these people.</a:t>
            </a:r>
          </a:p>
          <a:p>
            <a:endParaRPr lang="en-US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818" y="1082062"/>
            <a:ext cx="7715272" cy="27853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Nehemiah 5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925" indent="-288925">
              <a:spcBef>
                <a:spcPts val="0"/>
              </a:spcBef>
              <a:defRPr/>
            </a:pPr>
            <a:endParaRPr lang="en-US" sz="2400" i="1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1.	</a:t>
            </a:r>
            <a:r>
              <a:rPr lang="en-US" sz="2200" b="1" spc="50" dirty="0">
                <a:solidFill>
                  <a:schemeClr val="bg1"/>
                </a:solidFill>
              </a:rPr>
              <a:t>Evil	</a:t>
            </a:r>
            <a:r>
              <a:rPr lang="en-US" sz="2200" b="1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	verses 1~5 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2.	</a:t>
            </a:r>
            <a:r>
              <a:rPr lang="en-US" sz="2200" b="1" spc="50" dirty="0">
                <a:solidFill>
                  <a:schemeClr val="bg1"/>
                </a:solidFill>
              </a:rPr>
              <a:t>Exposure</a:t>
            </a:r>
            <a:r>
              <a:rPr lang="en-US" sz="2000" dirty="0">
                <a:solidFill>
                  <a:schemeClr val="bg1"/>
                </a:solidFill>
              </a:rPr>
              <a:t>		verses 6~11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3.	</a:t>
            </a:r>
            <a:r>
              <a:rPr lang="en-US" sz="2200" b="1" spc="50" dirty="0">
                <a:solidFill>
                  <a:schemeClr val="bg1"/>
                </a:solidFill>
              </a:rPr>
              <a:t>Expiation</a:t>
            </a:r>
            <a:r>
              <a:rPr lang="en-US" sz="2000" dirty="0">
                <a:solidFill>
                  <a:schemeClr val="bg1"/>
                </a:solidFill>
              </a:rPr>
              <a:t>		verses 12~13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4.	</a:t>
            </a:r>
            <a:r>
              <a:rPr lang="en-US" sz="2200" b="1" spc="50" dirty="0">
                <a:solidFill>
                  <a:schemeClr val="bg1"/>
                </a:solidFill>
              </a:rPr>
              <a:t>Example</a:t>
            </a:r>
            <a:r>
              <a:rPr lang="en-US" sz="2000" dirty="0">
                <a:solidFill>
                  <a:schemeClr val="bg1"/>
                </a:solidFill>
              </a:rPr>
              <a:t>		verses 14~18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601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spc="-20" baseline="30000" dirty="0">
                <a:solidFill>
                  <a:schemeClr val="bg1"/>
                </a:solidFill>
              </a:rPr>
              <a:t>1   </a:t>
            </a:r>
            <a:r>
              <a:rPr lang="en-US" sz="1600" i="1" spc="-30" dirty="0">
                <a:solidFill>
                  <a:schemeClr val="bg1"/>
                </a:solidFill>
              </a:rPr>
              <a:t>When word came to </a:t>
            </a:r>
            <a:r>
              <a:rPr lang="en-US" sz="1600" b="1" i="1" spc="-30" dirty="0" err="1">
                <a:solidFill>
                  <a:srgbClr val="FFFF00"/>
                </a:solidFill>
              </a:rPr>
              <a:t>Sanballat</a:t>
            </a:r>
            <a:r>
              <a:rPr lang="en-US" sz="1600" i="1" spc="-30" dirty="0">
                <a:solidFill>
                  <a:schemeClr val="bg1"/>
                </a:solidFill>
              </a:rPr>
              <a:t>, </a:t>
            </a:r>
            <a:r>
              <a:rPr lang="en-US" sz="1600" b="1" i="1" spc="-30" dirty="0" err="1">
                <a:solidFill>
                  <a:srgbClr val="FFFF00"/>
                </a:solidFill>
              </a:rPr>
              <a:t>Tobiah</a:t>
            </a:r>
            <a:r>
              <a:rPr lang="en-US" sz="1600" i="1" spc="-30" dirty="0">
                <a:solidFill>
                  <a:schemeClr val="bg1"/>
                </a:solidFill>
              </a:rPr>
              <a:t>, </a:t>
            </a:r>
            <a:r>
              <a:rPr lang="en-US" sz="1600" b="1" i="1" spc="-30" dirty="0" err="1">
                <a:solidFill>
                  <a:srgbClr val="FFFF00"/>
                </a:solidFill>
              </a:rPr>
              <a:t>Geshem</a:t>
            </a:r>
            <a:r>
              <a:rPr lang="en-US" sz="1600" i="1" spc="-30" dirty="0">
                <a:solidFill>
                  <a:schemeClr val="bg1"/>
                </a:solidFill>
              </a:rPr>
              <a:t> the Arab and the rest of our enemies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that I had rebuilt the wall and not a gap was left in it—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though up to that time I had not set the doors in the gates—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2   </a:t>
            </a:r>
            <a:r>
              <a:rPr lang="en-US" sz="1600" b="1" i="1" dirty="0" err="1">
                <a:solidFill>
                  <a:srgbClr val="FFFF00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  and </a:t>
            </a:r>
            <a:r>
              <a:rPr lang="en-US" sz="1600" b="1" i="1" dirty="0" err="1">
                <a:solidFill>
                  <a:srgbClr val="FFFF00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 sent me this message: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“Come, let us meet together in one of the villages on the plain of Ono.”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But they were scheming to harm me;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3   </a:t>
            </a:r>
            <a:r>
              <a:rPr lang="en-US" sz="1600" i="1" dirty="0">
                <a:solidFill>
                  <a:schemeClr val="bg1"/>
                </a:solidFill>
              </a:rPr>
              <a:t>so I sent messengers to them with this reply: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 am carrying on a great project and cannot go down.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Why should the work stop while I leave it and go down to you?”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4   </a:t>
            </a:r>
            <a:r>
              <a:rPr lang="en-US" sz="1600" i="1" dirty="0">
                <a:solidFill>
                  <a:schemeClr val="bg1"/>
                </a:solidFill>
              </a:rPr>
              <a:t>Four times they sent me the same message,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each time I gave them the same answer.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5   </a:t>
            </a:r>
            <a:r>
              <a:rPr lang="en-US" sz="1600" i="1" dirty="0">
                <a:solidFill>
                  <a:schemeClr val="bg1"/>
                </a:solidFill>
              </a:rPr>
              <a:t>Then, the fifth time, </a:t>
            </a:r>
            <a:r>
              <a:rPr lang="en-US" sz="1600" b="1" i="1" dirty="0" err="1">
                <a:solidFill>
                  <a:srgbClr val="FFFF00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  sent his aide to me with the same message,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 and in his hand was an unsealed letter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6   </a:t>
            </a:r>
            <a:r>
              <a:rPr lang="en-US" sz="1600" i="1" dirty="0">
                <a:solidFill>
                  <a:schemeClr val="bg1"/>
                </a:solidFill>
              </a:rPr>
              <a:t>in which was written: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“It is reported among the nations—and </a:t>
            </a:r>
            <a:r>
              <a:rPr lang="en-US" sz="1600" b="1" i="1" dirty="0" err="1">
                <a:solidFill>
                  <a:srgbClr val="FFFF00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 says it is true—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that you and the Jews are plotting to revolt, and therefore you are building the wall.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Moreover, according to these reports you are about to become their king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7  </a:t>
            </a:r>
            <a:r>
              <a:rPr lang="en-US" sz="1600" i="1" spc="-20" dirty="0">
                <a:solidFill>
                  <a:schemeClr val="bg1"/>
                </a:solidFill>
              </a:rPr>
              <a:t>and have even appointed prophets to make this proclamation about you in Jerusalem: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‘There is a king in Judah!’ Now this report will get back to the king; so come,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let us meet together.”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326" b="1163"/>
          <a:stretch>
            <a:fillRect/>
          </a:stretch>
        </p:blipFill>
        <p:spPr bwMode="auto">
          <a:xfrm>
            <a:off x="152400" y="111152"/>
            <a:ext cx="8839200" cy="659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2400" b="1" dirty="0">
                <a:solidFill>
                  <a:schemeClr val="bg1"/>
                </a:solidFill>
              </a:rPr>
              <a:t>Old City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6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6000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Damascus Gate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4001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15  </a:t>
            </a:r>
            <a:r>
              <a:rPr lang="en-US" sz="1600" i="1" dirty="0">
                <a:solidFill>
                  <a:schemeClr val="bg1"/>
                </a:solidFill>
              </a:rPr>
              <a:t>But the earlier governors—those preceding me—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placed a heavy burden on the people and took forty shekels of silver from them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in addition to food and wine. Their assistants also lorded it over the people.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But out of reverence for God I did not act like that.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16  </a:t>
            </a:r>
            <a:r>
              <a:rPr lang="en-US" sz="1600" i="1" dirty="0">
                <a:solidFill>
                  <a:schemeClr val="bg1"/>
                </a:solidFill>
              </a:rPr>
              <a:t>Instead, I devoted myself to the work on this wall.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000" i="1" dirty="0">
                <a:solidFill>
                  <a:schemeClr val="bg1"/>
                </a:solidFill>
              </a:rPr>
              <a:t>  </a:t>
            </a:r>
            <a:r>
              <a:rPr lang="en-US" sz="1600" i="1" dirty="0">
                <a:solidFill>
                  <a:schemeClr val="bg1"/>
                </a:solidFill>
              </a:rPr>
              <a:t>All my men were assembled there for the work; we did not acquire any land.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17  </a:t>
            </a:r>
            <a:r>
              <a:rPr lang="en-US" sz="1600" i="1" dirty="0">
                <a:solidFill>
                  <a:schemeClr val="bg1"/>
                </a:solidFill>
              </a:rPr>
              <a:t>Furthermore, a hundred and fifty Jews and officials ate at my table,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as well as those who came to us from the surrounding nations.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18  </a:t>
            </a:r>
            <a:r>
              <a:rPr lang="en-US" sz="1600" i="1" dirty="0">
                <a:solidFill>
                  <a:schemeClr val="bg1"/>
                </a:solidFill>
              </a:rPr>
              <a:t>Each day one ox, six choice sheep and some poultry were prepared for me,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every ten days an abundant supply of wine of all kinds.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In spite of all this, I never demanded the food allotted to the governor,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the demands were heavy on these people.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19  </a:t>
            </a:r>
            <a:r>
              <a:rPr lang="en-US" sz="1600" i="1" dirty="0">
                <a:solidFill>
                  <a:schemeClr val="bg1"/>
                </a:solidFill>
              </a:rPr>
              <a:t>Remember me with favor, my God, for all I have done for these people.</a:t>
            </a:r>
          </a:p>
          <a:p>
            <a:endParaRPr lang="en-US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1"/>
            <a:ext cx="553821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3390900" y="5295900"/>
            <a:ext cx="533400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5000" y="27432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2819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 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Temple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4013537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47794F"/>
                </a:solidFill>
              </a:rPr>
              <a:t>Nehemiah’s Wall</a:t>
            </a:r>
          </a:p>
          <a:p>
            <a:r>
              <a:rPr lang="en-US" sz="2000" b="1" dirty="0">
                <a:solidFill>
                  <a:srgbClr val="47794F"/>
                </a:solidFill>
              </a:rPr>
              <a:t>       versus</a:t>
            </a:r>
          </a:p>
          <a:p>
            <a:r>
              <a:rPr lang="en-US" sz="2000" b="1" dirty="0">
                <a:solidFill>
                  <a:srgbClr val="47794F"/>
                </a:solidFill>
              </a:rPr>
              <a:t>    Present Wall</a:t>
            </a:r>
          </a:p>
          <a:p>
            <a:r>
              <a:rPr lang="en-US" sz="2000" b="1" dirty="0">
                <a:solidFill>
                  <a:srgbClr val="47794F"/>
                </a:solidFill>
              </a:rPr>
              <a:t>    in Jerusalem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4038600" y="10668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9714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Damascus Gate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1400" b="2273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>
            <a:noFill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9911"/>
          <a:stretch>
            <a:fillRect/>
          </a:stretch>
        </p:blipFill>
        <p:spPr bwMode="auto">
          <a:xfrm>
            <a:off x="2819400" y="685800"/>
            <a:ext cx="55731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528C5C"/>
                </a:solidFill>
              </a:rPr>
              <a:t> Jerusalem’s Wall in Jesus’ time</a:t>
            </a:r>
          </a:p>
          <a:p>
            <a:r>
              <a:rPr lang="en-US" sz="2200" b="1" dirty="0">
                <a:solidFill>
                  <a:srgbClr val="528C5C"/>
                </a:solidFill>
              </a:rPr>
              <a:t>     versus Present Wall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0" y="3429000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53340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 </a:t>
            </a:r>
            <a:r>
              <a:rPr lang="en-US" sz="2000" dirty="0"/>
              <a:t>Wall in Jesus’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0386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 </a:t>
            </a:r>
            <a:r>
              <a:rPr lang="en-US" sz="2000" dirty="0"/>
              <a:t>Present wall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5562600"/>
            <a:ext cx="685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29000" y="3963988"/>
            <a:ext cx="685800" cy="30321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46482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WESTERN WALL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33800" y="4114800"/>
            <a:ext cx="2133600" cy="760412"/>
          </a:xfrm>
          <a:prstGeom prst="straightConnector1">
            <a:avLst/>
          </a:prstGeom>
          <a:ln w="44450">
            <a:solidFill>
              <a:schemeClr val="tx2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>
            <a:spLocks noChangeAspect="1"/>
          </p:cNvSpPr>
          <p:nvPr/>
        </p:nvSpPr>
        <p:spPr>
          <a:xfrm>
            <a:off x="5879592" y="3977640"/>
            <a:ext cx="171450" cy="171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11.26 IMG_6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>
            <a:noFill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514290"/>
            <a:ext cx="1752600" cy="40011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b="1" dirty="0"/>
              <a:t>Western Wall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4473" t="4133" b="10613"/>
          <a:stretch>
            <a:fillRect/>
          </a:stretch>
        </p:blipFill>
        <p:spPr bwMode="auto">
          <a:xfrm>
            <a:off x="152400" y="152400"/>
            <a:ext cx="883715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839"/>
          <a:stretch>
            <a:fillRect/>
          </a:stretch>
        </p:blipFill>
        <p:spPr bwMode="auto">
          <a:xfrm>
            <a:off x="155575" y="152400"/>
            <a:ext cx="8834634" cy="6553200"/>
          </a:xfrm>
          <a:prstGeom prst="rect">
            <a:avLst/>
          </a:prstGeom>
          <a:ln>
            <a:noFill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Redcircle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7949" b="17949"/>
          <a:stretch>
            <a:fillRect/>
          </a:stretch>
        </p:blipFill>
        <p:spPr bwMode="auto">
          <a:xfrm rot="21408980">
            <a:off x="1139420" y="3199055"/>
            <a:ext cx="3888666" cy="832675"/>
          </a:xfrm>
          <a:prstGeom prst="rect">
            <a:avLst/>
          </a:prstGeom>
          <a:noFill/>
        </p:spPr>
      </p:pic>
      <p:pic>
        <p:nvPicPr>
          <p:cNvPr id="6" name="Picture 2" descr="Redcircle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7949" b="17949"/>
          <a:stretch>
            <a:fillRect/>
          </a:stretch>
        </p:blipFill>
        <p:spPr bwMode="auto">
          <a:xfrm>
            <a:off x="1293667" y="2362199"/>
            <a:ext cx="1754128" cy="60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601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   </a:t>
            </a:r>
            <a:r>
              <a:rPr lang="en-US" sz="1600" i="1" spc="-30" dirty="0">
                <a:solidFill>
                  <a:schemeClr val="bg1"/>
                </a:solidFill>
              </a:rPr>
              <a:t>When word came to </a:t>
            </a:r>
            <a:r>
              <a:rPr lang="en-US" sz="1600" b="1" i="1" spc="-30" dirty="0" err="1">
                <a:solidFill>
                  <a:srgbClr val="FFFF00"/>
                </a:solidFill>
              </a:rPr>
              <a:t>Sanballat</a:t>
            </a:r>
            <a:r>
              <a:rPr lang="en-US" sz="1600" i="1" spc="-30" dirty="0">
                <a:solidFill>
                  <a:schemeClr val="bg1"/>
                </a:solidFill>
              </a:rPr>
              <a:t>, </a:t>
            </a:r>
            <a:r>
              <a:rPr lang="en-US" sz="1600" b="1" i="1" spc="-30" dirty="0" err="1">
                <a:solidFill>
                  <a:srgbClr val="FFFF00"/>
                </a:solidFill>
              </a:rPr>
              <a:t>Tobiah</a:t>
            </a:r>
            <a:r>
              <a:rPr lang="en-US" sz="1600" i="1" spc="-30" dirty="0">
                <a:solidFill>
                  <a:schemeClr val="bg1"/>
                </a:solidFill>
              </a:rPr>
              <a:t>, </a:t>
            </a:r>
            <a:r>
              <a:rPr lang="en-US" sz="1600" b="1" i="1" spc="-30" dirty="0" err="1">
                <a:solidFill>
                  <a:srgbClr val="FFFF00"/>
                </a:solidFill>
              </a:rPr>
              <a:t>Geshem</a:t>
            </a:r>
            <a:r>
              <a:rPr lang="en-US" sz="1600" i="1" spc="-30" dirty="0">
                <a:solidFill>
                  <a:schemeClr val="bg1"/>
                </a:solidFill>
              </a:rPr>
              <a:t> the Arab and the rest of our enemies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that I had rebuilt the wall and not a gap was left in it—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though up to that time I had not set the doors in the gates—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2   </a:t>
            </a:r>
            <a:r>
              <a:rPr lang="en-US" sz="1600" b="1" i="1" dirty="0" err="1">
                <a:solidFill>
                  <a:srgbClr val="FFFF00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  and </a:t>
            </a:r>
            <a:r>
              <a:rPr lang="en-US" sz="1600" b="1" i="1" dirty="0" err="1">
                <a:solidFill>
                  <a:srgbClr val="FFFF00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 sent me this message: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“Come, let us meet together in one of the villages on the plain of Ono.”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But they were scheming to harm me;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3   </a:t>
            </a:r>
            <a:r>
              <a:rPr lang="en-US" sz="1600" i="1" dirty="0">
                <a:solidFill>
                  <a:schemeClr val="bg1"/>
                </a:solidFill>
              </a:rPr>
              <a:t>so I sent messengers to them with this reply: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 am carrying on a great project and cannot go down.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Why should the work stop while I leave it and go down to you?”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4   </a:t>
            </a:r>
            <a:r>
              <a:rPr lang="en-US" sz="1600" i="1" dirty="0">
                <a:solidFill>
                  <a:schemeClr val="bg1"/>
                </a:solidFill>
              </a:rPr>
              <a:t>Four times they sent me the same message,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each time I gave them the same answer.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5   </a:t>
            </a:r>
            <a:r>
              <a:rPr lang="en-US" sz="1600" i="1" dirty="0">
                <a:solidFill>
                  <a:schemeClr val="bg1"/>
                </a:solidFill>
              </a:rPr>
              <a:t>Then, the fifth time, </a:t>
            </a:r>
            <a:r>
              <a:rPr lang="en-US" sz="1600" b="1" i="1" dirty="0" err="1">
                <a:solidFill>
                  <a:srgbClr val="FFFF00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  sent his aide to me with the same message,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 and in his hand was an unsealed letter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6   </a:t>
            </a:r>
            <a:r>
              <a:rPr lang="en-US" sz="1600" i="1" dirty="0">
                <a:solidFill>
                  <a:schemeClr val="bg1"/>
                </a:solidFill>
              </a:rPr>
              <a:t>in which was written: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“It is reported among the nations—and </a:t>
            </a:r>
            <a:r>
              <a:rPr lang="en-US" sz="1600" b="1" i="1" dirty="0" err="1">
                <a:solidFill>
                  <a:srgbClr val="FFFF00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 says it is true—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that you and the Jews are plotting to revolt, and therefore you are building the wall.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Moreover, according to these reports you are about to become their king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7  </a:t>
            </a:r>
            <a:r>
              <a:rPr lang="en-US" sz="1600" i="1" spc="-20" dirty="0">
                <a:solidFill>
                  <a:schemeClr val="bg1"/>
                </a:solidFill>
              </a:rPr>
              <a:t>and have even appointed prophets to make this proclamation about you in Jerusalem: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‘There is a king in Judah!’ Now this report will get back to the king; so come,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let us meet together.”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410" name="AutoShape 2" descr="Alexander Andreevich Ivanov. The appearance of Christ to Mary Magdalene after the resurr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952107" y="685800"/>
            <a:ext cx="7048893" cy="534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lum bright="7000" contrast="6000"/>
          </a:blip>
          <a:srcRect/>
          <a:stretch>
            <a:fillRect/>
          </a:stretch>
        </p:blipFill>
        <p:spPr bwMode="auto">
          <a:xfrm>
            <a:off x="342900" y="216040"/>
            <a:ext cx="8458200" cy="642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24400" y="60006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Dated 407BC, discovered in 1907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818" y="1082062"/>
            <a:ext cx="7715272" cy="27853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Nehemiah 6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925" indent="-288925">
              <a:spcBef>
                <a:spcPts val="0"/>
              </a:spcBef>
              <a:defRPr/>
            </a:pPr>
            <a:endParaRPr lang="en-US" sz="2400" i="1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1.	</a:t>
            </a:r>
            <a:r>
              <a:rPr lang="en-US" sz="2200" b="1" spc="50" dirty="0">
                <a:solidFill>
                  <a:schemeClr val="bg1"/>
                </a:solidFill>
              </a:rPr>
              <a:t>Invitation</a:t>
            </a:r>
            <a:r>
              <a:rPr lang="en-US" sz="2200" b="1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	verses 1~4 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2.	</a:t>
            </a:r>
            <a:r>
              <a:rPr lang="en-US" sz="2200" b="1" spc="50" dirty="0">
                <a:solidFill>
                  <a:schemeClr val="bg1"/>
                </a:solidFill>
              </a:rPr>
              <a:t>Incrimination</a:t>
            </a:r>
            <a:r>
              <a:rPr lang="en-US" sz="2000" dirty="0">
                <a:solidFill>
                  <a:schemeClr val="bg1"/>
                </a:solidFill>
              </a:rPr>
              <a:t>	verses 5~9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3.	</a:t>
            </a:r>
            <a:r>
              <a:rPr lang="en-US" sz="2200" b="1" spc="50" dirty="0">
                <a:solidFill>
                  <a:schemeClr val="bg1"/>
                </a:solidFill>
              </a:rPr>
              <a:t>Intimidation</a:t>
            </a:r>
            <a:r>
              <a:rPr lang="en-US" sz="2000" dirty="0">
                <a:solidFill>
                  <a:schemeClr val="bg1"/>
                </a:solidFill>
              </a:rPr>
              <a:t>	verses 10~15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4.	</a:t>
            </a:r>
            <a:r>
              <a:rPr lang="en-US" sz="2200" b="1" spc="50" dirty="0">
                <a:solidFill>
                  <a:schemeClr val="bg1"/>
                </a:solidFill>
              </a:rPr>
              <a:t>Infiltration</a:t>
            </a:r>
            <a:r>
              <a:rPr lang="en-US" sz="2000" dirty="0">
                <a:solidFill>
                  <a:schemeClr val="bg1"/>
                </a:solidFill>
              </a:rPr>
              <a:t>		verses 16~19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601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   </a:t>
            </a:r>
            <a:r>
              <a:rPr lang="en-US" sz="1600" i="1" spc="-20" dirty="0">
                <a:solidFill>
                  <a:schemeClr val="bg1"/>
                </a:solidFill>
              </a:rPr>
              <a:t>When word came to </a:t>
            </a:r>
            <a:r>
              <a:rPr lang="en-US" sz="1600" i="1" spc="-20" dirty="0" err="1">
                <a:solidFill>
                  <a:schemeClr val="bg1"/>
                </a:solidFill>
              </a:rPr>
              <a:t>Sanballat</a:t>
            </a:r>
            <a:r>
              <a:rPr lang="en-US" sz="1600" i="1" spc="-20" dirty="0">
                <a:solidFill>
                  <a:schemeClr val="bg1"/>
                </a:solidFill>
              </a:rPr>
              <a:t>, </a:t>
            </a:r>
            <a:r>
              <a:rPr lang="en-US" sz="1600" i="1" spc="-20" dirty="0" err="1">
                <a:solidFill>
                  <a:schemeClr val="bg1"/>
                </a:solidFill>
              </a:rPr>
              <a:t>Tobiah</a:t>
            </a:r>
            <a:r>
              <a:rPr lang="en-US" sz="1600" i="1" spc="-20" dirty="0">
                <a:solidFill>
                  <a:schemeClr val="bg1"/>
                </a:solidFill>
              </a:rPr>
              <a:t>, </a:t>
            </a:r>
            <a:r>
              <a:rPr lang="en-US" sz="1600" i="1" spc="-20" dirty="0" err="1">
                <a:solidFill>
                  <a:schemeClr val="bg1"/>
                </a:solidFill>
              </a:rPr>
              <a:t>Geshem</a:t>
            </a:r>
            <a:r>
              <a:rPr lang="en-US" sz="1600" i="1" spc="-20" dirty="0">
                <a:solidFill>
                  <a:schemeClr val="bg1"/>
                </a:solidFill>
              </a:rPr>
              <a:t> the Arab and the rest of our enemies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that I had rebuilt the wall and not a gap was left in it—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though up to that time I had not set the doors in the gates—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2  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  and </a:t>
            </a:r>
            <a:r>
              <a:rPr lang="en-US" sz="1600" i="1" dirty="0" err="1">
                <a:solidFill>
                  <a:schemeClr val="bg1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 sent me this message: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“Come, let us meet together in one of the villages on the plain of Ono.”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But they were scheming to harm me;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3   </a:t>
            </a:r>
            <a:r>
              <a:rPr lang="en-US" sz="1600" i="1" dirty="0">
                <a:solidFill>
                  <a:schemeClr val="bg1"/>
                </a:solidFill>
              </a:rPr>
              <a:t>so I sent messengers to them with this reply: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 am carrying on a great project and cannot go down.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Why should the work stop while I leave it and go down to you?”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4   </a:t>
            </a:r>
            <a:r>
              <a:rPr lang="en-US" sz="1600" i="1" dirty="0">
                <a:solidFill>
                  <a:schemeClr val="bg1"/>
                </a:solidFill>
              </a:rPr>
              <a:t>Four times they sent me the same message,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each time I gave them the same answer.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5   </a:t>
            </a:r>
            <a:r>
              <a:rPr lang="en-US" sz="1600" i="1" dirty="0">
                <a:solidFill>
                  <a:srgbClr val="528C5C"/>
                </a:solidFill>
              </a:rPr>
              <a:t>Then, the fifth time, </a:t>
            </a:r>
            <a:r>
              <a:rPr lang="en-US" sz="1600" i="1" dirty="0" err="1">
                <a:solidFill>
                  <a:srgbClr val="528C5C"/>
                </a:solidFill>
              </a:rPr>
              <a:t>Sanballat</a:t>
            </a:r>
            <a:r>
              <a:rPr lang="en-US" sz="1600" i="1" dirty="0">
                <a:solidFill>
                  <a:srgbClr val="528C5C"/>
                </a:solidFill>
              </a:rPr>
              <a:t>  sent his aide to me with the same message,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  and in his hand was an unsealed letter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6   </a:t>
            </a:r>
            <a:r>
              <a:rPr lang="en-US" sz="1600" i="1" dirty="0">
                <a:solidFill>
                  <a:srgbClr val="528C5C"/>
                </a:solidFill>
              </a:rPr>
              <a:t>in which was written: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“It is reported among the nations—and </a:t>
            </a:r>
            <a:r>
              <a:rPr lang="en-US" sz="1600" i="1" dirty="0" err="1">
                <a:solidFill>
                  <a:srgbClr val="528C5C"/>
                </a:solidFill>
              </a:rPr>
              <a:t>Geshem</a:t>
            </a:r>
            <a:r>
              <a:rPr lang="en-US" sz="1600" i="1" dirty="0">
                <a:solidFill>
                  <a:srgbClr val="528C5C"/>
                </a:solidFill>
              </a:rPr>
              <a:t> says it is true—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that you and the Jews are plotting to revolt, and therefore you are building the wall.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Moreover, according to these reports you are about to become their king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7  </a:t>
            </a:r>
            <a:r>
              <a:rPr lang="en-US" sz="1600" i="1" spc="-20" dirty="0">
                <a:solidFill>
                  <a:srgbClr val="528C5C"/>
                </a:solidFill>
              </a:rPr>
              <a:t>and have even appointed prophets to make this proclamation about you in Jerusalem: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‘There is a king in Judah!’ Now this report will get back to the king; so come,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let us meet together.”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601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   </a:t>
            </a:r>
            <a:r>
              <a:rPr lang="en-US" sz="1600" i="1" spc="-20" dirty="0">
                <a:solidFill>
                  <a:schemeClr val="bg1"/>
                </a:solidFill>
              </a:rPr>
              <a:t>When word came to </a:t>
            </a:r>
            <a:r>
              <a:rPr lang="en-US" sz="1600" i="1" spc="-20" dirty="0" err="1">
                <a:solidFill>
                  <a:schemeClr val="bg1"/>
                </a:solidFill>
              </a:rPr>
              <a:t>Sanballat</a:t>
            </a:r>
            <a:r>
              <a:rPr lang="en-US" sz="1600" i="1" spc="-20" dirty="0">
                <a:solidFill>
                  <a:schemeClr val="bg1"/>
                </a:solidFill>
              </a:rPr>
              <a:t>, </a:t>
            </a:r>
            <a:r>
              <a:rPr lang="en-US" sz="1600" i="1" spc="-20" dirty="0" err="1">
                <a:solidFill>
                  <a:schemeClr val="bg1"/>
                </a:solidFill>
              </a:rPr>
              <a:t>Tobiah</a:t>
            </a:r>
            <a:r>
              <a:rPr lang="en-US" sz="1600" i="1" spc="-20" dirty="0">
                <a:solidFill>
                  <a:schemeClr val="bg1"/>
                </a:solidFill>
              </a:rPr>
              <a:t>, </a:t>
            </a:r>
            <a:r>
              <a:rPr lang="en-US" sz="1600" i="1" spc="-20" dirty="0" err="1">
                <a:solidFill>
                  <a:schemeClr val="bg1"/>
                </a:solidFill>
              </a:rPr>
              <a:t>Geshem</a:t>
            </a:r>
            <a:r>
              <a:rPr lang="en-US" sz="1600" i="1" spc="-20" dirty="0">
                <a:solidFill>
                  <a:schemeClr val="bg1"/>
                </a:solidFill>
              </a:rPr>
              <a:t> the Arab and the rest of our enemies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that I had rebuilt the wall and not a gap was left in it—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though up to that time I had not set the doors in the gates—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2  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  and </a:t>
            </a:r>
            <a:r>
              <a:rPr lang="en-US" sz="1600" i="1" dirty="0" err="1">
                <a:solidFill>
                  <a:schemeClr val="bg1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 sent me this message: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“Come, let us meet together in one of the villages on the plain of Ono.”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But they were scheming to harm me;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3   </a:t>
            </a:r>
            <a:r>
              <a:rPr lang="en-US" sz="1600" i="1" dirty="0">
                <a:solidFill>
                  <a:schemeClr val="bg1"/>
                </a:solidFill>
              </a:rPr>
              <a:t>so I sent messengers to them with this reply: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 am carrying on a great project and cannot go down.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Why should the work stop while I leave it and go down to you?”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4   </a:t>
            </a:r>
            <a:r>
              <a:rPr lang="en-US" sz="1600" i="1" dirty="0">
                <a:solidFill>
                  <a:schemeClr val="bg1"/>
                </a:solidFill>
              </a:rPr>
              <a:t>Four times they sent me the same message,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and each time I gave them the same answer.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5   </a:t>
            </a:r>
            <a:r>
              <a:rPr lang="en-US" sz="1600" i="1" dirty="0">
                <a:solidFill>
                  <a:schemeClr val="bg1"/>
                </a:solidFill>
              </a:rPr>
              <a:t>Then, the fifth time,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  sent his aide to me with the same message,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 and in his hand was an unsealed letter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6   </a:t>
            </a:r>
            <a:r>
              <a:rPr lang="en-US" sz="1600" i="1" dirty="0">
                <a:solidFill>
                  <a:schemeClr val="bg1"/>
                </a:solidFill>
              </a:rPr>
              <a:t>in which was written: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“It is reported among the nations—and </a:t>
            </a:r>
            <a:r>
              <a:rPr lang="en-US" sz="1600" i="1" dirty="0" err="1">
                <a:solidFill>
                  <a:schemeClr val="bg1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 says it is true—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that you and the Jews are plotting to revolt, and therefore you are building the wall.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Moreover, according to these reports you are about to become their king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7  </a:t>
            </a:r>
            <a:r>
              <a:rPr lang="en-US" sz="1600" i="1" spc="-20" dirty="0">
                <a:solidFill>
                  <a:schemeClr val="bg1"/>
                </a:solidFill>
              </a:rPr>
              <a:t>and have even appointed prophets to make this proclamation about you in Jerusalem: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‘There is a king in Judah!’ Now this report will get back to the king; so come,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let us meet together.”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601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   </a:t>
            </a:r>
            <a:r>
              <a:rPr lang="en-US" sz="1600" i="1" spc="-20" dirty="0">
                <a:solidFill>
                  <a:srgbClr val="528C5C"/>
                </a:solidFill>
              </a:rPr>
              <a:t>When word came to </a:t>
            </a:r>
            <a:r>
              <a:rPr lang="en-US" sz="1600" i="1" spc="-20" dirty="0" err="1">
                <a:solidFill>
                  <a:srgbClr val="528C5C"/>
                </a:solidFill>
              </a:rPr>
              <a:t>Sanballat</a:t>
            </a:r>
            <a:r>
              <a:rPr lang="en-US" sz="1600" i="1" spc="-20" dirty="0">
                <a:solidFill>
                  <a:srgbClr val="528C5C"/>
                </a:solidFill>
              </a:rPr>
              <a:t>, </a:t>
            </a:r>
            <a:r>
              <a:rPr lang="en-US" sz="1600" i="1" spc="-20" dirty="0" err="1">
                <a:solidFill>
                  <a:srgbClr val="528C5C"/>
                </a:solidFill>
              </a:rPr>
              <a:t>Tobiah</a:t>
            </a:r>
            <a:r>
              <a:rPr lang="en-US" sz="1600" i="1" spc="-20" dirty="0">
                <a:solidFill>
                  <a:srgbClr val="528C5C"/>
                </a:solidFill>
              </a:rPr>
              <a:t>, </a:t>
            </a:r>
            <a:r>
              <a:rPr lang="en-US" sz="1600" i="1" spc="-20" dirty="0" err="1">
                <a:solidFill>
                  <a:srgbClr val="528C5C"/>
                </a:solidFill>
              </a:rPr>
              <a:t>Geshem</a:t>
            </a:r>
            <a:r>
              <a:rPr lang="en-US" sz="1600" i="1" spc="-20" dirty="0">
                <a:solidFill>
                  <a:srgbClr val="528C5C"/>
                </a:solidFill>
              </a:rPr>
              <a:t> the Arab and the rest of our enemies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 that I had rebuilt the wall and not a gap was left in it—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0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though up to that time I had not set the doors in the gates—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2   </a:t>
            </a:r>
            <a:r>
              <a:rPr lang="en-US" sz="1600" i="1" dirty="0" err="1">
                <a:solidFill>
                  <a:srgbClr val="528C5C"/>
                </a:solidFill>
              </a:rPr>
              <a:t>Sanballat</a:t>
            </a:r>
            <a:r>
              <a:rPr lang="en-US" sz="1600" i="1" dirty="0">
                <a:solidFill>
                  <a:srgbClr val="528C5C"/>
                </a:solidFill>
              </a:rPr>
              <a:t>  and </a:t>
            </a:r>
            <a:r>
              <a:rPr lang="en-US" sz="1600" i="1" dirty="0" err="1">
                <a:solidFill>
                  <a:srgbClr val="528C5C"/>
                </a:solidFill>
              </a:rPr>
              <a:t>Geshem</a:t>
            </a:r>
            <a:r>
              <a:rPr lang="en-US" sz="1600" i="1" dirty="0">
                <a:solidFill>
                  <a:srgbClr val="528C5C"/>
                </a:solidFill>
              </a:rPr>
              <a:t> sent me this message: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“Come, let us meet together in one of the villages on the plain of Ono.”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they were scheming to harm me;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3   </a:t>
            </a:r>
            <a:r>
              <a:rPr lang="en-US" sz="1600" i="1" dirty="0">
                <a:solidFill>
                  <a:srgbClr val="528C5C"/>
                </a:solidFill>
              </a:rPr>
              <a:t>so I sent messengers to them with this reply: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“I am carrying on a great project and cannot go down.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Why should the work stop while I leave it and go down to you?”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4   </a:t>
            </a:r>
            <a:r>
              <a:rPr lang="en-US" sz="1600" i="1" dirty="0">
                <a:solidFill>
                  <a:srgbClr val="528C5C"/>
                </a:solidFill>
              </a:rPr>
              <a:t>Four times they sent me the same message,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each time I gave them the same answer.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5   </a:t>
            </a:r>
            <a:r>
              <a:rPr lang="en-US" sz="1600" i="1" dirty="0">
                <a:solidFill>
                  <a:schemeClr val="bg1"/>
                </a:solidFill>
              </a:rPr>
              <a:t>Then, the fifth time,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  sent his aide to me with the same message,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 and in his hand was an unsealed letter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6   </a:t>
            </a:r>
            <a:r>
              <a:rPr lang="en-US" sz="1600" i="1" dirty="0">
                <a:solidFill>
                  <a:schemeClr val="bg1"/>
                </a:solidFill>
              </a:rPr>
              <a:t>in which was written: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“It is reported among the nations—and </a:t>
            </a:r>
            <a:r>
              <a:rPr lang="en-US" sz="1600" i="1" dirty="0" err="1">
                <a:solidFill>
                  <a:schemeClr val="bg1"/>
                </a:solidFill>
              </a:rPr>
              <a:t>Geshem</a:t>
            </a:r>
            <a:r>
              <a:rPr lang="en-US" sz="1600" i="1" dirty="0">
                <a:solidFill>
                  <a:schemeClr val="bg1"/>
                </a:solidFill>
              </a:rPr>
              <a:t> says it is true—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that you and the Jews are plotting to revolt, and therefore you are building the wall.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Moreover, according to these reports you are about to become their king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7  </a:t>
            </a:r>
            <a:r>
              <a:rPr lang="en-US" sz="1600" i="1" spc="-20" dirty="0">
                <a:solidFill>
                  <a:schemeClr val="bg1"/>
                </a:solidFill>
              </a:rPr>
              <a:t>and have even appointed prophets to make this proclamation about you in Jerusalem: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‘There is a king in Judah!’ Now this report will get back to the king; so come,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let us meet together.”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8    </a:t>
            </a:r>
            <a:r>
              <a:rPr lang="en-US" sz="1600" i="1" dirty="0">
                <a:solidFill>
                  <a:schemeClr val="bg1"/>
                </a:solidFill>
              </a:rPr>
              <a:t>I sent him this reply: “Nothing like what you are saying is happening;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you are just making it up out of your head.”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9  </a:t>
            </a:r>
            <a:r>
              <a:rPr lang="en-US" sz="800" b="1" i="1" baseline="30000" dirty="0">
                <a:solidFill>
                  <a:schemeClr val="bg1"/>
                </a:solidFill>
              </a:rPr>
              <a:t> </a:t>
            </a:r>
            <a:r>
              <a:rPr lang="en-US" sz="1600" b="1" i="1" baseline="30000" dirty="0">
                <a:solidFill>
                  <a:schemeClr val="bg1"/>
                </a:solidFill>
              </a:rPr>
              <a:t> </a:t>
            </a:r>
            <a:r>
              <a:rPr lang="en-US" sz="1600" i="1" dirty="0">
                <a:solidFill>
                  <a:schemeClr val="bg1"/>
                </a:solidFill>
              </a:rPr>
              <a:t>They were all trying to frighten us, thinking,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“Their hands will get too weak for the work, and it will not be completed.”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But I prayed, “Now strengthen my hands.”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10  </a:t>
            </a:r>
            <a:r>
              <a:rPr lang="en-US" sz="1600" i="1" dirty="0">
                <a:solidFill>
                  <a:srgbClr val="528C5C"/>
                </a:solidFill>
              </a:rPr>
              <a:t>One day I went to the house of </a:t>
            </a:r>
            <a:r>
              <a:rPr lang="en-US" sz="1600" i="1" dirty="0" err="1">
                <a:solidFill>
                  <a:srgbClr val="528C5C"/>
                </a:solidFill>
              </a:rPr>
              <a:t>Shemaiah</a:t>
            </a:r>
            <a:r>
              <a:rPr lang="en-US" sz="1600" i="1" dirty="0">
                <a:solidFill>
                  <a:srgbClr val="528C5C"/>
                </a:solidFill>
              </a:rPr>
              <a:t> son of </a:t>
            </a:r>
            <a:r>
              <a:rPr lang="en-US" sz="1600" i="1" dirty="0" err="1">
                <a:solidFill>
                  <a:srgbClr val="528C5C"/>
                </a:solidFill>
              </a:rPr>
              <a:t>Delaiah</a:t>
            </a:r>
            <a:r>
              <a:rPr lang="en-US" sz="1600" i="1" dirty="0">
                <a:solidFill>
                  <a:srgbClr val="528C5C"/>
                </a:solidFill>
              </a:rPr>
              <a:t>, the son of </a:t>
            </a:r>
            <a:r>
              <a:rPr lang="en-US" sz="1600" i="1" dirty="0" err="1">
                <a:solidFill>
                  <a:srgbClr val="528C5C"/>
                </a:solidFill>
              </a:rPr>
              <a:t>Mehetabel</a:t>
            </a:r>
            <a:r>
              <a:rPr lang="en-US" sz="1600" i="1" dirty="0">
                <a:solidFill>
                  <a:srgbClr val="528C5C"/>
                </a:solidFill>
              </a:rPr>
              <a:t>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who was shut in at his home. He said, “Let us meet in the house of God,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inside the temple, and let us close the temple doors,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because men are coming to kill you—by night they are coming to kill you.”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11  </a:t>
            </a:r>
            <a:r>
              <a:rPr lang="en-US" sz="1600" i="1" dirty="0">
                <a:solidFill>
                  <a:srgbClr val="528C5C"/>
                </a:solidFill>
              </a:rPr>
              <a:t>But I said, “Should a man like me run away?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Or should someone like me go into the temple to save his life? I will not go!”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12  </a:t>
            </a:r>
            <a:r>
              <a:rPr lang="en-US" sz="1600" i="1" dirty="0">
                <a:solidFill>
                  <a:srgbClr val="528C5C"/>
                </a:solidFill>
              </a:rPr>
              <a:t>I realized that God had not sent him, but that he had prophesied against me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because </a:t>
            </a:r>
            <a:r>
              <a:rPr lang="en-US" sz="1600" i="1" dirty="0" err="1">
                <a:solidFill>
                  <a:srgbClr val="528C5C"/>
                </a:solidFill>
              </a:rPr>
              <a:t>Tobiah</a:t>
            </a:r>
            <a:r>
              <a:rPr lang="en-US" sz="1600" i="1" dirty="0">
                <a:solidFill>
                  <a:srgbClr val="528C5C"/>
                </a:solidFill>
              </a:rPr>
              <a:t> and </a:t>
            </a:r>
            <a:r>
              <a:rPr lang="en-US" sz="1600" i="1" dirty="0" err="1">
                <a:solidFill>
                  <a:srgbClr val="528C5C"/>
                </a:solidFill>
              </a:rPr>
              <a:t>Sanballat</a:t>
            </a:r>
            <a:r>
              <a:rPr lang="en-US" sz="1600" i="1" dirty="0">
                <a:solidFill>
                  <a:srgbClr val="528C5C"/>
                </a:solidFill>
              </a:rPr>
              <a:t> had hired him.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13  </a:t>
            </a:r>
            <a:r>
              <a:rPr lang="en-US" sz="1600" i="1" dirty="0">
                <a:solidFill>
                  <a:srgbClr val="528C5C"/>
                </a:solidFill>
              </a:rPr>
              <a:t>He had been hired to intimidate me so that I would commit a sin by doing this,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and then they would give me a bad name to discredit me.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14  </a:t>
            </a:r>
            <a:r>
              <a:rPr lang="en-US" sz="1600" i="1" dirty="0">
                <a:solidFill>
                  <a:srgbClr val="528C5C"/>
                </a:solidFill>
              </a:rPr>
              <a:t>Remember </a:t>
            </a:r>
            <a:r>
              <a:rPr lang="en-US" sz="1600" i="1" dirty="0" err="1">
                <a:solidFill>
                  <a:srgbClr val="528C5C"/>
                </a:solidFill>
              </a:rPr>
              <a:t>Tobiah</a:t>
            </a:r>
            <a:r>
              <a:rPr lang="en-US" sz="1600" i="1" dirty="0">
                <a:solidFill>
                  <a:srgbClr val="528C5C"/>
                </a:solidFill>
              </a:rPr>
              <a:t> and </a:t>
            </a:r>
            <a:r>
              <a:rPr lang="en-US" sz="1600" i="1" dirty="0" err="1">
                <a:solidFill>
                  <a:srgbClr val="528C5C"/>
                </a:solidFill>
              </a:rPr>
              <a:t>Sanballat</a:t>
            </a:r>
            <a:r>
              <a:rPr lang="en-US" sz="1600" i="1" dirty="0">
                <a:solidFill>
                  <a:srgbClr val="528C5C"/>
                </a:solidFill>
              </a:rPr>
              <a:t>, my God, because of what they have done;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remember also the prophet </a:t>
            </a:r>
            <a:r>
              <a:rPr lang="en-US" sz="1600" i="1" dirty="0" err="1">
                <a:solidFill>
                  <a:srgbClr val="528C5C"/>
                </a:solidFill>
              </a:rPr>
              <a:t>Noadiah</a:t>
            </a:r>
            <a:r>
              <a:rPr lang="en-US" sz="1600" i="1" dirty="0">
                <a:solidFill>
                  <a:srgbClr val="528C5C"/>
                </a:solidFill>
              </a:rPr>
              <a:t>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and how she and the rest of the prophets have been trying to intimidate me.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15  </a:t>
            </a:r>
            <a:r>
              <a:rPr lang="en-US" sz="1600" i="1" dirty="0">
                <a:solidFill>
                  <a:srgbClr val="528C5C"/>
                </a:solidFill>
              </a:rPr>
              <a:t>So the wall was completed on the twenty-fifth of Elul, in fifty-two days.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8    </a:t>
            </a:r>
            <a:r>
              <a:rPr lang="en-US" sz="1600" i="1" dirty="0">
                <a:solidFill>
                  <a:srgbClr val="528C5C"/>
                </a:solidFill>
              </a:rPr>
              <a:t>I sent him this reply: “Nothing like what you are saying is happening;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you are just making it up out of your head.”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9  </a:t>
            </a:r>
            <a:r>
              <a:rPr lang="en-US" sz="800" b="1" i="1" baseline="30000" dirty="0">
                <a:solidFill>
                  <a:srgbClr val="528C5C"/>
                </a:solidFill>
              </a:rPr>
              <a:t> </a:t>
            </a:r>
            <a:r>
              <a:rPr lang="en-US" sz="16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They were all trying to frighten us, thinking,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 “Their hands will get too weak for the work, and it will not be completed.”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But I prayed, “Now strengthen my hands.”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10  </a:t>
            </a:r>
            <a:r>
              <a:rPr lang="en-US" sz="1600" i="1" dirty="0">
                <a:solidFill>
                  <a:schemeClr val="bg1"/>
                </a:solidFill>
              </a:rPr>
              <a:t>One day I went to the house of </a:t>
            </a:r>
            <a:r>
              <a:rPr lang="en-US" sz="1600" i="1" dirty="0" err="1">
                <a:solidFill>
                  <a:schemeClr val="bg1"/>
                </a:solidFill>
              </a:rPr>
              <a:t>Shemaiah</a:t>
            </a:r>
            <a:r>
              <a:rPr lang="en-US" sz="1600" i="1" dirty="0">
                <a:solidFill>
                  <a:schemeClr val="bg1"/>
                </a:solidFill>
              </a:rPr>
              <a:t> son of </a:t>
            </a:r>
            <a:r>
              <a:rPr lang="en-US" sz="1600" i="1" dirty="0" err="1">
                <a:solidFill>
                  <a:schemeClr val="bg1"/>
                </a:solidFill>
              </a:rPr>
              <a:t>Delaiah</a:t>
            </a:r>
            <a:r>
              <a:rPr lang="en-US" sz="1600" i="1" dirty="0">
                <a:solidFill>
                  <a:schemeClr val="bg1"/>
                </a:solidFill>
              </a:rPr>
              <a:t>, the son of </a:t>
            </a:r>
            <a:r>
              <a:rPr lang="en-US" sz="1600" i="1" dirty="0" err="1">
                <a:solidFill>
                  <a:schemeClr val="bg1"/>
                </a:solidFill>
              </a:rPr>
              <a:t>Mehetabel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who was shut in at his home. He said, “Let us meet in the house of God,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inside the temple, and let us close the temple doors,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men are coming to kill you—by night they are coming to kill you.”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11  </a:t>
            </a:r>
            <a:r>
              <a:rPr lang="en-US" sz="1600" i="1" dirty="0">
                <a:solidFill>
                  <a:schemeClr val="bg1"/>
                </a:solidFill>
              </a:rPr>
              <a:t>But I said, “Should a man like me run away?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Or should someone like me go into the temple to save his life? </a:t>
            </a:r>
            <a:r>
              <a:rPr lang="en-US" sz="1600" b="1" i="1" dirty="0">
                <a:solidFill>
                  <a:srgbClr val="FFFF00"/>
                </a:solidFill>
              </a:rPr>
              <a:t>I will not go!</a:t>
            </a:r>
            <a:r>
              <a:rPr lang="en-US" sz="1600" i="1" dirty="0">
                <a:solidFill>
                  <a:schemeClr val="bg1"/>
                </a:solidFill>
              </a:rPr>
              <a:t>”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12  </a:t>
            </a:r>
            <a:r>
              <a:rPr lang="en-US" sz="1600" i="1" dirty="0">
                <a:solidFill>
                  <a:schemeClr val="bg1"/>
                </a:solidFill>
              </a:rPr>
              <a:t>I realized that God had not sent him, but that he had prophesied against me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and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 had hired him.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13  </a:t>
            </a:r>
            <a:r>
              <a:rPr lang="en-US" sz="1600" i="1" dirty="0">
                <a:solidFill>
                  <a:schemeClr val="bg1"/>
                </a:solidFill>
              </a:rPr>
              <a:t>He had been hired to intimidate me so that I would commit a sin by doing this,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then they would give me a bad name to discredit me.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14  </a:t>
            </a:r>
            <a:r>
              <a:rPr lang="en-US" sz="1600" i="1" dirty="0">
                <a:solidFill>
                  <a:schemeClr val="bg1"/>
                </a:solidFill>
              </a:rPr>
              <a:t>Remember 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and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, my God, because of what they have done;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remember also the prophet </a:t>
            </a:r>
            <a:r>
              <a:rPr lang="en-US" sz="1600" i="1" dirty="0" err="1">
                <a:solidFill>
                  <a:schemeClr val="bg1"/>
                </a:solidFill>
              </a:rPr>
              <a:t>Noadiah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how she and the rest of the prophets have been trying to intimidate me.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15  </a:t>
            </a:r>
            <a:r>
              <a:rPr lang="en-US" sz="1600" i="1" dirty="0">
                <a:solidFill>
                  <a:srgbClr val="528C5C"/>
                </a:solidFill>
              </a:rPr>
              <a:t>So the wall was completed on the twenty-fifth of Elul, in fifty-two days.</a:t>
            </a:r>
          </a:p>
        </p:txBody>
      </p:sp>
      <p:pic>
        <p:nvPicPr>
          <p:cNvPr id="6" name="Picture 2" descr="Redcircle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7949" b="17949"/>
          <a:stretch>
            <a:fillRect/>
          </a:stretch>
        </p:blipFill>
        <p:spPr bwMode="auto">
          <a:xfrm>
            <a:off x="3352800" y="2209800"/>
            <a:ext cx="1785938" cy="76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33855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16  </a:t>
            </a:r>
            <a:r>
              <a:rPr lang="en-US" sz="1600" i="1" dirty="0">
                <a:solidFill>
                  <a:schemeClr val="bg1"/>
                </a:solidFill>
              </a:rPr>
              <a:t>When all our enemies heard about this,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all the surrounding nations were afraid and lost their self-confidence,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they realized that this work had been done with the help of our God.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17  </a:t>
            </a:r>
            <a:r>
              <a:rPr lang="en-US" sz="1600" i="1" dirty="0">
                <a:solidFill>
                  <a:schemeClr val="bg1"/>
                </a:solidFill>
              </a:rPr>
              <a:t>Also, in those days the nobles of Judah were sending many letters to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replies from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kept coming to them.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18  </a:t>
            </a:r>
            <a:r>
              <a:rPr lang="en-US" sz="1600" i="1" dirty="0">
                <a:solidFill>
                  <a:schemeClr val="bg1"/>
                </a:solidFill>
              </a:rPr>
              <a:t>For </a:t>
            </a:r>
            <a:r>
              <a:rPr lang="en-US" sz="1600" b="1" i="1" dirty="0">
                <a:solidFill>
                  <a:srgbClr val="FFFF00"/>
                </a:solidFill>
              </a:rPr>
              <a:t>many in Judah</a:t>
            </a:r>
            <a:r>
              <a:rPr lang="en-US" sz="1600" i="1" dirty="0">
                <a:solidFill>
                  <a:schemeClr val="bg1"/>
                </a:solidFill>
              </a:rPr>
              <a:t> were under oath to him,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since he was son-in-law to </a:t>
            </a:r>
            <a:r>
              <a:rPr lang="en-US" sz="1600" i="1" dirty="0" err="1">
                <a:solidFill>
                  <a:schemeClr val="bg1"/>
                </a:solidFill>
              </a:rPr>
              <a:t>Shekaniah</a:t>
            </a:r>
            <a:r>
              <a:rPr lang="en-US" sz="1600" i="1" dirty="0">
                <a:solidFill>
                  <a:schemeClr val="bg1"/>
                </a:solidFill>
              </a:rPr>
              <a:t>  son of </a:t>
            </a:r>
            <a:r>
              <a:rPr lang="en-US" sz="1600" i="1" dirty="0" err="1">
                <a:solidFill>
                  <a:schemeClr val="bg1"/>
                </a:solidFill>
              </a:rPr>
              <a:t>Arah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his son </a:t>
            </a:r>
            <a:r>
              <a:rPr lang="en-US" sz="1600" i="1" dirty="0" err="1">
                <a:solidFill>
                  <a:schemeClr val="bg1"/>
                </a:solidFill>
              </a:rPr>
              <a:t>Jehohanan</a:t>
            </a:r>
            <a:r>
              <a:rPr lang="en-US" sz="1600" i="1" dirty="0">
                <a:solidFill>
                  <a:schemeClr val="bg1"/>
                </a:solidFill>
              </a:rPr>
              <a:t> had married the daughter of </a:t>
            </a:r>
            <a:r>
              <a:rPr lang="en-US" sz="1600" i="1" dirty="0" err="1">
                <a:solidFill>
                  <a:schemeClr val="bg1"/>
                </a:solidFill>
              </a:rPr>
              <a:t>Meshullam</a:t>
            </a:r>
            <a:r>
              <a:rPr lang="en-US" sz="1600" i="1" dirty="0">
                <a:solidFill>
                  <a:schemeClr val="bg1"/>
                </a:solidFill>
              </a:rPr>
              <a:t> son of </a:t>
            </a:r>
            <a:r>
              <a:rPr lang="en-US" sz="1600" i="1" dirty="0" err="1">
                <a:solidFill>
                  <a:schemeClr val="bg1"/>
                </a:solidFill>
              </a:rPr>
              <a:t>Berekiah</a:t>
            </a:r>
            <a:r>
              <a:rPr lang="en-US" sz="1600" i="1" dirty="0">
                <a:solidFill>
                  <a:schemeClr val="bg1"/>
                </a:solidFill>
              </a:rPr>
              <a:t>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19  </a:t>
            </a:r>
            <a:r>
              <a:rPr lang="en-US" sz="1600" i="1" spc="-20" dirty="0">
                <a:solidFill>
                  <a:schemeClr val="bg1"/>
                </a:solidFill>
              </a:rPr>
              <a:t>Moreover, they kept reporting to me his good deeds and then telling him what I said.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sent letters to intimidate me.</a:t>
            </a:r>
          </a:p>
          <a:p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818" y="1082062"/>
            <a:ext cx="8205782" cy="27853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Ezra-Nehemiah Metaphor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925" indent="-288925">
              <a:spcBef>
                <a:spcPts val="0"/>
              </a:spcBef>
              <a:defRPr/>
            </a:pPr>
            <a:endParaRPr lang="en-US" sz="2400" i="1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1.	</a:t>
            </a:r>
            <a:r>
              <a:rPr lang="en-US" sz="2200" b="1" dirty="0">
                <a:solidFill>
                  <a:schemeClr val="bg1"/>
                </a:solidFill>
              </a:rPr>
              <a:t>The years in exile		        pre-salvation</a:t>
            </a:r>
            <a:endParaRPr lang="en-US" sz="20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2.	</a:t>
            </a:r>
            <a:r>
              <a:rPr lang="en-US" sz="2200" b="1" spc="-20" dirty="0">
                <a:solidFill>
                  <a:schemeClr val="bg1"/>
                </a:solidFill>
              </a:rPr>
              <a:t>The return to Jerusalem</a:t>
            </a:r>
            <a:r>
              <a:rPr lang="en-US" sz="2200" b="1" dirty="0">
                <a:solidFill>
                  <a:schemeClr val="bg1"/>
                </a:solidFill>
              </a:rPr>
              <a:t>	        our salvation</a:t>
            </a:r>
            <a:endParaRPr lang="en-US" sz="20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3.	</a:t>
            </a:r>
            <a:r>
              <a:rPr lang="en-US" sz="2200" b="1" dirty="0">
                <a:solidFill>
                  <a:schemeClr val="bg1"/>
                </a:solidFill>
              </a:rPr>
              <a:t>The building of Temple	        in-dwelling of HS</a:t>
            </a:r>
            <a:endParaRPr lang="en-US" sz="20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4.	</a:t>
            </a:r>
            <a:r>
              <a:rPr lang="en-US" sz="2200" b="1" dirty="0">
                <a:solidFill>
                  <a:schemeClr val="bg1"/>
                </a:solidFill>
              </a:rPr>
              <a:t>The building of the wall	        fortification of our faith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4495800" y="1920240"/>
            <a:ext cx="457200" cy="213360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4495800" y="2459736"/>
            <a:ext cx="457200" cy="207264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495800" y="2990088"/>
            <a:ext cx="457200" cy="21031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5800" y="3520440"/>
            <a:ext cx="457200" cy="213360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563394" y="4037806"/>
            <a:ext cx="457200" cy="158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4267200"/>
            <a:ext cx="243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against internal </a:t>
            </a:r>
          </a:p>
          <a:p>
            <a:r>
              <a:rPr lang="en-US" b="1" dirty="0">
                <a:solidFill>
                  <a:schemeClr val="bg1"/>
                </a:solidFill>
              </a:rPr>
              <a:t>and external threats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67175" y="1628775"/>
            <a:ext cx="625475" cy="1462088"/>
            <a:chOff x="2472" y="1080"/>
            <a:chExt cx="394" cy="921"/>
          </a:xfrm>
        </p:grpSpPr>
        <p:sp>
          <p:nvSpPr>
            <p:cNvPr id="51213" name="Oval 13"/>
            <p:cNvSpPr>
              <a:spLocks noChangeAspect="1" noChangeArrowheads="1"/>
            </p:cNvSpPr>
            <p:nvPr/>
          </p:nvSpPr>
          <p:spPr bwMode="auto">
            <a:xfrm>
              <a:off x="2537" y="1080"/>
              <a:ext cx="264" cy="264"/>
            </a:xfrm>
            <a:prstGeom prst="ellipse">
              <a:avLst/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Aspect="1" noChangeShapeType="1"/>
            </p:cNvSpPr>
            <p:nvPr/>
          </p:nvSpPr>
          <p:spPr bwMode="auto">
            <a:xfrm>
              <a:off x="2669" y="1145"/>
              <a:ext cx="0" cy="5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Aspect="1" noChangeShapeType="1"/>
            </p:cNvSpPr>
            <p:nvPr/>
          </p:nvSpPr>
          <p:spPr bwMode="auto">
            <a:xfrm flipH="1">
              <a:off x="2472" y="1737"/>
              <a:ext cx="197" cy="26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Aspect="1" noChangeShapeType="1"/>
            </p:cNvSpPr>
            <p:nvPr/>
          </p:nvSpPr>
          <p:spPr bwMode="auto">
            <a:xfrm>
              <a:off x="2669" y="1737"/>
              <a:ext cx="197" cy="26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Aspect="1" noChangeShapeType="1"/>
            </p:cNvSpPr>
            <p:nvPr/>
          </p:nvSpPr>
          <p:spPr bwMode="auto">
            <a:xfrm>
              <a:off x="2472" y="1541"/>
              <a:ext cx="39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916238" y="1700213"/>
            <a:ext cx="792162" cy="358775"/>
          </a:xfrm>
          <a:prstGeom prst="lef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044575" y="16002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b="1">
                <a:solidFill>
                  <a:schemeClr val="bg1"/>
                </a:solidFill>
                <a:ea typeface="ＭＳ Ｐゴシック" pitchFamily="34" charset="-128"/>
              </a:rPr>
              <a:t>1. Old Self                                                          </a:t>
            </a:r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916238" y="2179638"/>
            <a:ext cx="792162" cy="358775"/>
          </a:xfrm>
          <a:prstGeom prst="lef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57238" y="2108200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b="1">
                <a:solidFill>
                  <a:schemeClr val="bg1"/>
                </a:solidFill>
                <a:ea typeface="ＭＳ Ｐゴシック" pitchFamily="34" charset="-128"/>
              </a:rPr>
              <a:t>2. The World                                                          </a:t>
            </a:r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2916238" y="2682875"/>
            <a:ext cx="792162" cy="358775"/>
          </a:xfrm>
          <a:prstGeom prst="lef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1404938" y="2611438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b="1">
                <a:solidFill>
                  <a:schemeClr val="bg1"/>
                </a:solidFill>
                <a:ea typeface="ＭＳ Ｐゴシック" pitchFamily="34" charset="-128"/>
              </a:rPr>
              <a:t>3. Satan                                                          </a:t>
            </a:r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 rot="10800000">
            <a:off x="5076825" y="1558925"/>
            <a:ext cx="3024188" cy="1582738"/>
          </a:xfrm>
          <a:prstGeom prst="leftArrow">
            <a:avLst>
              <a:gd name="adj1" fmla="val 50000"/>
              <a:gd name="adj2" fmla="val 47768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292725" y="2133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000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b="1" dirty="0">
                <a:solidFill>
                  <a:srgbClr val="163436"/>
                </a:solidFill>
                <a:ea typeface="ＭＳ Ｐゴシック" pitchFamily="34" charset="-128"/>
              </a:rPr>
              <a:t>Holy Spirit</a:t>
            </a:r>
            <a:r>
              <a:rPr lang="en-US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                                                          </a:t>
            </a: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905000" y="4034135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>
                <a:solidFill>
                  <a:schemeClr val="bg1"/>
                </a:solidFill>
                <a:ea typeface="ＭＳ Ｐゴシック" pitchFamily="34" charset="-128"/>
              </a:rPr>
              <a:t>Motivated by increasing FEAR OF GOD</a:t>
            </a:r>
            <a:r>
              <a:rPr lang="en-US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                                                          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539750" y="53340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>
                <a:solidFill>
                  <a:schemeClr val="bg1"/>
                </a:solidFill>
                <a:ea typeface="ＭＳ Ｐゴシック" pitchFamily="34" charset="-128"/>
              </a:rPr>
              <a:t>Conversion</a:t>
            </a:r>
            <a:r>
              <a:rPr lang="en-US" altLang="ja-JP" sz="2400" b="1">
                <a:solidFill>
                  <a:schemeClr val="bg1"/>
                </a:solidFill>
                <a:ea typeface="ＭＳ Ｐゴシック" pitchFamily="34" charset="-128"/>
              </a:rPr>
              <a:t>                                                          </a:t>
            </a:r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969963" y="3822700"/>
            <a:ext cx="1587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7021513" y="53340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>
                <a:solidFill>
                  <a:schemeClr val="bg1"/>
                </a:solidFill>
                <a:ea typeface="ＭＳ Ｐゴシック" pitchFamily="34" charset="-128"/>
              </a:rPr>
              <a:t>Departure</a:t>
            </a:r>
            <a:r>
              <a:rPr lang="en-US" altLang="ja-JP" sz="2400" b="1">
                <a:solidFill>
                  <a:schemeClr val="bg1"/>
                </a:solidFill>
                <a:ea typeface="ＭＳ Ｐゴシック" pitchFamily="34" charset="-128"/>
              </a:rPr>
              <a:t>                                                          </a:t>
            </a:r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8099425" y="3895725"/>
            <a:ext cx="1588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066800" y="4413250"/>
            <a:ext cx="6970713" cy="311150"/>
            <a:chOff x="975" y="2069"/>
            <a:chExt cx="3719" cy="136"/>
          </a:xfrm>
        </p:grpSpPr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>
              <a:off x="975" y="2137"/>
              <a:ext cx="367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AutoShape 42"/>
            <p:cNvSpPr>
              <a:spLocks noChangeArrowheads="1"/>
            </p:cNvSpPr>
            <p:nvPr/>
          </p:nvSpPr>
          <p:spPr bwMode="auto">
            <a:xfrm rot="5195004">
              <a:off x="4558" y="2069"/>
              <a:ext cx="136" cy="1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260475" y="836613"/>
            <a:ext cx="6407150" cy="673100"/>
            <a:chOff x="794" y="527"/>
            <a:chExt cx="4036" cy="424"/>
          </a:xfrm>
        </p:grpSpPr>
        <p:sp>
          <p:nvSpPr>
            <p:cNvPr id="51244" name="Text Box 44"/>
            <p:cNvSpPr txBox="1">
              <a:spLocks noChangeArrowheads="1"/>
            </p:cNvSpPr>
            <p:nvPr/>
          </p:nvSpPr>
          <p:spPr bwMode="auto">
            <a:xfrm>
              <a:off x="2562" y="663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 b="1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2400" b="1">
                  <a:solidFill>
                    <a:schemeClr val="bg1"/>
                  </a:solidFill>
                  <a:ea typeface="ＭＳ Ｐゴシック" pitchFamily="34" charset="-128"/>
                </a:rPr>
                <a:t>Me                                                          </a:t>
              </a:r>
            </a:p>
          </p:txBody>
        </p:sp>
        <p:sp>
          <p:nvSpPr>
            <p:cNvPr id="51245" name="Line 45"/>
            <p:cNvSpPr>
              <a:spLocks noChangeShapeType="1"/>
            </p:cNvSpPr>
            <p:nvPr/>
          </p:nvSpPr>
          <p:spPr bwMode="auto">
            <a:xfrm>
              <a:off x="816" y="822"/>
              <a:ext cx="174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AutoShape 46"/>
            <p:cNvSpPr>
              <a:spLocks noChangeArrowheads="1"/>
            </p:cNvSpPr>
            <p:nvPr/>
          </p:nvSpPr>
          <p:spPr bwMode="auto">
            <a:xfrm rot="16200000">
              <a:off x="794" y="754"/>
              <a:ext cx="136" cy="1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7" name="AutoShape 47"/>
            <p:cNvSpPr>
              <a:spLocks noChangeArrowheads="1"/>
            </p:cNvSpPr>
            <p:nvPr/>
          </p:nvSpPr>
          <p:spPr bwMode="auto">
            <a:xfrm rot="5195004">
              <a:off x="4694" y="754"/>
              <a:ext cx="136" cy="1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1247" y="527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200">
                  <a:solidFill>
                    <a:schemeClr val="bg1"/>
                  </a:solidFill>
                  <a:ea typeface="ＭＳ Ｐゴシック" pitchFamily="34" charset="-128"/>
                </a:rPr>
                <a:t>Backsliding</a:t>
              </a:r>
              <a:r>
                <a:rPr lang="en-US" altLang="ja-JP" sz="2400" b="1">
                  <a:solidFill>
                    <a:schemeClr val="bg1"/>
                  </a:solidFill>
                  <a:ea typeface="ＭＳ Ｐゴシック" pitchFamily="34" charset="-128"/>
                </a:rPr>
                <a:t>                                                          </a:t>
              </a:r>
            </a:p>
          </p:txBody>
        </p:sp>
        <p:sp>
          <p:nvSpPr>
            <p:cNvPr id="51249" name="Text Box 49"/>
            <p:cNvSpPr txBox="1">
              <a:spLocks noChangeArrowheads="1"/>
            </p:cNvSpPr>
            <p:nvPr/>
          </p:nvSpPr>
          <p:spPr bwMode="auto">
            <a:xfrm>
              <a:off x="3424" y="527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200">
                  <a:solidFill>
                    <a:schemeClr val="bg1"/>
                  </a:solidFill>
                  <a:ea typeface="ＭＳ Ｐゴシック" pitchFamily="34" charset="-128"/>
                </a:rPr>
                <a:t>Growing</a:t>
              </a:r>
              <a:r>
                <a:rPr lang="en-US" altLang="ja-JP" sz="2400" b="1">
                  <a:solidFill>
                    <a:schemeClr val="bg1"/>
                  </a:solidFill>
                  <a:ea typeface="ＭＳ Ｐゴシック" pitchFamily="34" charset="-128"/>
                </a:rPr>
                <a:t>                                                          </a:t>
              </a:r>
            </a:p>
          </p:txBody>
        </p:sp>
        <p:sp>
          <p:nvSpPr>
            <p:cNvPr id="51250" name="Line 50"/>
            <p:cNvSpPr>
              <a:spLocks noChangeShapeType="1"/>
            </p:cNvSpPr>
            <p:nvPr/>
          </p:nvSpPr>
          <p:spPr bwMode="auto">
            <a:xfrm>
              <a:off x="2967" y="822"/>
              <a:ext cx="181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9   </a:t>
            </a:r>
            <a:r>
              <a:rPr lang="en-US" sz="1600" i="1" dirty="0">
                <a:solidFill>
                  <a:srgbClr val="528C5C"/>
                </a:solidFill>
              </a:rPr>
              <a:t>So I continued, “</a:t>
            </a:r>
            <a:r>
              <a:rPr lang="en-US" sz="1600" i="1" dirty="0">
                <a:solidFill>
                  <a:schemeClr val="bg1"/>
                </a:solidFill>
              </a:rPr>
              <a:t>What you are doing is not right.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spc="-40" dirty="0">
                <a:solidFill>
                  <a:schemeClr val="bg1"/>
                </a:solidFill>
              </a:rPr>
              <a:t>Shouldn’t you walk in </a:t>
            </a:r>
            <a:r>
              <a:rPr lang="en-US" sz="1600" b="1" i="1" spc="-40" dirty="0">
                <a:solidFill>
                  <a:srgbClr val="FFFF00"/>
                </a:solidFill>
              </a:rPr>
              <a:t>the fear of our God </a:t>
            </a:r>
            <a:r>
              <a:rPr lang="en-US" sz="1600" i="1" spc="-40" dirty="0">
                <a:solidFill>
                  <a:srgbClr val="528C5C"/>
                </a:solidFill>
              </a:rPr>
              <a:t>to avoid the reproach of our Gentile enemies?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10 </a:t>
            </a:r>
            <a:r>
              <a:rPr lang="en-US" sz="14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I and my brothers and my men are also lending the people money and grain.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But let us stop charging interest!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11</a:t>
            </a:r>
            <a:r>
              <a:rPr lang="en-US" sz="1400" b="1" i="1" baseline="30000" dirty="0">
                <a:solidFill>
                  <a:srgbClr val="528C5C"/>
                </a:solidFill>
              </a:rPr>
              <a:t>  </a:t>
            </a:r>
            <a:r>
              <a:rPr lang="en-US" sz="1600" i="1" dirty="0">
                <a:solidFill>
                  <a:srgbClr val="528C5C"/>
                </a:solidFill>
              </a:rPr>
              <a:t>Give back to them immediately their fields, vineyards, olive groves and houses,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also the interest you are charging them—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one percent of the money, grain, new wine and olive oil.”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12 </a:t>
            </a:r>
            <a:r>
              <a:rPr lang="en-US" sz="1600" i="1" dirty="0">
                <a:solidFill>
                  <a:srgbClr val="528C5C"/>
                </a:solidFill>
              </a:rPr>
              <a:t>“We will give it back,” they said. “And we will not demand anything more from them.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We will do as you say.”  Then I summoned the priests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made the nobles and officials take an oath to do what they had promised.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13  </a:t>
            </a:r>
            <a:r>
              <a:rPr lang="en-US" sz="1600" i="1" dirty="0">
                <a:solidFill>
                  <a:srgbClr val="528C5C"/>
                </a:solidFill>
              </a:rPr>
              <a:t>I also shook out the folds of my robe and said,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“In this way may God shake out of their house and possessions anyone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spc="-20" dirty="0">
                <a:solidFill>
                  <a:srgbClr val="528C5C"/>
                </a:solidFill>
              </a:rPr>
              <a:t>who does not keep this promise. So may such a person be shaken out and emptied!”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At this the whole assembly said, “Amen,” and praised the </a:t>
            </a:r>
            <a:r>
              <a:rPr lang="en-US" sz="1600" i="1" cap="small" dirty="0">
                <a:solidFill>
                  <a:srgbClr val="528C5C"/>
                </a:solidFill>
              </a:rPr>
              <a:t>Lord</a:t>
            </a:r>
            <a:r>
              <a:rPr lang="en-US" sz="1600" i="1" dirty="0">
                <a:solidFill>
                  <a:srgbClr val="528C5C"/>
                </a:solidFill>
              </a:rPr>
              <a:t>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2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And the people did as they had promised.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14  </a:t>
            </a:r>
            <a:r>
              <a:rPr lang="en-US" sz="1600" i="1" dirty="0">
                <a:solidFill>
                  <a:srgbClr val="528C5C"/>
                </a:solidFill>
              </a:rPr>
              <a:t>Moreover, from the twentieth year of King </a:t>
            </a:r>
            <a:r>
              <a:rPr lang="en-US" sz="1600" i="1" dirty="0" err="1">
                <a:solidFill>
                  <a:srgbClr val="528C5C"/>
                </a:solidFill>
              </a:rPr>
              <a:t>Artaxerxes</a:t>
            </a:r>
            <a:r>
              <a:rPr lang="en-US" sz="1600" i="1" dirty="0">
                <a:solidFill>
                  <a:srgbClr val="528C5C"/>
                </a:solidFill>
              </a:rPr>
              <a:t>,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when I was appointed to be their governor in the land of Judah,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until his thirty-second year—twelve years—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neither I nor my brothers ate the food allotted to the governor. 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4001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15  </a:t>
            </a:r>
            <a:r>
              <a:rPr lang="en-US" sz="1600" i="1" dirty="0">
                <a:solidFill>
                  <a:srgbClr val="528C5C"/>
                </a:solidFill>
              </a:rPr>
              <a:t>But the earlier governors—those preceding me—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placed a heavy burden on the people and took forty shekels of silver from them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in addition to food and wine. Their assistants also lorded it over the people.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</a:t>
            </a:r>
            <a:r>
              <a:rPr lang="en-US" sz="1600" i="1" dirty="0">
                <a:solidFill>
                  <a:srgbClr val="528C5C"/>
                </a:solidFill>
              </a:rPr>
              <a:t>But</a:t>
            </a:r>
            <a:r>
              <a:rPr lang="en-US" sz="1600" i="1" dirty="0">
                <a:solidFill>
                  <a:schemeClr val="bg1"/>
                </a:solidFill>
              </a:rPr>
              <a:t> out of </a:t>
            </a:r>
            <a:r>
              <a:rPr lang="en-US" sz="1600" b="1" i="1" dirty="0">
                <a:solidFill>
                  <a:srgbClr val="FFFF00"/>
                </a:solidFill>
              </a:rPr>
              <a:t>reverence for God</a:t>
            </a:r>
            <a:r>
              <a:rPr lang="en-US" sz="1600" i="1" dirty="0">
                <a:solidFill>
                  <a:schemeClr val="bg1"/>
                </a:solidFill>
              </a:rPr>
              <a:t> I did not act like that.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16  </a:t>
            </a:r>
            <a:r>
              <a:rPr lang="en-US" sz="1600" i="1" dirty="0">
                <a:solidFill>
                  <a:srgbClr val="528C5C"/>
                </a:solidFill>
              </a:rPr>
              <a:t>Instead, I devoted myself to the work on this wall.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</a:t>
            </a:r>
            <a:r>
              <a:rPr lang="en-US" sz="1000" i="1" dirty="0">
                <a:solidFill>
                  <a:srgbClr val="528C5C"/>
                </a:solidFill>
              </a:rPr>
              <a:t>  </a:t>
            </a:r>
            <a:r>
              <a:rPr lang="en-US" sz="1600" i="1" dirty="0">
                <a:solidFill>
                  <a:srgbClr val="528C5C"/>
                </a:solidFill>
              </a:rPr>
              <a:t>All my men were assembled there for the work; we did not acquire any land.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17  </a:t>
            </a:r>
            <a:r>
              <a:rPr lang="en-US" sz="1600" i="1" dirty="0">
                <a:solidFill>
                  <a:srgbClr val="528C5C"/>
                </a:solidFill>
              </a:rPr>
              <a:t>Furthermore, a hundred and fifty Jews and officials ate at my table,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as well as those who came to us from the surrounding nations.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18  </a:t>
            </a:r>
            <a:r>
              <a:rPr lang="en-US" sz="1600" i="1" dirty="0">
                <a:solidFill>
                  <a:srgbClr val="528C5C"/>
                </a:solidFill>
              </a:rPr>
              <a:t>Each day one ox, six choice sheep and some poultry were prepared for me,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and every ten days an abundant supply of wine of all kinds.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In spite of all this, I never demanded the food allotted to the governor,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because the demands were heavy on these people.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19  </a:t>
            </a:r>
            <a:r>
              <a:rPr lang="en-US" sz="1600" i="1" dirty="0">
                <a:solidFill>
                  <a:srgbClr val="528C5C"/>
                </a:solidFill>
              </a:rPr>
              <a:t>Remember me with favor, my God, for all I have done for these people.</a:t>
            </a:r>
          </a:p>
          <a:p>
            <a:endParaRPr lang="en-US" sz="800" i="1" dirty="0">
              <a:solidFill>
                <a:srgbClr val="528C5C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818" y="1082062"/>
            <a:ext cx="8205782" cy="27853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Nehemiah 5</a:t>
            </a:r>
            <a:endParaRPr lang="en-US" sz="2400" dirty="0">
              <a:solidFill>
                <a:srgbClr val="C3E3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925" indent="-288925">
              <a:spcBef>
                <a:spcPts val="0"/>
              </a:spcBef>
              <a:defRPr/>
            </a:pPr>
            <a:endParaRPr lang="en-US" sz="2400" i="1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1.	</a:t>
            </a:r>
            <a:r>
              <a:rPr lang="en-US" sz="2200" b="1" dirty="0">
                <a:solidFill>
                  <a:schemeClr val="bg1"/>
                </a:solidFill>
              </a:rPr>
              <a:t>We must take sin seriously.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2.	</a:t>
            </a:r>
            <a:r>
              <a:rPr lang="en-US" sz="2200" b="1" dirty="0">
                <a:solidFill>
                  <a:schemeClr val="bg1"/>
                </a:solidFill>
              </a:rPr>
              <a:t>We must confront sin resolutely.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3.	</a:t>
            </a:r>
            <a:r>
              <a:rPr lang="en-US" sz="2200" b="1" dirty="0">
                <a:solidFill>
                  <a:schemeClr val="bg1"/>
                </a:solidFill>
              </a:rPr>
              <a:t>We must confess our sins honestly.</a:t>
            </a:r>
          </a:p>
          <a:p>
            <a:pPr marL="288925" indent="-288925">
              <a:spcAft>
                <a:spcPts val="3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8925" indent="-288925"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</a:rPr>
              <a:t>4.	</a:t>
            </a:r>
            <a:r>
              <a:rPr lang="en-US" sz="2200" b="1" dirty="0">
                <a:solidFill>
                  <a:schemeClr val="bg1"/>
                </a:solidFill>
              </a:rPr>
              <a:t>We must repent of our sins sincerely.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8    </a:t>
            </a:r>
            <a:r>
              <a:rPr lang="en-US" sz="1600" i="1" dirty="0">
                <a:solidFill>
                  <a:schemeClr val="bg1"/>
                </a:solidFill>
              </a:rPr>
              <a:t>I sent him this reply: “Nothing like what you are saying is happening;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you are just making it up out of your head.”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9  </a:t>
            </a:r>
            <a:r>
              <a:rPr lang="en-US" sz="800" b="1" i="1" baseline="30000" dirty="0">
                <a:solidFill>
                  <a:schemeClr val="bg1"/>
                </a:solidFill>
              </a:rPr>
              <a:t> </a:t>
            </a:r>
            <a:r>
              <a:rPr lang="en-US" sz="1600" b="1" i="1" baseline="30000" dirty="0">
                <a:solidFill>
                  <a:schemeClr val="bg1"/>
                </a:solidFill>
              </a:rPr>
              <a:t> </a:t>
            </a:r>
            <a:r>
              <a:rPr lang="en-US" sz="1600" i="1" dirty="0">
                <a:solidFill>
                  <a:schemeClr val="bg1"/>
                </a:solidFill>
              </a:rPr>
              <a:t>They were all trying to frighten us, thinking,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 “Their hands will get too weak for the work, and it will not be completed.”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But I prayed, “Now strengthen my hands.”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10  </a:t>
            </a:r>
            <a:r>
              <a:rPr lang="en-US" sz="1600" i="1" dirty="0">
                <a:solidFill>
                  <a:schemeClr val="bg1"/>
                </a:solidFill>
              </a:rPr>
              <a:t>One day I went to the house of </a:t>
            </a:r>
            <a:r>
              <a:rPr lang="en-US" sz="1600" i="1" dirty="0" err="1">
                <a:solidFill>
                  <a:schemeClr val="bg1"/>
                </a:solidFill>
              </a:rPr>
              <a:t>Shemaiah</a:t>
            </a:r>
            <a:r>
              <a:rPr lang="en-US" sz="1600" i="1" dirty="0">
                <a:solidFill>
                  <a:schemeClr val="bg1"/>
                </a:solidFill>
              </a:rPr>
              <a:t> son of </a:t>
            </a:r>
            <a:r>
              <a:rPr lang="en-US" sz="1600" i="1" dirty="0" err="1">
                <a:solidFill>
                  <a:schemeClr val="bg1"/>
                </a:solidFill>
              </a:rPr>
              <a:t>Delaiah</a:t>
            </a:r>
            <a:r>
              <a:rPr lang="en-US" sz="1600" i="1" dirty="0">
                <a:solidFill>
                  <a:schemeClr val="bg1"/>
                </a:solidFill>
              </a:rPr>
              <a:t>, the son of </a:t>
            </a:r>
            <a:r>
              <a:rPr lang="en-US" sz="1600" i="1" dirty="0" err="1">
                <a:solidFill>
                  <a:schemeClr val="bg1"/>
                </a:solidFill>
              </a:rPr>
              <a:t>Mehetabel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who was shut in at his home. He said, “Let us meet in the house of God,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inside the temple, and let us close the temple doors,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men are coming to kill you—by night they are coming to kill you.”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11  </a:t>
            </a:r>
            <a:r>
              <a:rPr lang="en-US" sz="1600" i="1" dirty="0">
                <a:solidFill>
                  <a:schemeClr val="bg1"/>
                </a:solidFill>
              </a:rPr>
              <a:t>But I said, “Should a man like me run away?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Or should someone like me go into the temple to save his life? I will not go!”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12  </a:t>
            </a:r>
            <a:r>
              <a:rPr lang="en-US" sz="1600" i="1" dirty="0">
                <a:solidFill>
                  <a:schemeClr val="bg1"/>
                </a:solidFill>
              </a:rPr>
              <a:t>I realized that God had not sent him, but that he had prophesied against me 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and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 had hired him.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13  </a:t>
            </a:r>
            <a:r>
              <a:rPr lang="en-US" sz="1600" i="1" dirty="0">
                <a:solidFill>
                  <a:schemeClr val="bg1"/>
                </a:solidFill>
              </a:rPr>
              <a:t>He had been hired to intimidate me so that I would commit a sin by doing this,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then they would give me a bad name to discredit me.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14  </a:t>
            </a:r>
            <a:r>
              <a:rPr lang="en-US" sz="1600" i="1" dirty="0">
                <a:solidFill>
                  <a:schemeClr val="bg1"/>
                </a:solidFill>
              </a:rPr>
              <a:t>Remember 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and </a:t>
            </a:r>
            <a:r>
              <a:rPr lang="en-US" sz="1600" i="1" dirty="0" err="1">
                <a:solidFill>
                  <a:schemeClr val="bg1"/>
                </a:solidFill>
              </a:rPr>
              <a:t>Sanballat</a:t>
            </a:r>
            <a:r>
              <a:rPr lang="en-US" sz="1600" i="1" dirty="0">
                <a:solidFill>
                  <a:schemeClr val="bg1"/>
                </a:solidFill>
              </a:rPr>
              <a:t>, my God, because of what they have done;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remember also the prophet </a:t>
            </a:r>
            <a:r>
              <a:rPr lang="en-US" sz="1600" i="1" dirty="0" err="1">
                <a:solidFill>
                  <a:schemeClr val="bg1"/>
                </a:solidFill>
              </a:rPr>
              <a:t>Noadiah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how she and the rest of the prophets have been trying to intimidate me.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15  </a:t>
            </a:r>
            <a:r>
              <a:rPr lang="en-US" sz="1600" i="1" dirty="0">
                <a:solidFill>
                  <a:schemeClr val="bg1"/>
                </a:solidFill>
              </a:rPr>
              <a:t>So the wall was completed on the twenty-fifth of Elul, in fifty-two days.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33855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16  </a:t>
            </a:r>
            <a:r>
              <a:rPr lang="en-US" sz="1600" i="1" dirty="0">
                <a:solidFill>
                  <a:schemeClr val="bg1"/>
                </a:solidFill>
              </a:rPr>
              <a:t>When all our enemies heard about this,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all the surrounding nations were afraid and lost their self-confidence,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because they realized that this work had been done with the help of our God.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17  </a:t>
            </a:r>
            <a:r>
              <a:rPr lang="en-US" sz="1600" i="1" dirty="0">
                <a:solidFill>
                  <a:schemeClr val="bg1"/>
                </a:solidFill>
              </a:rPr>
              <a:t>Also, in those days the nobles of Judah were sending many letters to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replies from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kept coming to them.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18  </a:t>
            </a:r>
            <a:r>
              <a:rPr lang="en-US" sz="1600" i="1" dirty="0">
                <a:solidFill>
                  <a:schemeClr val="bg1"/>
                </a:solidFill>
              </a:rPr>
              <a:t>For many in Judah were under oath to him,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since he was son-in-law to </a:t>
            </a:r>
            <a:r>
              <a:rPr lang="en-US" sz="1600" i="1" dirty="0" err="1">
                <a:solidFill>
                  <a:schemeClr val="bg1"/>
                </a:solidFill>
              </a:rPr>
              <a:t>Shekaniah</a:t>
            </a:r>
            <a:r>
              <a:rPr lang="en-US" sz="1600" i="1" dirty="0">
                <a:solidFill>
                  <a:schemeClr val="bg1"/>
                </a:solidFill>
              </a:rPr>
              <a:t>  son of </a:t>
            </a:r>
            <a:r>
              <a:rPr lang="en-US" sz="1600" i="1" dirty="0" err="1">
                <a:solidFill>
                  <a:schemeClr val="bg1"/>
                </a:solidFill>
              </a:rPr>
              <a:t>Arah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his son </a:t>
            </a:r>
            <a:r>
              <a:rPr lang="en-US" sz="1600" i="1" dirty="0" err="1">
                <a:solidFill>
                  <a:schemeClr val="bg1"/>
                </a:solidFill>
              </a:rPr>
              <a:t>Jehohanan</a:t>
            </a:r>
            <a:r>
              <a:rPr lang="en-US" sz="1600" i="1" dirty="0">
                <a:solidFill>
                  <a:schemeClr val="bg1"/>
                </a:solidFill>
              </a:rPr>
              <a:t> had married the daughter of </a:t>
            </a:r>
            <a:r>
              <a:rPr lang="en-US" sz="1600" i="1" dirty="0" err="1">
                <a:solidFill>
                  <a:schemeClr val="bg1"/>
                </a:solidFill>
              </a:rPr>
              <a:t>Meshullam</a:t>
            </a:r>
            <a:r>
              <a:rPr lang="en-US" sz="1600" i="1" dirty="0">
                <a:solidFill>
                  <a:schemeClr val="bg1"/>
                </a:solidFill>
              </a:rPr>
              <a:t> son of </a:t>
            </a:r>
            <a:r>
              <a:rPr lang="en-US" sz="1600" i="1" dirty="0" err="1">
                <a:solidFill>
                  <a:schemeClr val="bg1"/>
                </a:solidFill>
              </a:rPr>
              <a:t>Berekiah</a:t>
            </a:r>
            <a:r>
              <a:rPr lang="en-US" sz="1600" i="1" dirty="0">
                <a:solidFill>
                  <a:schemeClr val="bg1"/>
                </a:solidFill>
              </a:rPr>
              <a:t>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19  </a:t>
            </a:r>
            <a:r>
              <a:rPr lang="en-US" sz="1600" i="1" spc="-20" dirty="0">
                <a:solidFill>
                  <a:schemeClr val="bg1"/>
                </a:solidFill>
              </a:rPr>
              <a:t>Moreover, they kept reporting to me his good deeds and then telling him what I said.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 And </a:t>
            </a:r>
            <a:r>
              <a:rPr lang="en-US" sz="1600" i="1" dirty="0" err="1">
                <a:solidFill>
                  <a:schemeClr val="bg1"/>
                </a:solidFill>
              </a:rPr>
              <a:t>Tobiah</a:t>
            </a:r>
            <a:r>
              <a:rPr lang="en-US" sz="1600" i="1" dirty="0">
                <a:solidFill>
                  <a:schemeClr val="bg1"/>
                </a:solidFill>
              </a:rPr>
              <a:t> sent letters to intimidate me.</a:t>
            </a:r>
          </a:p>
          <a:p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356" y="4048780"/>
            <a:ext cx="580304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Fearing </a:t>
            </a:r>
            <a:r>
              <a:rPr 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GOD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Fallen World</a:t>
            </a:r>
            <a:endParaRPr lang="en-US" sz="5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3441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5~6</a:t>
            </a:r>
          </a:p>
        </p:txBody>
      </p:sp>
      <p:sp>
        <p:nvSpPr>
          <p:cNvPr id="6148" name="AutoShape 4" descr="https://image.slidesharecdn.com/glorifyforppt-180219094418/95/why-is-glorifying-god-important-1-638.jpg?cb=15190336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https://image.slidesharecdn.com/glorifyforppt-180219094418/95/why-is-glorifying-god-important-1-638.jpg?cb=15190336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2" name="AutoShape 8" descr="https://image.slidesharecdn.com/glorifyforppt-180219094418/95/why-is-glorifying-god-important-1-638.jpg?cb=15190336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48" name="AutoShape 4" descr="https://image.slidesharecdn.com/glorifyforppt-180219094418/95/why-is-glorifying-god-important-1-638.jpg?cb=15190336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https://image.slidesharecdn.com/glorifyforppt-180219094418/95/why-is-glorifying-god-important-1-638.jpg?cb=15190336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2" name="AutoShape 8" descr="https://image.slidesharecdn.com/glorifyforppt-180219094418/95/why-is-glorifying-god-important-1-638.jpg?cb=15190336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850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solidFill>
            <a:srgbClr val="163436"/>
          </a:solidFill>
          <a:ln w="9525">
            <a:noFill/>
            <a:miter lim="800000"/>
          </a:ln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164278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8358246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 6 </a:t>
            </a:r>
            <a:r>
              <a:rPr lang="en-US" sz="1600" dirty="0">
                <a:solidFill>
                  <a:srgbClr val="C3E3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</a:t>
            </a:r>
          </a:p>
          <a:p>
            <a:pPr marL="514350" indent="-514350">
              <a:spcBef>
                <a:spcPts val="0"/>
              </a:spcBef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8    </a:t>
            </a:r>
            <a:r>
              <a:rPr lang="en-US" sz="1600" i="1" dirty="0">
                <a:solidFill>
                  <a:srgbClr val="528C5C"/>
                </a:solidFill>
              </a:rPr>
              <a:t>I sent him this reply: “Nothing like what you are saying is happening;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you are just making it up out of your head.”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9  </a:t>
            </a:r>
            <a:r>
              <a:rPr lang="en-US" sz="800" b="1" i="1" baseline="30000" dirty="0">
                <a:solidFill>
                  <a:srgbClr val="528C5C"/>
                </a:solidFill>
              </a:rPr>
              <a:t> </a:t>
            </a:r>
            <a:r>
              <a:rPr lang="en-US" sz="1600" b="1" i="1" baseline="30000" dirty="0">
                <a:solidFill>
                  <a:srgbClr val="528C5C"/>
                </a:solidFill>
              </a:rPr>
              <a:t> </a:t>
            </a:r>
            <a:r>
              <a:rPr lang="en-US" sz="1600" i="1" dirty="0">
                <a:solidFill>
                  <a:srgbClr val="528C5C"/>
                </a:solidFill>
              </a:rPr>
              <a:t>They were all trying to frighten us, thinking,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</a:t>
            </a:r>
            <a:r>
              <a:rPr lang="en-US" sz="800" i="1" dirty="0">
                <a:solidFill>
                  <a:srgbClr val="528C5C"/>
                </a:solidFill>
              </a:rPr>
              <a:t> </a:t>
            </a:r>
            <a:r>
              <a:rPr lang="en-US" sz="1600" i="1" dirty="0">
                <a:solidFill>
                  <a:srgbClr val="528C5C"/>
                </a:solidFill>
              </a:rPr>
              <a:t> “Their hands will get too weak for the work, and it will not be completed.”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But I prayed, “Now strengthen my hands.”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10  </a:t>
            </a:r>
            <a:r>
              <a:rPr lang="en-US" sz="1600" i="1" dirty="0">
                <a:solidFill>
                  <a:srgbClr val="528C5C"/>
                </a:solidFill>
              </a:rPr>
              <a:t>One day I went to the house of </a:t>
            </a:r>
            <a:r>
              <a:rPr lang="en-US" sz="1600" i="1" dirty="0" err="1">
                <a:solidFill>
                  <a:srgbClr val="528C5C"/>
                </a:solidFill>
              </a:rPr>
              <a:t>Shemaiah</a:t>
            </a:r>
            <a:r>
              <a:rPr lang="en-US" sz="1600" i="1" dirty="0">
                <a:solidFill>
                  <a:srgbClr val="528C5C"/>
                </a:solidFill>
              </a:rPr>
              <a:t> son of </a:t>
            </a:r>
            <a:r>
              <a:rPr lang="en-US" sz="1600" i="1" dirty="0" err="1">
                <a:solidFill>
                  <a:srgbClr val="528C5C"/>
                </a:solidFill>
              </a:rPr>
              <a:t>Delaiah</a:t>
            </a:r>
            <a:r>
              <a:rPr lang="en-US" sz="1600" i="1" dirty="0">
                <a:solidFill>
                  <a:srgbClr val="528C5C"/>
                </a:solidFill>
              </a:rPr>
              <a:t>, the son of </a:t>
            </a:r>
            <a:r>
              <a:rPr lang="en-US" sz="1600" i="1" dirty="0" err="1">
                <a:solidFill>
                  <a:srgbClr val="528C5C"/>
                </a:solidFill>
              </a:rPr>
              <a:t>Mehetabel</a:t>
            </a:r>
            <a:r>
              <a:rPr lang="en-US" sz="1600" i="1" dirty="0">
                <a:solidFill>
                  <a:srgbClr val="528C5C"/>
                </a:solidFill>
              </a:rPr>
              <a:t>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who was shut in at his home. He said, “Let us meet in the house of God,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inside the temple, and let us close the temple doors,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because men are coming to kill you—by night they are coming to kill you.”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11  </a:t>
            </a:r>
            <a:r>
              <a:rPr lang="en-US" sz="1600" i="1" dirty="0">
                <a:solidFill>
                  <a:srgbClr val="528C5C"/>
                </a:solidFill>
              </a:rPr>
              <a:t>But I said, “Should a man like me run away?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Or should someone like me go into the temple to save his life? I will not go!”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12  </a:t>
            </a:r>
            <a:r>
              <a:rPr lang="en-US" sz="1600" i="1" dirty="0">
                <a:solidFill>
                  <a:srgbClr val="528C5C"/>
                </a:solidFill>
              </a:rPr>
              <a:t>I realized that God had not sent him, but that he had prophesied against me 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because </a:t>
            </a:r>
            <a:r>
              <a:rPr lang="en-US" sz="1600" i="1" dirty="0" err="1">
                <a:solidFill>
                  <a:srgbClr val="528C5C"/>
                </a:solidFill>
              </a:rPr>
              <a:t>Tobiah</a:t>
            </a:r>
            <a:r>
              <a:rPr lang="en-US" sz="1600" i="1" dirty="0">
                <a:solidFill>
                  <a:srgbClr val="528C5C"/>
                </a:solidFill>
              </a:rPr>
              <a:t> and </a:t>
            </a:r>
            <a:r>
              <a:rPr lang="en-US" sz="1600" i="1" dirty="0" err="1">
                <a:solidFill>
                  <a:srgbClr val="528C5C"/>
                </a:solidFill>
              </a:rPr>
              <a:t>Sanballat</a:t>
            </a:r>
            <a:r>
              <a:rPr lang="en-US" sz="1600" i="1" dirty="0">
                <a:solidFill>
                  <a:srgbClr val="528C5C"/>
                </a:solidFill>
              </a:rPr>
              <a:t> had hired him. 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13  </a:t>
            </a:r>
            <a:r>
              <a:rPr lang="en-US" sz="1600" i="1" dirty="0">
                <a:solidFill>
                  <a:srgbClr val="528C5C"/>
                </a:solidFill>
              </a:rPr>
              <a:t>He had been hired to intimidate me so that I would commit a sin by doing this,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and then they would give me a bad name to discredit me.</a:t>
            </a:r>
          </a:p>
          <a:p>
            <a:r>
              <a:rPr lang="en-US" sz="1600" b="1" i="1" baseline="30000" dirty="0">
                <a:solidFill>
                  <a:srgbClr val="528C5C"/>
                </a:solidFill>
              </a:rPr>
              <a:t>14  </a:t>
            </a:r>
            <a:r>
              <a:rPr lang="en-US" sz="1600" i="1" dirty="0">
                <a:solidFill>
                  <a:srgbClr val="528C5C"/>
                </a:solidFill>
              </a:rPr>
              <a:t>Remember </a:t>
            </a:r>
            <a:r>
              <a:rPr lang="en-US" sz="1600" i="1" dirty="0" err="1">
                <a:solidFill>
                  <a:srgbClr val="528C5C"/>
                </a:solidFill>
              </a:rPr>
              <a:t>Tobiah</a:t>
            </a:r>
            <a:r>
              <a:rPr lang="en-US" sz="1600" i="1" dirty="0">
                <a:solidFill>
                  <a:srgbClr val="528C5C"/>
                </a:solidFill>
              </a:rPr>
              <a:t> and </a:t>
            </a:r>
            <a:r>
              <a:rPr lang="en-US" sz="1600" i="1" dirty="0" err="1">
                <a:solidFill>
                  <a:srgbClr val="528C5C"/>
                </a:solidFill>
              </a:rPr>
              <a:t>Sanballat</a:t>
            </a:r>
            <a:r>
              <a:rPr lang="en-US" sz="1600" i="1" dirty="0">
                <a:solidFill>
                  <a:srgbClr val="528C5C"/>
                </a:solidFill>
              </a:rPr>
              <a:t>, my God, because of what they have done;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remember also the prophet </a:t>
            </a:r>
            <a:r>
              <a:rPr lang="en-US" sz="1600" i="1" dirty="0" err="1">
                <a:solidFill>
                  <a:srgbClr val="528C5C"/>
                </a:solidFill>
              </a:rPr>
              <a:t>Noadiah</a:t>
            </a:r>
            <a:r>
              <a:rPr lang="en-US" sz="1600" i="1" dirty="0">
                <a:solidFill>
                  <a:srgbClr val="528C5C"/>
                </a:solidFill>
              </a:rPr>
              <a:t> </a:t>
            </a:r>
          </a:p>
          <a:p>
            <a:r>
              <a:rPr lang="en-US" sz="1600" i="1" dirty="0">
                <a:solidFill>
                  <a:srgbClr val="528C5C"/>
                </a:solidFill>
              </a:rPr>
              <a:t>    and how she and the rest of the prophets have been trying to intimidate me. </a:t>
            </a:r>
          </a:p>
          <a:p>
            <a:r>
              <a:rPr lang="en-US" sz="1600" b="1" i="1" baseline="30000" dirty="0">
                <a:solidFill>
                  <a:schemeClr val="bg1"/>
                </a:solidFill>
              </a:rPr>
              <a:t>15  </a:t>
            </a:r>
            <a:r>
              <a:rPr lang="en-US" sz="1600" i="1" dirty="0">
                <a:solidFill>
                  <a:schemeClr val="bg1"/>
                </a:solidFill>
              </a:rPr>
              <a:t>So the wall was completed on the twenty-fifth of Elul, </a:t>
            </a:r>
            <a:r>
              <a:rPr lang="en-US" sz="1600" b="1" i="1" dirty="0">
                <a:solidFill>
                  <a:srgbClr val="FFFF00"/>
                </a:solidFill>
              </a:rPr>
              <a:t>in fifty-two days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14135</TotalTime>
  <Words>6980</Words>
  <Application>Microsoft Office PowerPoint</Application>
  <PresentationFormat>On-screen Show (4:3)</PresentationFormat>
  <Paragraphs>586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Office 365 User2</cp:lastModifiedBy>
  <cp:revision>4249</cp:revision>
  <dcterms:created xsi:type="dcterms:W3CDTF">2011-12-06T08:01:00Z</dcterms:created>
  <dcterms:modified xsi:type="dcterms:W3CDTF">2019-11-03T06:01:35Z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