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14C44-F9FC-4DF9-B3DE-04BC0DCEF89D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DF41B-24CF-4D05-A847-FC66A724F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7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2005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491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003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619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9466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65763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066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385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59838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37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588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170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4250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68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863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015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9954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571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474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081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678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398" y="20548"/>
            <a:ext cx="4664703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671315" y="20548"/>
            <a:ext cx="7499224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7898" y="2818500"/>
            <a:ext cx="10225325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0216159" y="2819400"/>
            <a:ext cx="1948444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7397" y="5089818"/>
            <a:ext cx="1213104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1673640" y="2469776"/>
            <a:ext cx="4064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775200" y="1295400"/>
            <a:ext cx="68072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92" y="4114800"/>
            <a:ext cx="97536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793684" y="4800600"/>
            <a:ext cx="6498336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08736" y="4800600"/>
            <a:ext cx="6412325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782696" y="838200"/>
            <a:ext cx="6498336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7702484" y="838201"/>
            <a:ext cx="37592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873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390400" y="4800600"/>
            <a:ext cx="73344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562600"/>
            <a:ext cx="73152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021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67056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21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680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3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1992354"/>
            <a:ext cx="78232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5105401"/>
            <a:ext cx="109728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1016000" y="1946209"/>
            <a:ext cx="27432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             </a:t>
            </a:r>
            <a:endParaRPr lang="en-US" sz="18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582400" y="5265376"/>
            <a:ext cx="6096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FF6600"/>
                </a:solidFill>
              </a:rPr>
              <a:t>           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343104" y="1992354"/>
            <a:ext cx="2111296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     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38288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4707" y="5867400"/>
            <a:ext cx="12192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573" y="76200"/>
            <a:ext cx="11204027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7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247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99" y="1"/>
            <a:ext cx="9424020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2"/>
            <a:ext cx="53848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6400"/>
            <a:ext cx="53848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95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3260651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200" y="2077200"/>
            <a:ext cx="93472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10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87200" y="3081000"/>
            <a:ext cx="115824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78603" y="2424752"/>
            <a:ext cx="11592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93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100584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53156" y="3200400"/>
            <a:ext cx="93472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197600" y="664780"/>
            <a:ext cx="5588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3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609600"/>
            <a:ext cx="4011084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1533" y="609600"/>
            <a:ext cx="6815667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1435102"/>
            <a:ext cx="4011084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3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/>
          <a:srcRect l="2599" r="5874" b="5262"/>
          <a:stretch/>
        </p:blipFill>
        <p:spPr>
          <a:xfrm>
            <a:off x="4707" y="5867400"/>
            <a:ext cx="12192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2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Talk 3: </a:t>
            </a:r>
          </a:p>
          <a:p>
            <a:pPr marL="0" indent="0" algn="ctr">
              <a:buNone/>
            </a:pPr>
            <a:r>
              <a:rPr lang="en-SG" sz="4800" b="1" dirty="0"/>
              <a:t>Inglorious Church Splits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384592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3432" y="11430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u="sng" dirty="0"/>
              <a:t>A profound difference: </a:t>
            </a:r>
          </a:p>
          <a:p>
            <a:pPr marL="0" indent="0" algn="ctr">
              <a:buNone/>
            </a:pPr>
            <a:r>
              <a:rPr lang="en-SG" sz="4800" dirty="0"/>
              <a:t>Hungry &amp; angry</a:t>
            </a:r>
          </a:p>
          <a:p>
            <a:pPr marL="0" indent="0" algn="ctr">
              <a:buNone/>
            </a:pPr>
            <a:r>
              <a:rPr lang="en-SG" sz="4800" dirty="0"/>
              <a:t>Hungry &amp; humiliated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231570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3432" y="11430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dirty="0"/>
              <a:t>The Lord’s Supper declares our unity &amp; oneness in Christ. </a:t>
            </a:r>
          </a:p>
          <a:p>
            <a:pPr marL="0" indent="0" algn="ctr">
              <a:buNone/>
            </a:pPr>
            <a:r>
              <a:rPr lang="en-SG" sz="4800" b="1" dirty="0"/>
              <a:t>The Corinthians’ Lord’s Supper declared their </a:t>
            </a:r>
          </a:p>
          <a:p>
            <a:pPr marL="0" indent="0" algn="ctr">
              <a:buNone/>
            </a:pPr>
            <a:r>
              <a:rPr lang="en-SG" sz="4800" b="1" dirty="0"/>
              <a:t>disunity &amp; separateness  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66064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Paul uses The Last Supper to correct the Lord’s Supper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133123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/>
              <a:t>2 Types of “Taking”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066801"/>
            <a:ext cx="8991600" cy="5059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SG" sz="4000" b="1" u="sng" dirty="0"/>
              <a:t>Corinthians</a:t>
            </a:r>
            <a:r>
              <a:rPr lang="en-SG" sz="4000" b="1" dirty="0"/>
              <a:t>			</a:t>
            </a:r>
            <a:r>
              <a:rPr lang="en-SG" sz="4000" b="1" u="sng" dirty="0"/>
              <a:t>Jesus</a:t>
            </a:r>
          </a:p>
          <a:p>
            <a:pPr marL="0" indent="0">
              <a:buNone/>
            </a:pPr>
            <a:r>
              <a:rPr lang="en-SG" sz="4000" dirty="0"/>
              <a:t>Took for Self			Took for Others</a:t>
            </a:r>
          </a:p>
          <a:p>
            <a:pPr marL="0" indent="0">
              <a:buNone/>
            </a:pPr>
            <a:r>
              <a:rPr lang="en-SG" sz="4000" dirty="0"/>
              <a:t>Took to elevate self	Took to serve others</a:t>
            </a:r>
          </a:p>
          <a:p>
            <a:pPr marL="0" indent="0">
              <a:buNone/>
            </a:pPr>
            <a:r>
              <a:rPr lang="en-SG" sz="4000" dirty="0"/>
              <a:t>Took to distance		Took to identify</a:t>
            </a:r>
          </a:p>
          <a:p>
            <a:pPr marL="0" indent="0">
              <a:buNone/>
            </a:pPr>
            <a:r>
              <a:rPr lang="en-SG" sz="4000" dirty="0"/>
              <a:t>Took to shame others	Took it for shame</a:t>
            </a:r>
          </a:p>
          <a:p>
            <a:pPr marL="0" indent="0">
              <a:buNone/>
            </a:pPr>
            <a:r>
              <a:rPr lang="en-SG" sz="4000" dirty="0"/>
              <a:t>Took to find false		Took to give true</a:t>
            </a:r>
          </a:p>
          <a:p>
            <a:pPr marL="0" indent="0">
              <a:buNone/>
            </a:pPr>
            <a:r>
              <a:rPr lang="en-SG" sz="4000" dirty="0"/>
              <a:t>s</a:t>
            </a:r>
            <a:r>
              <a:rPr lang="en-SG" sz="4000" dirty="0"/>
              <a:t>ecurity in status		security in salvation</a:t>
            </a:r>
            <a:endParaRPr lang="en-SG" sz="4000" dirty="0"/>
          </a:p>
        </p:txBody>
      </p:sp>
    </p:spTree>
    <p:extLst>
      <p:ext uri="{BB962C8B-B14F-4D97-AF65-F5344CB8AC3E}">
        <p14:creationId xmlns:p14="http://schemas.microsoft.com/office/powerpoint/2010/main" val="14743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371" y="10668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u="sng" dirty="0"/>
              <a:t>Christians: </a:t>
            </a:r>
          </a:p>
          <a:p>
            <a:pPr marL="0" indent="0" algn="ctr">
              <a:buNone/>
            </a:pPr>
            <a:r>
              <a:rPr lang="en-SG" sz="4800" b="1" dirty="0"/>
              <a:t>Equal in Sin </a:t>
            </a:r>
          </a:p>
          <a:p>
            <a:pPr marL="0" indent="0" algn="ctr">
              <a:buNone/>
            </a:pPr>
            <a:r>
              <a:rPr lang="en-SG" sz="4800" b="1" dirty="0"/>
              <a:t>Equal in Salvation</a:t>
            </a:r>
          </a:p>
          <a:p>
            <a:pPr marL="0" indent="0" algn="ctr">
              <a:buNone/>
            </a:pPr>
            <a:r>
              <a:rPr lang="en-SG" sz="4800" b="1" dirty="0"/>
              <a:t>Equal in Salvation Blessings</a:t>
            </a:r>
          </a:p>
          <a:p>
            <a:pPr marL="0" indent="0" algn="ctr">
              <a:buNone/>
            </a:pP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63078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The Church is blind to race, class &amp; every human </a:t>
            </a:r>
          </a:p>
          <a:p>
            <a:pPr marL="0" indent="0" algn="ctr">
              <a:buNone/>
            </a:pPr>
            <a:r>
              <a:rPr lang="en-SG" sz="4800" b="1" dirty="0"/>
              <a:t>barrier of sin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332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The Cross is the great leveller of human differences 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70134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dirty="0"/>
              <a:t>Jesus is the </a:t>
            </a:r>
          </a:p>
          <a:p>
            <a:pPr marL="0" indent="0" algn="ctr">
              <a:buNone/>
            </a:pPr>
            <a:r>
              <a:rPr lang="en-SG" sz="4800" b="1" dirty="0"/>
              <a:t>Great Celestial Bouncer </a:t>
            </a:r>
          </a:p>
          <a:p>
            <a:pPr marL="0" indent="0" algn="ctr">
              <a:buNone/>
            </a:pPr>
            <a:r>
              <a:rPr lang="en-SG" sz="4800" dirty="0"/>
              <a:t>of all human pride!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123677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u="sng" dirty="0"/>
              <a:t>The Corinthian Communion:</a:t>
            </a:r>
          </a:p>
          <a:p>
            <a:pPr marL="0" indent="0" algn="ctr">
              <a:buNone/>
            </a:pPr>
            <a:r>
              <a:rPr lang="en-SG" sz="4800" b="1" dirty="0"/>
              <a:t>No use repeating a ritual of self-sacrifice with an attitude of </a:t>
            </a:r>
          </a:p>
          <a:p>
            <a:pPr marL="0" indent="0" algn="ctr">
              <a:buNone/>
            </a:pPr>
            <a:r>
              <a:rPr lang="en-SG" sz="4800" b="1" dirty="0"/>
              <a:t>self-importance!  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18861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u="sng" dirty="0"/>
              <a:t>Jesus as Celestial Bouncer: </a:t>
            </a:r>
          </a:p>
          <a:p>
            <a:pPr marL="0" indent="0" algn="ctr">
              <a:buNone/>
            </a:pPr>
            <a:r>
              <a:rPr lang="en-SG" sz="4800" b="1" dirty="0"/>
              <a:t>What would he have YOU leave at the door of fellowship?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396031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9144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u="sng" dirty="0"/>
              <a:t>Praise: </a:t>
            </a:r>
            <a:r>
              <a:rPr lang="en-GB" sz="4800" dirty="0"/>
              <a:t>God had planted a church</a:t>
            </a:r>
            <a:r>
              <a:rPr lang="en-GB" sz="4800" dirty="0"/>
              <a:t> </a:t>
            </a:r>
            <a:r>
              <a:rPr lang="en-GB" sz="4800" dirty="0"/>
              <a:t>in Corinth. </a:t>
            </a:r>
          </a:p>
          <a:p>
            <a:pPr marL="0" indent="0" algn="ctr">
              <a:buNone/>
            </a:pPr>
            <a:r>
              <a:rPr lang="en-GB" sz="4800" u="sng" dirty="0"/>
              <a:t>Problem:</a:t>
            </a:r>
            <a:r>
              <a:rPr lang="en-GB" sz="4800" dirty="0"/>
              <a:t> How </a:t>
            </a:r>
            <a:r>
              <a:rPr lang="en-GB" sz="4800" dirty="0"/>
              <a:t>to </a:t>
            </a:r>
            <a:r>
              <a:rPr lang="en-GB" sz="4800" dirty="0"/>
              <a:t>detox Corinth out of the church? 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28758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SG" sz="4800" b="1" dirty="0"/>
              <a:t>Pride &amp; Prejudice: </a:t>
            </a:r>
          </a:p>
          <a:p>
            <a:pPr marL="0" indent="0" algn="ctr">
              <a:buNone/>
            </a:pPr>
            <a:r>
              <a:rPr lang="en-SG" sz="4800" dirty="0"/>
              <a:t>Race</a:t>
            </a:r>
          </a:p>
          <a:p>
            <a:pPr marL="0" indent="0" algn="ctr">
              <a:buNone/>
            </a:pPr>
            <a:r>
              <a:rPr lang="en-SG" sz="4800" dirty="0"/>
              <a:t>Class</a:t>
            </a:r>
          </a:p>
          <a:p>
            <a:pPr marL="0" indent="0" algn="ctr">
              <a:buNone/>
            </a:pPr>
            <a:r>
              <a:rPr lang="en-SG" sz="4800" dirty="0"/>
              <a:t>Age</a:t>
            </a:r>
          </a:p>
          <a:p>
            <a:pPr marL="0" indent="0" algn="ctr">
              <a:buNone/>
            </a:pPr>
            <a:r>
              <a:rPr lang="en-SG" sz="4800" dirty="0"/>
              <a:t>Music</a:t>
            </a:r>
          </a:p>
          <a:p>
            <a:pPr marL="0" indent="0" algn="ctr">
              <a:buNone/>
            </a:pPr>
            <a:r>
              <a:rPr lang="en-SG" sz="4800" b="1" dirty="0"/>
              <a:t>= Any &amp; all forms of superiority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425902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SG" sz="4800" b="1" dirty="0"/>
              <a:t>Christ &amp; Church</a:t>
            </a:r>
          </a:p>
          <a:p>
            <a:pPr marL="0" indent="0" algn="ctr">
              <a:buNone/>
            </a:pPr>
            <a:r>
              <a:rPr lang="en-SG" sz="4800" dirty="0"/>
              <a:t>Race</a:t>
            </a:r>
          </a:p>
          <a:p>
            <a:pPr marL="0" indent="0" algn="ctr">
              <a:buNone/>
            </a:pPr>
            <a:r>
              <a:rPr lang="en-SG" sz="4800" dirty="0"/>
              <a:t>Class/Culture </a:t>
            </a:r>
          </a:p>
          <a:p>
            <a:pPr marL="0" indent="0" algn="ctr">
              <a:buNone/>
            </a:pPr>
            <a:r>
              <a:rPr lang="en-SG" sz="4800" dirty="0"/>
              <a:t>Age</a:t>
            </a:r>
          </a:p>
          <a:p>
            <a:pPr marL="0" indent="0" algn="ctr">
              <a:buNone/>
            </a:pPr>
            <a:r>
              <a:rPr lang="en-SG" sz="4800" dirty="0"/>
              <a:t>Music</a:t>
            </a:r>
          </a:p>
          <a:p>
            <a:pPr marL="0" indent="0" algn="ctr">
              <a:buNone/>
            </a:pPr>
            <a:r>
              <a:rPr lang="en-SG" sz="4800" b="1" dirty="0"/>
              <a:t>= Any &amp; all forms of Humility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330802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9906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u="sng" dirty="0"/>
              <a:t>Food: </a:t>
            </a:r>
          </a:p>
          <a:p>
            <a:pPr marL="0" indent="0" algn="ctr">
              <a:buNone/>
            </a:pPr>
            <a:r>
              <a:rPr lang="en-SG" sz="4800" b="1" dirty="0"/>
              <a:t>A great social indicator </a:t>
            </a:r>
          </a:p>
          <a:p>
            <a:pPr marL="0" indent="0" algn="ctr">
              <a:buNone/>
            </a:pPr>
            <a:r>
              <a:rPr lang="en-SG" sz="4800" b="1" dirty="0"/>
              <a:t>&amp; separator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40448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745" y="9906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1 </a:t>
            </a:r>
            <a:r>
              <a:rPr lang="en-SG" sz="4800" b="1" dirty="0" err="1"/>
              <a:t>Cor</a:t>
            </a:r>
            <a:r>
              <a:rPr lang="en-SG" sz="4800" b="1" dirty="0"/>
              <a:t> 11:18</a:t>
            </a:r>
          </a:p>
          <a:p>
            <a:pPr marL="0" indent="0" algn="ctr">
              <a:buNone/>
            </a:pPr>
            <a:r>
              <a:rPr lang="en-SG" sz="4800" dirty="0"/>
              <a:t>“When you meet, you meet </a:t>
            </a:r>
          </a:p>
          <a:p>
            <a:pPr marL="0" indent="0" algn="ctr">
              <a:buNone/>
            </a:pPr>
            <a:r>
              <a:rPr lang="en-SG" sz="4800" dirty="0"/>
              <a:t>as the </a:t>
            </a:r>
            <a:r>
              <a:rPr lang="en-SG" sz="4800" dirty="0" err="1"/>
              <a:t>schimatised</a:t>
            </a:r>
            <a:r>
              <a:rPr lang="en-SG" sz="4800" dirty="0"/>
              <a:t>/divided </a:t>
            </a:r>
          </a:p>
          <a:p>
            <a:pPr marL="0" indent="0" algn="ctr">
              <a:buNone/>
            </a:pPr>
            <a:r>
              <a:rPr lang="en-SG" sz="4800" dirty="0"/>
              <a:t>people of God”  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8422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838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400" dirty="0"/>
              <a:t>“It is necessary to have divisions to show God’s approval”: </a:t>
            </a:r>
          </a:p>
          <a:p>
            <a:pPr marL="0" indent="0" algn="ctr">
              <a:buNone/>
            </a:pPr>
            <a:r>
              <a:rPr lang="en-SG" sz="4800" b="1" dirty="0"/>
              <a:t>1. A Pastoral Sigh?</a:t>
            </a:r>
          </a:p>
          <a:p>
            <a:pPr marL="0" indent="0" algn="ctr">
              <a:buNone/>
            </a:pPr>
            <a:r>
              <a:rPr lang="en-SG" sz="4800" b="1" dirty="0"/>
              <a:t>2. A Divine Necessity?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56822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10668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dirty="0"/>
              <a:t>“It is necessary to have divisions </a:t>
            </a:r>
            <a:r>
              <a:rPr lang="en-SG" sz="4800" dirty="0"/>
              <a:t>so that your approved </a:t>
            </a:r>
          </a:p>
          <a:p>
            <a:pPr marL="0" indent="0" algn="ctr">
              <a:buNone/>
            </a:pPr>
            <a:r>
              <a:rPr lang="en-SG" sz="4800" dirty="0"/>
              <a:t>might be noticed”:</a:t>
            </a:r>
          </a:p>
          <a:p>
            <a:pPr marL="0" indent="0" algn="ctr">
              <a:buNone/>
            </a:pPr>
            <a:r>
              <a:rPr lang="en-SG" sz="4800" b="1" dirty="0"/>
              <a:t>Not a divine but human necessity to show off our VIPs! </a:t>
            </a:r>
            <a:endParaRPr lang="en-SG" sz="4800" b="1" dirty="0"/>
          </a:p>
          <a:p>
            <a:pPr marL="0" indent="0" algn="ctr">
              <a:buNone/>
            </a:pP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389808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058" y="10668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The Corinthian Communion: </a:t>
            </a:r>
          </a:p>
          <a:p>
            <a:pPr marL="0" indent="0" algn="ctr">
              <a:buNone/>
            </a:pPr>
            <a:r>
              <a:rPr lang="en-SG" sz="4800" dirty="0"/>
              <a:t>A potluck dinner or school canteen lunchbox?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315791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10668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The Corinthian Communion</a:t>
            </a:r>
          </a:p>
          <a:p>
            <a:pPr marL="0" indent="0" algn="ctr">
              <a:buNone/>
            </a:pPr>
            <a:r>
              <a:rPr lang="en-SG" sz="4800" dirty="0"/>
              <a:t>The rich were eating apart from &amp; eating better than the poor</a:t>
            </a:r>
          </a:p>
          <a:p>
            <a:pPr marL="0" indent="0" algn="ctr">
              <a:buNone/>
            </a:pPr>
            <a:r>
              <a:rPr lang="en-SG" sz="4800" b="1" dirty="0"/>
              <a:t>= Eating unjustly &amp; unequally  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22405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11430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u="sng" dirty="0"/>
              <a:t>3 “misses”</a:t>
            </a:r>
          </a:p>
          <a:p>
            <a:pPr marL="0" indent="0" algn="ctr">
              <a:buNone/>
            </a:pPr>
            <a:r>
              <a:rPr lang="en-SG" sz="4800" dirty="0"/>
              <a:t>Misrepresents God</a:t>
            </a:r>
          </a:p>
          <a:p>
            <a:pPr marL="0" indent="0" algn="ctr">
              <a:buNone/>
            </a:pPr>
            <a:r>
              <a:rPr lang="en-SG" sz="4800" dirty="0"/>
              <a:t>Misrepresents God’s church</a:t>
            </a:r>
          </a:p>
          <a:p>
            <a:pPr marL="0" indent="0" algn="ctr">
              <a:buNone/>
            </a:pPr>
            <a:r>
              <a:rPr lang="en-SG" sz="4800" dirty="0"/>
              <a:t>Mistreats (shame) the poor  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94319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Introducing PowerPoint 201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329</Words>
  <Application>Microsoft Office PowerPoint</Application>
  <PresentationFormat>Widescreen</PresentationFormat>
  <Paragraphs>90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Georgia</vt:lpstr>
      <vt:lpstr>Introducing PowerPoint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</vt:lpstr>
      <vt:lpstr>PowerPoint Presentation</vt:lpstr>
      <vt:lpstr>PowerPoint Presentation</vt:lpstr>
      <vt:lpstr>PowerPoint Presentation</vt:lpstr>
      <vt:lpstr>PowerPoint Presentation</vt:lpstr>
      <vt:lpstr>2 Types of “Taking”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Zeeshan</dc:creator>
  <cp:lastModifiedBy>Zeeshan</cp:lastModifiedBy>
  <cp:revision>1</cp:revision>
  <dcterms:created xsi:type="dcterms:W3CDTF">2017-06-25T01:16:03Z</dcterms:created>
  <dcterms:modified xsi:type="dcterms:W3CDTF">2017-06-25T01:18:06Z</dcterms:modified>
</cp:coreProperties>
</file>